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78" r:id="rId5"/>
    <p:sldId id="257" r:id="rId6"/>
    <p:sldId id="258" r:id="rId7"/>
    <p:sldId id="268" r:id="rId8"/>
    <p:sldId id="262" r:id="rId9"/>
    <p:sldId id="261" r:id="rId10"/>
    <p:sldId id="269" r:id="rId11"/>
    <p:sldId id="274" r:id="rId12"/>
    <p:sldId id="270" r:id="rId13"/>
    <p:sldId id="280" r:id="rId14"/>
    <p:sldId id="263" r:id="rId15"/>
    <p:sldId id="279" r:id="rId16"/>
    <p:sldId id="277" r:id="rId17"/>
    <p:sldId id="259" r:id="rId18"/>
    <p:sldId id="260" r:id="rId19"/>
    <p:sldId id="275" r:id="rId20"/>
    <p:sldId id="276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92" d="100"/>
          <a:sy n="92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8F29-3EEE-4756-B924-EA69155F5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F245-1913-4A0E-925D-6AEA884B7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A6C2C-0C65-46B5-A297-12ABDDA0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76030-87FA-4203-9F06-EA80FD661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5FE4A-2EEA-4E76-A6E1-4E03907C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9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971B-2C62-4DF6-9A8A-1C481AEA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FAA6F-4194-4E76-A06F-2409130C2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4A98B-DAA5-477F-96A0-5B805BD4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E6BF2-5D31-4D64-BC08-51079C5D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5575A-4F39-4208-B072-C8C7E346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5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46220-3787-42B4-AF51-4DFD181E2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1A579-CCDB-4E21-85B0-D5178F2A0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50448-688B-4BAE-9B13-2CA7DBA3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968A3-D936-4258-B318-78BAAC90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97BE9-3038-42CB-9782-51E0C6A3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2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5AE8-5415-4671-B60A-92FD961E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CD37-DA3A-4115-92C4-9FAAE0EFE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F1263-C598-4E13-BE39-D2EC8692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45669-A1C9-45C4-88A2-48E5A0412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581BF-C19F-424B-98B8-F7DD7FE6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5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6902-DB96-44B6-B86A-FFA4C411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F73DE-05F3-4CA4-98D9-177420C2D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868A6-6967-48F6-B26F-6AC29391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10BE6-56F0-45CA-9558-BC9A0B03C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5130D-71FD-41C8-A3B6-AA69227D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8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849F6-1257-4DD5-B992-DB902099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55ECA-F327-4682-8DCA-22EC853CC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96C1E-1376-4159-B7A2-00D887BC8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90A60-80D0-4333-B92C-294FA484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FD555-264B-4DCA-BEF8-2270E6EA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55323-0E22-4E76-8581-127F6F06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4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F87C-2B42-44E6-B803-9C79C8DB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781F6-E0DD-4FC6-840A-EBA4DB6F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56333-1958-49E3-9032-F9016FA66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BE356-B874-4FD4-A8DF-3121CA2AA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F1E0C-8EFF-4790-AAC2-87EA29D0F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B60A0-441F-43E8-8929-433350C2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DA3A3D-49E7-4E7C-9B7A-6B1BDF398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E0FE1C-35B4-4E39-BE61-C1B2F759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2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8106-E233-476D-95E5-9A9EF82D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AAAE1-8174-42DD-8952-8F473DD1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0AD12-49C7-4D54-9CB5-3060E020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A31FE-EB12-4021-964C-3D785928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9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D9732-9AC6-48D2-AC73-DA9B17BA3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0F351-A2CD-4FC9-B17C-FE97C032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9E175-E3C4-4ABD-89F0-6E47B238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4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13DC-57D6-4971-AE1B-C819128D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D7E37-FBFD-42EB-B528-62EDB4507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73D4E-8909-4C2F-8C60-F8B6DC26D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95787-D798-46E9-BBBE-732E24D5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C69D1-EC53-49FF-8701-2DFDB92C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513CD-59A0-457E-A9EC-56392145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6BA3D-E988-4248-90FF-79BA32D11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316D6E-5CBC-4573-B6A5-51C2684A9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243C8-2E4D-4520-947A-DB62C3A7E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9B67E-04D5-4967-B1B1-D028028E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98CF1-4B59-4733-9D6A-8F54681B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F4889-E0BA-47E1-BBD8-06DBCD4A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85722F-A54A-42E1-95AD-EDD5CBA0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1BDA7-698C-463E-9D8A-230F664DB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6BA1E-4B09-4AF3-9A49-294AE0526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5E00-36FE-4C30-BD57-26296DB32E09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BB09B-DB29-4915-A57B-085CEB9F2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BCC4C-FE7E-4514-B85D-25F6B6105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13D9E-D5C2-4F84-9E1B-7416009B6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0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1.png"/><Relationship Id="rId7" Type="http://schemas.openxmlformats.org/officeDocument/2006/relationships/hyperlink" Target="https://vishal-gupta.deviantart.com/art/Windows-Vista-and-7-Sounds-and-Cursors-for-XP-274052209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10" Type="http://schemas.openxmlformats.org/officeDocument/2006/relationships/image" Target="../media/image1.jpeg"/><Relationship Id="rId4" Type="http://schemas.openxmlformats.org/officeDocument/2006/relationships/image" Target="../media/image45.JP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1.jpe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jpe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60.png"/><Relationship Id="rId9" Type="http://schemas.openxmlformats.org/officeDocument/2006/relationships/hyperlink" Target="http://togotv.dbcls.jp/togopic.2017.25.html" TargetMode="External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7.png"/><Relationship Id="rId7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6.wdp"/><Relationship Id="rId9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Jhaas@skywardltd.com" TargetMode="External"/><Relationship Id="rId2" Type="http://schemas.openxmlformats.org/officeDocument/2006/relationships/hyperlink" Target="mailto:Crowley@skywardltd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emf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.jpe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5.jpe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23000">
              <a:schemeClr val="accent1">
                <a:lumMod val="40000"/>
                <a:lumOff val="60000"/>
              </a:schemeClr>
            </a:gs>
            <a:gs pos="83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AB92EE-2517-465A-9DEB-5498ADB33886}"/>
              </a:ext>
            </a:extLst>
          </p:cNvPr>
          <p:cNvSpPr/>
          <p:nvPr/>
        </p:nvSpPr>
        <p:spPr>
          <a:xfrm>
            <a:off x="2638578" y="1695068"/>
            <a:ext cx="6914842" cy="30777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i="1" dirty="0">
                <a:ln w="0"/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SKY-C2 SR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Command &amp; Control / Surveillance &amp; Reconnaissance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Phase II Program Update</a:t>
            </a:r>
          </a:p>
          <a:p>
            <a:pPr algn="ctr"/>
            <a:endParaRPr lang="en-US" sz="24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Christopher Rowley, Director of UAS &amp; Geospatial Solutions at Skyward, Ltd.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509E85D-2890-4C97-92CB-A8604947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A9B326-368A-4451-8BA6-473A62B196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92" y="5029655"/>
            <a:ext cx="2776127" cy="15615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650358-1ADF-40D0-9CCE-B60E8EB71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21" y="5029655"/>
            <a:ext cx="2338657" cy="15615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45728F-C369-4CDE-B863-8A89A683B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261" y="5029655"/>
            <a:ext cx="2713838" cy="15633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BCB0C4-5EAB-4B6F-880D-5E02512E4B8C}"/>
              </a:ext>
            </a:extLst>
          </p:cNvPr>
          <p:cNvGrpSpPr/>
          <p:nvPr/>
        </p:nvGrpSpPr>
        <p:grpSpPr>
          <a:xfrm>
            <a:off x="3166471" y="5027871"/>
            <a:ext cx="2384697" cy="1561571"/>
            <a:chOff x="3166471" y="5029655"/>
            <a:chExt cx="2384698" cy="12353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B89F5E-0B9C-4F9F-92C2-5D9C06EF5294}"/>
                </a:ext>
              </a:extLst>
            </p:cNvPr>
            <p:cNvSpPr/>
            <p:nvPr/>
          </p:nvSpPr>
          <p:spPr>
            <a:xfrm>
              <a:off x="3166471" y="5029655"/>
              <a:ext cx="2384697" cy="1235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B5305CE-3D5D-4FA6-858F-C4E0CE25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6471" y="5029655"/>
              <a:ext cx="2384698" cy="123530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05429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BF313A7-0B1D-4FCC-B857-E8976CC8CE83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A4B7D0-D22D-4313-8819-E8EEAE437AE1}"/>
              </a:ext>
            </a:extLst>
          </p:cNvPr>
          <p:cNvSpPr txBox="1"/>
          <p:nvPr/>
        </p:nvSpPr>
        <p:spPr>
          <a:xfrm>
            <a:off x="0" y="0"/>
            <a:ext cx="9630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R/F-based Firefighter Search, Track &amp; Recovery (F-STAR)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Prototype System Capabilities (Cont.)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FDE85-35AE-4E9A-A753-91040F229D39}"/>
              </a:ext>
            </a:extLst>
          </p:cNvPr>
          <p:cNvSpPr txBox="1"/>
          <p:nvPr/>
        </p:nvSpPr>
        <p:spPr>
          <a:xfrm>
            <a:off x="78646" y="1190378"/>
            <a:ext cx="1202868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 separate RF transceiver system (+ antenna) is onboard the airborne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RF transceiver module will receive data strings from each beacon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Data parsed via onboard microcontroller and transferred via common communication bus to the onboard radio system (i.e. MPU-5) for downlink transmission to the ground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RF transceiver operates in the same UHF band as the firefighter beacon, whereas the downlink transmission will occur via a secondary band (2.4 GHz) using MPU-5 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RF transceiver module is mounted at the bottom of the platform fuselage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Nested inside carbon fiber frame inside of protective cowling sleeve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Upgrade: Note that other critical parameters and biometrics can be integrated into future beacon designs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Local temperature, CO2 content, atmospheric pressure, as well as firefighter vitals consisting of heart rate, body temperature, etc. </a:t>
            </a:r>
            <a:endParaRPr lang="en-US" sz="1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1DD603-2B01-4842-A677-A3CA332B60DD}"/>
              </a:ext>
            </a:extLst>
          </p:cNvPr>
          <p:cNvGrpSpPr/>
          <p:nvPr/>
        </p:nvGrpSpPr>
        <p:grpSpPr>
          <a:xfrm>
            <a:off x="2551202" y="4199467"/>
            <a:ext cx="7089596" cy="2209800"/>
            <a:chOff x="180973" y="4199467"/>
            <a:chExt cx="7089596" cy="22098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AF7FFFD-2D97-4475-AE69-E2D660ABB9F1}"/>
                </a:ext>
              </a:extLst>
            </p:cNvPr>
            <p:cNvGrpSpPr/>
            <p:nvPr/>
          </p:nvGrpSpPr>
          <p:grpSpPr>
            <a:xfrm>
              <a:off x="223308" y="4239139"/>
              <a:ext cx="2275946" cy="2127794"/>
              <a:chOff x="223308" y="4239139"/>
              <a:chExt cx="2275946" cy="212779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3BE766A-916C-4431-A74F-09CF4B86D671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60" t="1745" r="33345"/>
              <a:stretch/>
            </p:blipFill>
            <p:spPr bwMode="auto">
              <a:xfrm>
                <a:off x="223308" y="4239139"/>
                <a:ext cx="1060450" cy="15544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A215F3-8DE6-4849-A1FD-A95E3B2A6D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2604" y="4239139"/>
                <a:ext cx="1136650" cy="155448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C1EFC47-CA92-4084-A7F6-EED9DACB5D7B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308" y="5891319"/>
                <a:ext cx="2275946" cy="4756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DA32521-2A71-4A33-B6C0-3C9A23225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77865" y="4233537"/>
              <a:ext cx="3792704" cy="213339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CDF7F7-53FF-4B07-BAB6-5371B9A5B9E4}"/>
                </a:ext>
              </a:extLst>
            </p:cNvPr>
            <p:cNvSpPr/>
            <p:nvPr/>
          </p:nvSpPr>
          <p:spPr>
            <a:xfrm>
              <a:off x="4301067" y="5376333"/>
              <a:ext cx="1295400" cy="1947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6B84A91-69B1-472D-B2A9-9FB23F22B32D}"/>
                </a:ext>
              </a:extLst>
            </p:cNvPr>
            <p:cNvSpPr/>
            <p:nvPr/>
          </p:nvSpPr>
          <p:spPr>
            <a:xfrm>
              <a:off x="180973" y="4200707"/>
              <a:ext cx="2350560" cy="220856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3C89F07-CC59-4085-B13A-0C1BA9906875}"/>
                </a:ext>
              </a:extLst>
            </p:cNvPr>
            <p:cNvSpPr/>
            <p:nvPr/>
          </p:nvSpPr>
          <p:spPr>
            <a:xfrm>
              <a:off x="2531533" y="4199467"/>
              <a:ext cx="3073400" cy="1185333"/>
            </a:xfrm>
            <a:custGeom>
              <a:avLst/>
              <a:gdLst>
                <a:gd name="connsiteX0" fmla="*/ 0 w 3073400"/>
                <a:gd name="connsiteY0" fmla="*/ 0 h 1185333"/>
                <a:gd name="connsiteX1" fmla="*/ 3073400 w 3073400"/>
                <a:gd name="connsiteY1" fmla="*/ 1185333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73400" h="1185333">
                  <a:moveTo>
                    <a:pt x="0" y="0"/>
                  </a:moveTo>
                  <a:lnTo>
                    <a:pt x="3073400" y="1185333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993294D-F4B6-4120-89D4-2104F2C43F30}"/>
                </a:ext>
              </a:extLst>
            </p:cNvPr>
            <p:cNvSpPr/>
            <p:nvPr/>
          </p:nvSpPr>
          <p:spPr>
            <a:xfrm>
              <a:off x="2523067" y="5571067"/>
              <a:ext cx="3073400" cy="838200"/>
            </a:xfrm>
            <a:custGeom>
              <a:avLst/>
              <a:gdLst>
                <a:gd name="connsiteX0" fmla="*/ 0 w 3073400"/>
                <a:gd name="connsiteY0" fmla="*/ 838200 h 838200"/>
                <a:gd name="connsiteX1" fmla="*/ 3073400 w 3073400"/>
                <a:gd name="connsiteY1" fmla="*/ 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73400" h="838200">
                  <a:moveTo>
                    <a:pt x="0" y="838200"/>
                  </a:moveTo>
                  <a:lnTo>
                    <a:pt x="307340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9AF0427-E4E1-42C4-8DBE-C28712693738}"/>
              </a:ext>
            </a:extLst>
          </p:cNvPr>
          <p:cNvSpPr txBox="1"/>
          <p:nvPr/>
        </p:nvSpPr>
        <p:spPr>
          <a:xfrm>
            <a:off x="2374608" y="6447699"/>
            <a:ext cx="2716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Patch Antenna (RF Transceiver) Example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E4B7B6-3A74-4FFF-A4AE-5246BF2AE494}"/>
              </a:ext>
            </a:extLst>
          </p:cNvPr>
          <p:cNvSpPr txBox="1"/>
          <p:nvPr/>
        </p:nvSpPr>
        <p:spPr>
          <a:xfrm>
            <a:off x="7130912" y="6447699"/>
            <a:ext cx="1227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Aircraft Fuselage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FFB20A4-D99C-4B93-901F-14354FA7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3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A0B39-3C85-484A-81B0-F6A430819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"/>
          <a:stretch/>
        </p:blipFill>
        <p:spPr>
          <a:xfrm>
            <a:off x="3418115" y="1954310"/>
            <a:ext cx="8559802" cy="4678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514F9D-16C0-4EAD-870B-1764C014B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61" t="49971" r="45525" b="29279"/>
          <a:stretch/>
        </p:blipFill>
        <p:spPr>
          <a:xfrm>
            <a:off x="7069609" y="4360331"/>
            <a:ext cx="1028397" cy="99906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BF313A7-0B1D-4FCC-B857-E8976CC8CE83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A4B7D0-D22D-4313-8819-E8EEAE437AE1}"/>
              </a:ext>
            </a:extLst>
          </p:cNvPr>
          <p:cNvSpPr txBox="1"/>
          <p:nvPr/>
        </p:nvSpPr>
        <p:spPr>
          <a:xfrm>
            <a:off x="0" y="0"/>
            <a:ext cx="34181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Pursuer COP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F-STAR Data Visualization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49E3E-F4FA-4632-913A-A096785117F3}"/>
              </a:ext>
            </a:extLst>
          </p:cNvPr>
          <p:cNvSpPr txBox="1"/>
          <p:nvPr/>
        </p:nvSpPr>
        <p:spPr>
          <a:xfrm>
            <a:off x="78646" y="1190378"/>
            <a:ext cx="1128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F-STAR Beacon locations will be displayed within the Pursuer COP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E1B20-D253-4495-8B27-488A169451F4}"/>
              </a:ext>
            </a:extLst>
          </p:cNvPr>
          <p:cNvSpPr/>
          <p:nvPr/>
        </p:nvSpPr>
        <p:spPr>
          <a:xfrm>
            <a:off x="3470895" y="5511798"/>
            <a:ext cx="533838" cy="155824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2A8E9F00-BFF2-4643-9FB4-CC2BCF5B8808}"/>
              </a:ext>
            </a:extLst>
          </p:cNvPr>
          <p:cNvSpPr/>
          <p:nvPr/>
        </p:nvSpPr>
        <p:spPr>
          <a:xfrm flipH="1">
            <a:off x="214083" y="6272377"/>
            <a:ext cx="2093526" cy="2892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19329"/>
              <a:gd name="adj6" fmla="val -5558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Data Layer can be turned off and 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FAFEFC-7E63-4AC7-98E6-0B969830C108}"/>
              </a:ext>
            </a:extLst>
          </p:cNvPr>
          <p:cNvSpPr/>
          <p:nvPr/>
        </p:nvSpPr>
        <p:spPr>
          <a:xfrm>
            <a:off x="8162593" y="4999564"/>
            <a:ext cx="110067" cy="11006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729AAF-83BE-4D48-820F-B6C18ADC68DD}"/>
              </a:ext>
            </a:extLst>
          </p:cNvPr>
          <p:cNvSpPr/>
          <p:nvPr/>
        </p:nvSpPr>
        <p:spPr>
          <a:xfrm>
            <a:off x="7408788" y="4995333"/>
            <a:ext cx="110067" cy="1100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C55961-D9B5-443D-8621-D34AB59705B1}"/>
              </a:ext>
            </a:extLst>
          </p:cNvPr>
          <p:cNvSpPr/>
          <p:nvPr/>
        </p:nvSpPr>
        <p:spPr>
          <a:xfrm>
            <a:off x="9035749" y="5312122"/>
            <a:ext cx="110067" cy="11006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464477-AD67-4E1E-90F6-B0C30AAB15C2}"/>
              </a:ext>
            </a:extLst>
          </p:cNvPr>
          <p:cNvSpPr/>
          <p:nvPr/>
        </p:nvSpPr>
        <p:spPr>
          <a:xfrm>
            <a:off x="8392283" y="3996267"/>
            <a:ext cx="110067" cy="11006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4EFD5F-AA43-4C57-BE21-023D79495BCC}"/>
              </a:ext>
            </a:extLst>
          </p:cNvPr>
          <p:cNvSpPr/>
          <p:nvPr/>
        </p:nvSpPr>
        <p:spPr>
          <a:xfrm>
            <a:off x="8771169" y="4651722"/>
            <a:ext cx="110067" cy="11006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BA4E99-0A69-41D4-9507-DB5E5D95ED0B}"/>
              </a:ext>
            </a:extLst>
          </p:cNvPr>
          <p:cNvSpPr/>
          <p:nvPr/>
        </p:nvSpPr>
        <p:spPr>
          <a:xfrm>
            <a:off x="8447316" y="4732867"/>
            <a:ext cx="110067" cy="1100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llout: Bent Line 19">
            <a:extLst>
              <a:ext uri="{FF2B5EF4-FFF2-40B4-BE49-F238E27FC236}">
                <a16:creationId xmlns:a16="http://schemas.microsoft.com/office/drawing/2014/main" id="{CA42CF3B-392A-44C8-A581-6341CDD3C2AF}"/>
              </a:ext>
            </a:extLst>
          </p:cNvPr>
          <p:cNvSpPr/>
          <p:nvPr/>
        </p:nvSpPr>
        <p:spPr>
          <a:xfrm flipH="1">
            <a:off x="3709923" y="3139713"/>
            <a:ext cx="2093526" cy="2892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65036"/>
              <a:gd name="adj6" fmla="val -127978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F-STAR Emergency Beacon Mode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8D4EE54-E7BC-4BBD-829F-42C08EED34D0}"/>
              </a:ext>
            </a:extLst>
          </p:cNvPr>
          <p:cNvSpPr/>
          <p:nvPr/>
        </p:nvSpPr>
        <p:spPr>
          <a:xfrm>
            <a:off x="9262534" y="4380860"/>
            <a:ext cx="914400" cy="228527"/>
          </a:xfrm>
          <a:prstGeom prst="wedgeRoundRectCallout">
            <a:avLst>
              <a:gd name="adj1" fmla="val -91203"/>
              <a:gd name="adj2" fmla="val 8102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DCYPHERS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000F33-F26B-46D5-ABF6-9AD29C0D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4" b="25767" l="1571" r="267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74436" b="75361"/>
          <a:stretch/>
        </p:blipFill>
        <p:spPr>
          <a:xfrm rot="11961452">
            <a:off x="9930117" y="4189567"/>
            <a:ext cx="620032" cy="509987"/>
          </a:xfrm>
          <a:prstGeom prst="rect">
            <a:avLst/>
          </a:prstGeom>
        </p:spPr>
      </p:pic>
      <p:sp>
        <p:nvSpPr>
          <p:cNvPr id="26" name="Callout: Bent Line 25">
            <a:extLst>
              <a:ext uri="{FF2B5EF4-FFF2-40B4-BE49-F238E27FC236}">
                <a16:creationId xmlns:a16="http://schemas.microsoft.com/office/drawing/2014/main" id="{3E2F8999-C261-4370-B43A-3B9655663BAE}"/>
              </a:ext>
            </a:extLst>
          </p:cNvPr>
          <p:cNvSpPr/>
          <p:nvPr/>
        </p:nvSpPr>
        <p:spPr>
          <a:xfrm flipH="1">
            <a:off x="7532619" y="2572446"/>
            <a:ext cx="1348617" cy="2892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14790"/>
              <a:gd name="adj6" fmla="val -96413"/>
            </a:avLst>
          </a:prstGeom>
          <a:solidFill>
            <a:schemeClr val="bg1"/>
          </a:solidFill>
          <a:ln w="1905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Hover cursor for info</a:t>
            </a:r>
          </a:p>
        </p:txBody>
      </p:sp>
      <p:sp>
        <p:nvSpPr>
          <p:cNvPr id="30" name="Callout: Bent Line 29">
            <a:extLst>
              <a:ext uri="{FF2B5EF4-FFF2-40B4-BE49-F238E27FC236}">
                <a16:creationId xmlns:a16="http://schemas.microsoft.com/office/drawing/2014/main" id="{A9568527-8266-4776-92D1-D62171C24B97}"/>
              </a:ext>
            </a:extLst>
          </p:cNvPr>
          <p:cNvSpPr/>
          <p:nvPr/>
        </p:nvSpPr>
        <p:spPr>
          <a:xfrm flipH="1">
            <a:off x="4268964" y="3906654"/>
            <a:ext cx="2093526" cy="2892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68945"/>
              <a:gd name="adj6" fmla="val -51138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IR Strobe will be visible in IR video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60D572-60D5-41B3-8551-BDE2E8776187}"/>
              </a:ext>
            </a:extLst>
          </p:cNvPr>
          <p:cNvSpPr txBox="1"/>
          <p:nvPr/>
        </p:nvSpPr>
        <p:spPr>
          <a:xfrm>
            <a:off x="78645" y="1954310"/>
            <a:ext cx="33394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Pings (w/ tracks) appear on map at GPS location of beacon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Pings update according to user-defined settings (e.g., every 4 seconds)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F-STAR emergency beacon mode sends rapid more pings, changes dot color, creates flag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Hover cursor over dot for information (i.e., unit ID, coordinates, elevation)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F-STAR data will be separated into layers by unit and individual beacon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Future enhancement: Optical/IR strobe for visual identification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3234423B-CEB7-4123-A7ED-1F3A9D6EF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EAD74E3-F122-472D-9825-09225D7B6B81}"/>
              </a:ext>
            </a:extLst>
          </p:cNvPr>
          <p:cNvSpPr/>
          <p:nvPr/>
        </p:nvSpPr>
        <p:spPr>
          <a:xfrm>
            <a:off x="8505265" y="3899647"/>
            <a:ext cx="289111" cy="154641"/>
          </a:xfrm>
          <a:custGeom>
            <a:avLst/>
            <a:gdLst>
              <a:gd name="connsiteX0" fmla="*/ 0 w 289111"/>
              <a:gd name="connsiteY0" fmla="*/ 154641 h 154641"/>
              <a:gd name="connsiteX1" fmla="*/ 168088 w 289111"/>
              <a:gd name="connsiteY1" fmla="*/ 147918 h 154641"/>
              <a:gd name="connsiteX2" fmla="*/ 289111 w 289111"/>
              <a:gd name="connsiteY2" fmla="*/ 0 h 154641"/>
              <a:gd name="connsiteX3" fmla="*/ 289111 w 289111"/>
              <a:gd name="connsiteY3" fmla="*/ 0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11" h="154641">
                <a:moveTo>
                  <a:pt x="0" y="154641"/>
                </a:moveTo>
                <a:lnTo>
                  <a:pt x="168088" y="147918"/>
                </a:lnTo>
                <a:lnTo>
                  <a:pt x="289111" y="0"/>
                </a:lnTo>
                <a:lnTo>
                  <a:pt x="289111" y="0"/>
                </a:ln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FD64EC7-1660-4672-844A-FA324FE5EA22}"/>
              </a:ext>
            </a:extLst>
          </p:cNvPr>
          <p:cNvSpPr/>
          <p:nvPr/>
        </p:nvSpPr>
        <p:spPr>
          <a:xfrm>
            <a:off x="8868335" y="4733365"/>
            <a:ext cx="309283" cy="282388"/>
          </a:xfrm>
          <a:custGeom>
            <a:avLst/>
            <a:gdLst>
              <a:gd name="connsiteX0" fmla="*/ 0 w 309283"/>
              <a:gd name="connsiteY0" fmla="*/ 0 h 282388"/>
              <a:gd name="connsiteX1" fmla="*/ 134471 w 309283"/>
              <a:gd name="connsiteY1" fmla="*/ 100853 h 282388"/>
              <a:gd name="connsiteX2" fmla="*/ 268941 w 309283"/>
              <a:gd name="connsiteY2" fmla="*/ 121023 h 282388"/>
              <a:gd name="connsiteX3" fmla="*/ 309283 w 309283"/>
              <a:gd name="connsiteY3" fmla="*/ 282388 h 28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83" h="282388">
                <a:moveTo>
                  <a:pt x="0" y="0"/>
                </a:moveTo>
                <a:lnTo>
                  <a:pt x="134471" y="100853"/>
                </a:lnTo>
                <a:lnTo>
                  <a:pt x="268941" y="121023"/>
                </a:lnTo>
                <a:lnTo>
                  <a:pt x="309283" y="282388"/>
                </a:ln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D74134-2498-4AE9-BF03-6EFCFF1FA07A}"/>
              </a:ext>
            </a:extLst>
          </p:cNvPr>
          <p:cNvSpPr/>
          <p:nvPr/>
        </p:nvSpPr>
        <p:spPr>
          <a:xfrm>
            <a:off x="9036424" y="5398994"/>
            <a:ext cx="100852" cy="295835"/>
          </a:xfrm>
          <a:custGeom>
            <a:avLst/>
            <a:gdLst>
              <a:gd name="connsiteX0" fmla="*/ 73958 w 100852"/>
              <a:gd name="connsiteY0" fmla="*/ 0 h 295835"/>
              <a:gd name="connsiteX1" fmla="*/ 100852 w 100852"/>
              <a:gd name="connsiteY1" fmla="*/ 154641 h 295835"/>
              <a:gd name="connsiteX2" fmla="*/ 100852 w 100852"/>
              <a:gd name="connsiteY2" fmla="*/ 268941 h 295835"/>
              <a:gd name="connsiteX3" fmla="*/ 0 w 100852"/>
              <a:gd name="connsiteY3" fmla="*/ 29583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52" h="295835">
                <a:moveTo>
                  <a:pt x="73958" y="0"/>
                </a:moveTo>
                <a:lnTo>
                  <a:pt x="100852" y="154641"/>
                </a:lnTo>
                <a:lnTo>
                  <a:pt x="100852" y="268941"/>
                </a:lnTo>
                <a:lnTo>
                  <a:pt x="0" y="295835"/>
                </a:ln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7BAE9C7-D771-4A51-A056-9F5871271B4E}"/>
              </a:ext>
            </a:extLst>
          </p:cNvPr>
          <p:cNvSpPr/>
          <p:nvPr/>
        </p:nvSpPr>
        <p:spPr>
          <a:xfrm>
            <a:off x="8229600" y="5056094"/>
            <a:ext cx="295835" cy="275665"/>
          </a:xfrm>
          <a:custGeom>
            <a:avLst/>
            <a:gdLst>
              <a:gd name="connsiteX0" fmla="*/ 0 w 295835"/>
              <a:gd name="connsiteY0" fmla="*/ 0 h 275665"/>
              <a:gd name="connsiteX1" fmla="*/ 147918 w 295835"/>
              <a:gd name="connsiteY1" fmla="*/ 134471 h 275665"/>
              <a:gd name="connsiteX2" fmla="*/ 147918 w 295835"/>
              <a:gd name="connsiteY2" fmla="*/ 275665 h 275665"/>
              <a:gd name="connsiteX3" fmla="*/ 295835 w 295835"/>
              <a:gd name="connsiteY3" fmla="*/ 228600 h 27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835" h="275665">
                <a:moveTo>
                  <a:pt x="0" y="0"/>
                </a:moveTo>
                <a:lnTo>
                  <a:pt x="147918" y="134471"/>
                </a:lnTo>
                <a:lnTo>
                  <a:pt x="147918" y="275665"/>
                </a:lnTo>
                <a:lnTo>
                  <a:pt x="295835" y="228600"/>
                </a:ln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F5E9F22-C057-4AF6-B3BE-76B56D7D0087}"/>
              </a:ext>
            </a:extLst>
          </p:cNvPr>
          <p:cNvSpPr/>
          <p:nvPr/>
        </p:nvSpPr>
        <p:spPr>
          <a:xfrm>
            <a:off x="8518712" y="4632512"/>
            <a:ext cx="228600" cy="262217"/>
          </a:xfrm>
          <a:custGeom>
            <a:avLst/>
            <a:gdLst>
              <a:gd name="connsiteX0" fmla="*/ 0 w 228600"/>
              <a:gd name="connsiteY0" fmla="*/ 188259 h 262217"/>
              <a:gd name="connsiteX1" fmla="*/ 100853 w 228600"/>
              <a:gd name="connsiteY1" fmla="*/ 262217 h 262217"/>
              <a:gd name="connsiteX2" fmla="*/ 228600 w 228600"/>
              <a:gd name="connsiteY2" fmla="*/ 154641 h 262217"/>
              <a:gd name="connsiteX3" fmla="*/ 114300 w 228600"/>
              <a:gd name="connsiteY3" fmla="*/ 0 h 26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262217">
                <a:moveTo>
                  <a:pt x="0" y="188259"/>
                </a:moveTo>
                <a:lnTo>
                  <a:pt x="100853" y="262217"/>
                </a:lnTo>
                <a:lnTo>
                  <a:pt x="228600" y="154641"/>
                </a:lnTo>
                <a:lnTo>
                  <a:pt x="11430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16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BE614E-B67E-4ACE-8F0C-F8DE401AB9C7}"/>
              </a:ext>
            </a:extLst>
          </p:cNvPr>
          <p:cNvSpPr txBox="1"/>
          <p:nvPr/>
        </p:nvSpPr>
        <p:spPr>
          <a:xfrm>
            <a:off x="0" y="0"/>
            <a:ext cx="4609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en-US" dirty="0"/>
              <a:t>Hybrid Project SuperVolo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SuperVolo (2.0)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9041A-26D2-483B-8A4E-19247778B6F6}"/>
              </a:ext>
            </a:extLst>
          </p:cNvPr>
          <p:cNvSpPr txBox="1"/>
          <p:nvPr/>
        </p:nvSpPr>
        <p:spPr>
          <a:xfrm>
            <a:off x="50802" y="1172195"/>
            <a:ext cx="8568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SuperVolo Specifications and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Take-off &amp; Landing (VTOL)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Gas &amp; Electric powered (Hybrid)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Gas motor charges batteries during flight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3D37A85-B333-4C50-BD9A-2B3F871F4F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349975"/>
              </p:ext>
            </p:extLst>
          </p:nvPr>
        </p:nvGraphicFramePr>
        <p:xfrm>
          <a:off x="119950" y="2352928"/>
          <a:ext cx="609600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149">
                  <a:extLst>
                    <a:ext uri="{9D8B030D-6E8A-4147-A177-3AD203B41FA5}">
                      <a16:colId xmlns:a16="http://schemas.microsoft.com/office/drawing/2014/main" val="891023221"/>
                    </a:ext>
                  </a:extLst>
                </a:gridCol>
                <a:gridCol w="2449902">
                  <a:extLst>
                    <a:ext uri="{9D8B030D-6E8A-4147-A177-3AD203B41FA5}">
                      <a16:colId xmlns:a16="http://schemas.microsoft.com/office/drawing/2014/main" val="2691536196"/>
                    </a:ext>
                  </a:extLst>
                </a:gridCol>
                <a:gridCol w="2201949">
                  <a:extLst>
                    <a:ext uri="{9D8B030D-6E8A-4147-A177-3AD203B41FA5}">
                      <a16:colId xmlns:a16="http://schemas.microsoft.com/office/drawing/2014/main" val="3700700170"/>
                    </a:ext>
                  </a:extLst>
                </a:gridCol>
              </a:tblGrid>
              <a:tr h="2743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SuperVolo (1.0)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SuperVolo (2.0)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2586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/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/>
                        <a:t>Current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/>
                        <a:t>Upgrade (Estimates)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70624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Endurance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6.5 Hours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7.5 Hours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52202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Speed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45-65 mph (72-105 kph)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45-65 mph (72-105 kph)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1194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Wingspan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107 in (2717 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120 in (3048 mm)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281895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72.5 in (1842 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72.5 in (1842 mm)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97540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Weight (Empty)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 </a:t>
                      </a:r>
                      <a:r>
                        <a:rPr lang="en-US" sz="1200" dirty="0" err="1"/>
                        <a:t>lbs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 </a:t>
                      </a:r>
                      <a:r>
                        <a:rPr lang="en-US" sz="1200" dirty="0" err="1"/>
                        <a:t>lbs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63564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Weight (Maximum)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 </a:t>
                      </a:r>
                      <a:r>
                        <a:rPr lang="en-US" sz="1200" dirty="0" err="1"/>
                        <a:t>lbs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 </a:t>
                      </a:r>
                      <a:r>
                        <a:rPr lang="en-US" sz="1200" dirty="0" err="1"/>
                        <a:t>lbs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38013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Useful 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</a:t>
                      </a:r>
                      <a:r>
                        <a:rPr lang="en-US" sz="1200" dirty="0" err="1"/>
                        <a:t>lbs</a:t>
                      </a:r>
                      <a:r>
                        <a:rPr lang="en-US" sz="1200" dirty="0"/>
                        <a:t> (6.7 fuel + 3.3 payload)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 </a:t>
                      </a:r>
                      <a:r>
                        <a:rPr lang="en-US" sz="1200" dirty="0" err="1"/>
                        <a:t>lbs</a:t>
                      </a:r>
                      <a:r>
                        <a:rPr lang="en-US" sz="1200" dirty="0"/>
                        <a:t> (8 fuel + 5 payload)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90279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Fuel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US Gal (3.8 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1.25 US Gal (4.7 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83352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Fuel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Pre-mix gasoline / 40:1 (gas/oil)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Pre-mix gasoline / 40:1 (gas/oil)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746097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Sensor(s)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Sony Mapping Camera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Lucint12* &amp; Trillium HD40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896810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9F69DA8-AFF9-4F7D-9A89-767D4AF9F6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23" y="5663603"/>
            <a:ext cx="1698377" cy="1132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96D4F7-94F4-486E-81A5-D9C9EDF92F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7" y="5661502"/>
            <a:ext cx="2360783" cy="11343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E3D6866-B05C-4F8B-9D94-589BC323A476}"/>
              </a:ext>
            </a:extLst>
          </p:cNvPr>
          <p:cNvGrpSpPr/>
          <p:nvPr/>
        </p:nvGrpSpPr>
        <p:grpSpPr>
          <a:xfrm>
            <a:off x="6480753" y="1552910"/>
            <a:ext cx="2570031" cy="3017518"/>
            <a:chOff x="6384188" y="2137556"/>
            <a:chExt cx="2570031" cy="30175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C1F2AA-BC5F-4814-91B3-99DA4A8A5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4188" y="2137556"/>
              <a:ext cx="2570031" cy="301751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4EAAD0-F289-4B9D-B36C-7DFBB316F9CC}"/>
                </a:ext>
              </a:extLst>
            </p:cNvPr>
            <p:cNvSpPr/>
            <p:nvPr/>
          </p:nvSpPr>
          <p:spPr>
            <a:xfrm>
              <a:off x="6384188" y="4627781"/>
              <a:ext cx="876037" cy="527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4" descr="Image result for LUCINT12 VISION CAMERA">
            <a:extLst>
              <a:ext uri="{FF2B5EF4-FFF2-40B4-BE49-F238E27FC236}">
                <a16:creationId xmlns:a16="http://schemas.microsoft.com/office/drawing/2014/main" id="{F5F60EDA-439A-437F-839A-310FE6A6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544" y="1542901"/>
            <a:ext cx="830933" cy="7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HD45">
            <a:extLst>
              <a:ext uri="{FF2B5EF4-FFF2-40B4-BE49-F238E27FC236}">
                <a16:creationId xmlns:a16="http://schemas.microsoft.com/office/drawing/2014/main" id="{4E6C56E6-E979-466D-838E-E114A755C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378" y="3014830"/>
            <a:ext cx="849393" cy="84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C1E1372-40D8-4C99-BC0C-ACCE15C2CCC1}"/>
              </a:ext>
            </a:extLst>
          </p:cNvPr>
          <p:cNvSpPr txBox="1"/>
          <p:nvPr/>
        </p:nvSpPr>
        <p:spPr>
          <a:xfrm>
            <a:off x="9922742" y="2354133"/>
            <a:ext cx="9685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Lucint</a:t>
            </a:r>
            <a:r>
              <a:rPr lang="en-US" sz="1100" dirty="0"/>
              <a:t> 12 </a:t>
            </a:r>
            <a:r>
              <a:rPr lang="en-US" sz="1000" dirty="0"/>
              <a:t>(*future Plan)</a:t>
            </a:r>
            <a:endParaRPr lang="en-US" sz="11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C8C013-B730-4CA5-B9DC-1A181714F3BA}"/>
              </a:ext>
            </a:extLst>
          </p:cNvPr>
          <p:cNvSpPr/>
          <p:nvPr/>
        </p:nvSpPr>
        <p:spPr>
          <a:xfrm>
            <a:off x="9991544" y="3826760"/>
            <a:ext cx="9316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Trillium HD40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3F8E2B-F09D-4E08-B6C1-FE1E6BBB95BB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9F0696-1611-4FA5-B5B1-68FAA47CE51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24" y="5668120"/>
            <a:ext cx="1503644" cy="1127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2E1DAE4-E463-4F4F-B932-0219017299DB}"/>
              </a:ext>
            </a:extLst>
          </p:cNvPr>
          <p:cNvGrpSpPr/>
          <p:nvPr/>
        </p:nvGrpSpPr>
        <p:grpSpPr>
          <a:xfrm>
            <a:off x="6665427" y="4608892"/>
            <a:ext cx="4909179" cy="2058726"/>
            <a:chOff x="6665427" y="4608892"/>
            <a:chExt cx="4909179" cy="205872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271FC2B-E2AC-4DDB-A968-C086AC93F869}"/>
                </a:ext>
              </a:extLst>
            </p:cNvPr>
            <p:cNvGrpSpPr/>
            <p:nvPr/>
          </p:nvGrpSpPr>
          <p:grpSpPr>
            <a:xfrm>
              <a:off x="6665427" y="4608892"/>
              <a:ext cx="4909179" cy="1724476"/>
              <a:chOff x="5203239" y="5926347"/>
              <a:chExt cx="3351121" cy="11500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4E6E06A-E7FD-4A22-B954-822E738575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03239" y="6098366"/>
                <a:ext cx="3351121" cy="978076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5741954-30BE-4896-82C2-9E4159FF7E94}"/>
                  </a:ext>
                </a:extLst>
              </p:cNvPr>
              <p:cNvSpPr/>
              <p:nvPr/>
            </p:nvSpPr>
            <p:spPr>
              <a:xfrm>
                <a:off x="5498511" y="5926347"/>
                <a:ext cx="1543989" cy="4054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37FDD3-4130-4F61-B93A-AAFEBFD03419}"/>
                </a:ext>
              </a:extLst>
            </p:cNvPr>
            <p:cNvSpPr/>
            <p:nvPr/>
          </p:nvSpPr>
          <p:spPr>
            <a:xfrm>
              <a:off x="7919861" y="6059715"/>
              <a:ext cx="2261846" cy="607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5">
            <a:extLst>
              <a:ext uri="{FF2B5EF4-FFF2-40B4-BE49-F238E27FC236}">
                <a16:creationId xmlns:a16="http://schemas.microsoft.com/office/drawing/2014/main" id="{6A25B420-4DA8-4AE7-A0D0-1B2DC851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56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BE614E-B67E-4ACE-8F0C-F8DE401AB9C7}"/>
              </a:ext>
            </a:extLst>
          </p:cNvPr>
          <p:cNvSpPr txBox="1"/>
          <p:nvPr/>
        </p:nvSpPr>
        <p:spPr>
          <a:xfrm>
            <a:off x="0" y="0"/>
            <a:ext cx="4609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/>
            </a:lvl1pPr>
          </a:lstStyle>
          <a:p>
            <a:r>
              <a:rPr lang="en-US" dirty="0"/>
              <a:t>Hybrid Project SuperVolo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Benefits and Fail-safes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9041A-26D2-483B-8A4E-19247778B6F6}"/>
              </a:ext>
            </a:extLst>
          </p:cNvPr>
          <p:cNvSpPr txBox="1"/>
          <p:nvPr/>
        </p:nvSpPr>
        <p:spPr>
          <a:xfrm>
            <a:off x="50802" y="1172195"/>
            <a:ext cx="85682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Robust VTOL-quad functions independent of fixed wing as failsafe measure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Turn on quad rotors at any time to take over flight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Quad tested and proven effective in 40 mph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Sophisticated engine management system optimized to address in-flight problems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Constantly seeks to restart unless otherwise directed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Can transition to glide to reach closest established rally point in the event of complete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Automated failsafe will correct aircraft and automatically land during failed take-off attempts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Hand controller unit can override all systems if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Tested out to 15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Improves battery economy in cases where batteries are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Autopilot system has redundant auto-switching between power supplies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Runs primarily off of battery power; switches to electric supplied by gas motor as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Surge protection built between all major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13 power isolated circuits w/ 2 amp breaker to isolate shorts and protect overall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Tested in rain for 1 hour+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Custom designed autopilot carrier board integrated with U.S. made Pixhawk Cube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3F8E2B-F09D-4E08-B6C1-FE1E6BBB95BB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5">
            <a:extLst>
              <a:ext uri="{FF2B5EF4-FFF2-40B4-BE49-F238E27FC236}">
                <a16:creationId xmlns:a16="http://schemas.microsoft.com/office/drawing/2014/main" id="{6A25B420-4DA8-4AE7-A0D0-1B2DC851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53D94-CCB4-4B50-9915-4383F8869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719" y="5147894"/>
            <a:ext cx="2008937" cy="15067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97E3E4-A6A3-46A2-83E1-B173E4EFE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406" y="1413851"/>
            <a:ext cx="1848787" cy="23109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FE63CC-8B76-45BD-ACA9-7BA805C8A0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55" y="5147895"/>
            <a:ext cx="2008936" cy="15067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5929EF-D897-4222-9FFF-5065E548ED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4274" y="4210384"/>
            <a:ext cx="2465049" cy="18487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E3B31E-8D60-4BCE-A78A-D66A95E6FA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84" y="5147893"/>
            <a:ext cx="2008937" cy="15067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6947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58B6D0-81DB-4516-BEAE-1ABE0CB02ADF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61D6F49-D728-4A2A-8B8D-D0240B534B01}"/>
              </a:ext>
            </a:extLst>
          </p:cNvPr>
          <p:cNvSpPr txBox="1"/>
          <p:nvPr/>
        </p:nvSpPr>
        <p:spPr>
          <a:xfrm>
            <a:off x="0" y="0"/>
            <a:ext cx="7343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Communications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Persistent Systems Radios, Planned Upgrades &amp; Internet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BF715-287D-4BFB-8FD4-7AD193BCFCF7}"/>
              </a:ext>
            </a:extLst>
          </p:cNvPr>
          <p:cNvSpPr txBox="1"/>
          <p:nvPr/>
        </p:nvSpPr>
        <p:spPr>
          <a:xfrm>
            <a:off x="71719" y="1185432"/>
            <a:ext cx="112167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Aircraft houses the Persistent Systems Wave Relay Embedded Module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Transmission of all aircraft, sensor and F-STAR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2.4 GHz radio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Ground Station houses an additional RF Module and MPU5 Radio chassis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Upgrade to Persistent systems 120° Integrated Sector Antenna which will significantly increase range and sector swath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Sierra wireless </a:t>
            </a:r>
            <a:r>
              <a:rPr lang="en-US" sz="1600" b="1" dirty="0" err="1"/>
              <a:t>AirLink</a:t>
            </a:r>
            <a:r>
              <a:rPr lang="en-US" sz="1600" b="1" dirty="0"/>
              <a:t> LX60 Dual Gb Ethernet LTE Router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Provides internet to workstations when LTE signal is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Internet connection provides ability for remote pilot to access aircraft via secure VPN; aircraft can be flown from anywhere in the world; manufacturer can access aircraft for in-flight troubleshooting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DA149AD-E3A4-4197-946F-52FFF060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E4E7EC6-4C0A-4C9C-A869-7671813E3D13}"/>
              </a:ext>
            </a:extLst>
          </p:cNvPr>
          <p:cNvGrpSpPr/>
          <p:nvPr/>
        </p:nvGrpSpPr>
        <p:grpSpPr>
          <a:xfrm>
            <a:off x="1491633" y="3721441"/>
            <a:ext cx="8697746" cy="2112583"/>
            <a:chOff x="884610" y="4171918"/>
            <a:chExt cx="8697746" cy="21125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78CDC4-96C3-4EB0-83DC-6C6AF8B25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610" y="4682048"/>
              <a:ext cx="1894503" cy="126300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D33893-829C-4CC6-A0E7-4879C355C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749" y="4968702"/>
              <a:ext cx="2364124" cy="868975"/>
            </a:xfrm>
            <a:prstGeom prst="rect">
              <a:avLst/>
            </a:prstGeom>
          </p:spPr>
        </p:pic>
        <p:pic>
          <p:nvPicPr>
            <p:cNvPr id="1026" name="Picture 2" descr="Integrated Antenna Series - Persistent Systems : Wave Relay, Mobile Ad-Hoc  Networking Solution MANET, Wireless Secure Scalable Communication">
              <a:extLst>
                <a:ext uri="{FF2B5EF4-FFF2-40B4-BE49-F238E27FC236}">
                  <a16:creationId xmlns:a16="http://schemas.microsoft.com/office/drawing/2014/main" id="{135DF188-4726-4131-A9F1-FAD0B69B1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611" y="4171918"/>
              <a:ext cx="711573" cy="170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DE2F7E-B077-4116-8F3B-98E799703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9989" y="5156821"/>
              <a:ext cx="1952367" cy="53875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0B76BC-7C8D-45FA-9528-41FB80D3ED77}"/>
                </a:ext>
              </a:extLst>
            </p:cNvPr>
            <p:cNvSpPr txBox="1"/>
            <p:nvPr/>
          </p:nvSpPr>
          <p:spPr>
            <a:xfrm>
              <a:off x="7658922" y="5945947"/>
              <a:ext cx="1894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en-US" dirty="0"/>
                <a:t>Sierra wireless </a:t>
              </a:r>
              <a:r>
                <a:rPr lang="en-US" dirty="0" err="1"/>
                <a:t>AirLink</a:t>
              </a:r>
              <a:r>
                <a:rPr lang="en-US" dirty="0"/>
                <a:t> LX60 Dual Gb Ethernet LTE Router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430DF6-2BFF-4C7D-829E-DDBB723C4784}"/>
                </a:ext>
              </a:extLst>
            </p:cNvPr>
            <p:cNvSpPr txBox="1"/>
            <p:nvPr/>
          </p:nvSpPr>
          <p:spPr>
            <a:xfrm>
              <a:off x="5770221" y="5945947"/>
              <a:ext cx="1801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en-US" dirty="0"/>
                <a:t>Persistent systems 120° Integrated Sector Antenna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34C7CC-427D-437F-8F87-BEBD2C986068}"/>
                </a:ext>
              </a:extLst>
            </p:cNvPr>
            <p:cNvSpPr txBox="1"/>
            <p:nvPr/>
          </p:nvSpPr>
          <p:spPr>
            <a:xfrm>
              <a:off x="3404949" y="5945947"/>
              <a:ext cx="1671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en-US" dirty="0"/>
                <a:t>Persistent Systems MPU5 High Power S-Band RF Module (RF-2150)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E4B6AE-15A6-46AB-91B2-DD6B78DFF710}"/>
                </a:ext>
              </a:extLst>
            </p:cNvPr>
            <p:cNvSpPr txBox="1"/>
            <p:nvPr/>
          </p:nvSpPr>
          <p:spPr>
            <a:xfrm>
              <a:off x="884610" y="5945051"/>
              <a:ext cx="1801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00"/>
              </a:lvl1pPr>
            </a:lstStyle>
            <a:p>
              <a:r>
                <a:rPr lang="en-US" dirty="0"/>
                <a:t>Persistent Systems Wave Relay Embedded Module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910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58B6D0-81DB-4516-BEAE-1ABE0CB02ADF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61D6F49-D728-4A2A-8B8D-D0240B534B01}"/>
              </a:ext>
            </a:extLst>
          </p:cNvPr>
          <p:cNvSpPr txBox="1"/>
          <p:nvPr/>
        </p:nvSpPr>
        <p:spPr>
          <a:xfrm>
            <a:off x="0" y="0"/>
            <a:ext cx="94021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Automatic Dependent Surveillance–Broadcast (ADS-B)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FAA Rules &amp; Current Approach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BF715-287D-4BFB-8FD4-7AD193BCFCF7}"/>
              </a:ext>
            </a:extLst>
          </p:cNvPr>
          <p:cNvSpPr txBox="1"/>
          <p:nvPr/>
        </p:nvSpPr>
        <p:spPr>
          <a:xfrm>
            <a:off x="71719" y="1185432"/>
            <a:ext cx="958326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Discussions with FAA indicate ADS-B systems are currently not allowed for use on sUAS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From the regional FAA office in Cincinnati, Ohio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“Current thinking is that ADS-B Out should not be used on Part 107 aircraft unless specially authorized. There is a frequency congestion issue that requires us to confine ADS-B-out to manned aircraft. Upcoming rulemaking will likely make the prohibition on ADS-B-out explicit. In situations where ADS-B Out is required, it must meet one of two standards to comply with the 2020 mandate:”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“Mode S transponder with Extended Squitter, referred to as 1090ES; meets performance requirements of Technical Standard Order TSO-C166b”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“Universal Access Transceiver (UAT); </a:t>
            </a:r>
            <a:r>
              <a:rPr lang="en-US" sz="1600" i="1" dirty="0"/>
              <a:t>meets the performance requirements of TSO-C154c*</a:t>
            </a:r>
            <a:r>
              <a:rPr lang="en-US" sz="1600" dirty="0"/>
              <a:t>. and operates on 978 </a:t>
            </a:r>
            <a:r>
              <a:rPr lang="en-US" sz="1600" dirty="0" err="1"/>
              <a:t>MHz.</a:t>
            </a:r>
            <a:r>
              <a:rPr lang="en-US" sz="1600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For this reason, Skyward did not include an ADS-B transmitter onboard the aircraft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If desired, Skyward can integrate the </a:t>
            </a:r>
            <a:r>
              <a:rPr lang="en-US" b="1" dirty="0" err="1"/>
              <a:t>PingRX</a:t>
            </a:r>
            <a:r>
              <a:rPr lang="en-US" b="1" dirty="0"/>
              <a:t> (by </a:t>
            </a:r>
            <a:r>
              <a:rPr lang="en-US" b="1" dirty="0" err="1"/>
              <a:t>uAvionix</a:t>
            </a:r>
            <a:r>
              <a:rPr lang="en-US" b="1" dirty="0"/>
              <a:t>) ADS-B (in) receiver onboard the aircraft to collect and visualize signals broadcast from other aircraft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Currently working to push aircraft position data into TAK as a reporting mechanism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5232E8-FAF3-4E5F-A554-75D627299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0" r="28213"/>
          <a:stretch/>
        </p:blipFill>
        <p:spPr bwMode="auto">
          <a:xfrm>
            <a:off x="9202431" y="2412145"/>
            <a:ext cx="2678236" cy="152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DA149AD-E3A4-4197-946F-52FFF060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492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58B6D0-81DB-4516-BEAE-1ABE0CB02ADF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61D6F49-D728-4A2A-8B8D-D0240B534B01}"/>
              </a:ext>
            </a:extLst>
          </p:cNvPr>
          <p:cNvSpPr txBox="1"/>
          <p:nvPr/>
        </p:nvSpPr>
        <p:spPr>
          <a:xfrm>
            <a:off x="0" y="0"/>
            <a:ext cx="7264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Ground Control &amp; Analysis Station (GCAS)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Components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BF715-287D-4BFB-8FD4-7AD193BCFCF7}"/>
              </a:ext>
            </a:extLst>
          </p:cNvPr>
          <p:cNvSpPr txBox="1"/>
          <p:nvPr/>
        </p:nvSpPr>
        <p:spPr>
          <a:xfrm>
            <a:off x="71719" y="1185432"/>
            <a:ext cx="120356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Ground Station contained in 4 total transit cases (+1 for aircraft)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Rapid set-up and tear-down (&lt;1 hour)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Not all equipment is required for the ground-station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Developed and optimized to support a full-up crew (Pilot, sensor control, analyst, IT support, aircraft maintainer)</a:t>
            </a:r>
          </a:p>
        </p:txBody>
      </p:sp>
      <p:pic>
        <p:nvPicPr>
          <p:cNvPr id="2075" name="Picture 5">
            <a:extLst>
              <a:ext uri="{FF2B5EF4-FFF2-40B4-BE49-F238E27FC236}">
                <a16:creationId xmlns:a16="http://schemas.microsoft.com/office/drawing/2014/main" id="{5981BEAD-7998-40A8-96C6-E2C817D7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9963CF6C-937B-4966-882D-623A07478B6C}"/>
              </a:ext>
            </a:extLst>
          </p:cNvPr>
          <p:cNvGrpSpPr/>
          <p:nvPr/>
        </p:nvGrpSpPr>
        <p:grpSpPr>
          <a:xfrm>
            <a:off x="581398" y="2915004"/>
            <a:ext cx="11029204" cy="3747053"/>
            <a:chOff x="347008" y="2516207"/>
            <a:chExt cx="11266302" cy="400766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BF1DE71-DDF9-413F-99A8-8F3F2AFBD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707585" y="4923892"/>
              <a:ext cx="791644" cy="78113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21BBBB2-6140-4325-94BC-FBE07B5C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265240" y="4883859"/>
              <a:ext cx="791644" cy="78113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EC5CA2B-E939-457A-B336-ECCAC719B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7008" y="4883860"/>
              <a:ext cx="791644" cy="78113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CF21AFC-5DFC-4D0A-A490-FA9C7BF9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3859" y="5507670"/>
              <a:ext cx="812071" cy="812071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D38019D-8D5C-4520-A554-B443F1E76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6428" y="5344763"/>
              <a:ext cx="2597925" cy="117910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64B1AD5-8DBD-4A51-B9B6-E51DCDE7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1538" y="5393465"/>
              <a:ext cx="1801875" cy="105259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7861F473-F455-4020-AAA8-D4652983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4662" y="4752556"/>
              <a:ext cx="534768" cy="53313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0088041-2544-4633-AEFE-3CEE0B2B0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0085" y="4752556"/>
              <a:ext cx="534768" cy="533138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6E1947E-B7FF-416B-B770-B0121610E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6711" y="4860327"/>
              <a:ext cx="534768" cy="533138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3F44D51-6280-4F4D-A729-9965384AD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66127" y="4860327"/>
              <a:ext cx="534768" cy="533138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2595B79-0372-4AC8-A8F9-0E9B7A4CB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3006" y="4763109"/>
              <a:ext cx="534768" cy="53313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1B13D2E-2E48-426F-9150-A5FCCB01C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2422" y="4763109"/>
              <a:ext cx="534768" cy="533138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F6A19CD-9000-4FD2-91B6-22C69C8F386A}"/>
                </a:ext>
              </a:extLst>
            </p:cNvPr>
            <p:cNvGrpSpPr/>
            <p:nvPr/>
          </p:nvGrpSpPr>
          <p:grpSpPr>
            <a:xfrm>
              <a:off x="5019964" y="4115651"/>
              <a:ext cx="1287220" cy="1259728"/>
              <a:chOff x="7803634" y="2262676"/>
              <a:chExt cx="1287220" cy="1259728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73EDD11C-8FF0-429C-ACB7-A9191DB38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7822637" y="2873553"/>
                <a:ext cx="1153512" cy="6488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7FA938AA-8A02-4A7D-8576-9CA044355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7803634" y="2673339"/>
                <a:ext cx="1153512" cy="648851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8AB4B95C-5848-487A-9A61-E6E445509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93846" y="2262676"/>
                <a:ext cx="1197008" cy="310899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BBA4B271-7129-4169-AEE3-A69979C11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7829901" y="2499246"/>
                <a:ext cx="1153512" cy="648851"/>
              </a:xfrm>
              <a:prstGeom prst="rect">
                <a:avLst/>
              </a:prstGeom>
            </p:spPr>
          </p:pic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A07A6CE-DD6B-4EB3-8C13-717BEC4A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17569" y="5495331"/>
              <a:ext cx="2031907" cy="862379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F4D70B-A9B4-4887-9C77-EC5EC663068F}"/>
                </a:ext>
              </a:extLst>
            </p:cNvPr>
            <p:cNvSpPr txBox="1"/>
            <p:nvPr/>
          </p:nvSpPr>
          <p:spPr>
            <a:xfrm>
              <a:off x="874870" y="2516207"/>
              <a:ext cx="256063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Desk Configuration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Pelican fold-out desks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Bluetooth Keyboard and mouse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Headsets with mic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USB Extender cord for headset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Dual monitors w/ desk-clamp stand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Desk lamp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Mouse pad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D713D4C-A5C6-46FD-9D53-DBFD066E3399}"/>
                </a:ext>
              </a:extLst>
            </p:cNvPr>
            <p:cNvSpPr txBox="1"/>
            <p:nvPr/>
          </p:nvSpPr>
          <p:spPr>
            <a:xfrm>
              <a:off x="6307184" y="2520793"/>
              <a:ext cx="243444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Rack Case Configuration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5U Transit Case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3 Laptops (1U)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1 UPS (2U)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3 docking stations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6 HDMI cables (monitors)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3 USB extender cables (headsets)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Cable Management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136B01F-5F5C-4991-AE54-7CC25F6382E6}"/>
                </a:ext>
              </a:extLst>
            </p:cNvPr>
            <p:cNvGrpSpPr/>
            <p:nvPr/>
          </p:nvGrpSpPr>
          <p:grpSpPr>
            <a:xfrm>
              <a:off x="5193921" y="2534089"/>
              <a:ext cx="970942" cy="1407469"/>
              <a:chOff x="6574397" y="2304977"/>
              <a:chExt cx="970942" cy="1407469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482B909E-6438-4F88-992C-75985F875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15351" y="2814443"/>
                <a:ext cx="388537" cy="388537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90CF9AE1-A97F-42A7-BFFF-140769D2D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56802" y="3323909"/>
                <a:ext cx="388537" cy="388537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81FC34F8-34CC-4887-A143-E3E8241F4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15351" y="2304977"/>
                <a:ext cx="388537" cy="388537"/>
              </a:xfrm>
              <a:prstGeom prst="rect">
                <a:avLst/>
              </a:prstGeom>
            </p:spPr>
          </p:pic>
          <p:pic>
            <p:nvPicPr>
              <p:cNvPr id="104" name="Picture 2" descr="4K HDMI Cable 15FT,Highwings High Speed 18Gbps HDMI 2.0 Braided Cord-Supports (4K 60Hz HDR,Video 4K 2160p 1080p 3D HDCP 2....">
                <a:extLst>
                  <a:ext uri="{FF2B5EF4-FFF2-40B4-BE49-F238E27FC236}">
                    <a16:creationId xmlns:a16="http://schemas.microsoft.com/office/drawing/2014/main" id="{4B0E33BA-298C-4499-9F87-03AE09DBC8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4397" y="2401776"/>
                <a:ext cx="377948" cy="371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4K HDMI Cable 15FT,Highwings High Speed 18Gbps HDMI 2.0 Braided Cord-Supports (4K 60Hz HDR,Video 4K 2160p 1080p 3D HDCP 2....">
                <a:extLst>
                  <a:ext uri="{FF2B5EF4-FFF2-40B4-BE49-F238E27FC236}">
                    <a16:creationId xmlns:a16="http://schemas.microsoft.com/office/drawing/2014/main" id="{4F6F31CF-E17C-4C78-B130-4C0EBEE000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4397" y="2861365"/>
                <a:ext cx="377948" cy="371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4K HDMI Cable 15FT,Highwings High Speed 18Gbps HDMI 2.0 Braided Cord-Supports (4K 60Hz HDR,Video 4K 2160p 1080p 3D HDCP 2....">
                <a:extLst>
                  <a:ext uri="{FF2B5EF4-FFF2-40B4-BE49-F238E27FC236}">
                    <a16:creationId xmlns:a16="http://schemas.microsoft.com/office/drawing/2014/main" id="{DCA3F133-5568-4B9E-9C9C-0CBE4C5876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4708" y="3285987"/>
                <a:ext cx="377948" cy="371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E3F1840-8D92-46C0-8714-A7BF84A4C12C}"/>
                </a:ext>
              </a:extLst>
            </p:cNvPr>
            <p:cNvSpPr txBox="1"/>
            <p:nvPr/>
          </p:nvSpPr>
          <p:spPr>
            <a:xfrm>
              <a:off x="1122555" y="4364642"/>
              <a:ext cx="11426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Aircraft Control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0F42F2B-1BE1-4C08-BDD9-CFCFC43FE6B0}"/>
                </a:ext>
              </a:extLst>
            </p:cNvPr>
            <p:cNvSpPr txBox="1"/>
            <p:nvPr/>
          </p:nvSpPr>
          <p:spPr>
            <a:xfrm>
              <a:off x="2960147" y="4364641"/>
              <a:ext cx="1104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Sensor Control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6D7F0A7-038B-453B-9DD9-B2ED6F8A73E2}"/>
                </a:ext>
              </a:extLst>
            </p:cNvPr>
            <p:cNvCxnSpPr>
              <a:cxnSpLocks/>
            </p:cNvCxnSpPr>
            <p:nvPr/>
          </p:nvCxnSpPr>
          <p:spPr>
            <a:xfrm>
              <a:off x="5715000" y="5197285"/>
              <a:ext cx="0" cy="3361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B94EE6B-921E-4C6E-90BD-CF1B7E42863C}"/>
                </a:ext>
              </a:extLst>
            </p:cNvPr>
            <p:cNvSpPr txBox="1"/>
            <p:nvPr/>
          </p:nvSpPr>
          <p:spPr>
            <a:xfrm>
              <a:off x="7181538" y="4358706"/>
              <a:ext cx="16632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SPADE/Pursuer Analysis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3C19605-6D2C-4D30-AC9C-C30B24CFFCB0}"/>
                </a:ext>
              </a:extLst>
            </p:cNvPr>
            <p:cNvGrpSpPr/>
            <p:nvPr/>
          </p:nvGrpSpPr>
          <p:grpSpPr>
            <a:xfrm>
              <a:off x="9534280" y="2612680"/>
              <a:ext cx="2079030" cy="1880681"/>
              <a:chOff x="1754481" y="2286460"/>
              <a:chExt cx="2079030" cy="1880681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ECB80E6B-B024-4404-B77C-ABF56E8AEA9D}"/>
                  </a:ext>
                </a:extLst>
              </p:cNvPr>
              <p:cNvGrpSpPr/>
              <p:nvPr/>
            </p:nvGrpSpPr>
            <p:grpSpPr>
              <a:xfrm>
                <a:off x="1754481" y="2629686"/>
                <a:ext cx="2079030" cy="1537455"/>
                <a:chOff x="2881794" y="2206880"/>
                <a:chExt cx="2079030" cy="1537455"/>
              </a:xfrm>
            </p:grpSpPr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1CDE838F-AD78-4633-B708-03C00A6101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21104" y="3174786"/>
                  <a:ext cx="804684" cy="569549"/>
                </a:xfrm>
                <a:prstGeom prst="rect">
                  <a:avLst/>
                </a:prstGeom>
              </p:spPr>
            </p:pic>
            <p:pic>
              <p:nvPicPr>
                <p:cNvPr id="96" name="Picture 4" descr="Belkin WaveRest Gel Mouse Pad, Black (F8E262-BLK)">
                  <a:extLst>
                    <a:ext uri="{FF2B5EF4-FFF2-40B4-BE49-F238E27FC236}">
                      <a16:creationId xmlns:a16="http://schemas.microsoft.com/office/drawing/2014/main" id="{367A0A89-A52F-4DAA-A133-0AAE6A0C5F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9160" y="2848357"/>
                  <a:ext cx="543585" cy="4702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117413ED-35A0-43E9-BB17-EC34FFACDD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881794" y="2361776"/>
                  <a:ext cx="630396" cy="630396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5F954679-04CC-4F24-A650-F0AA2B962B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76135" y="2206880"/>
                  <a:ext cx="533400" cy="547688"/>
                </a:xfrm>
                <a:prstGeom prst="rect">
                  <a:avLst/>
                </a:prstGeom>
              </p:spPr>
            </p:pic>
            <p:pic>
              <p:nvPicPr>
                <p:cNvPr id="99" name="Picture 4" descr="10FT USB 3.0 Extension Cable Type A Male to Female Extension Cord AINOPE High Data Transfer Compatible with USB Keyboard,F...">
                  <a:extLst>
                    <a:ext uri="{FF2B5EF4-FFF2-40B4-BE49-F238E27FC236}">
                      <a16:creationId xmlns:a16="http://schemas.microsoft.com/office/drawing/2014/main" id="{8C76BBEB-6911-4D3D-B020-F811DBBE8D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32087" y="2933505"/>
                  <a:ext cx="370964" cy="3850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20665046-741C-4FCB-AE11-4DCEF8B1E4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391275" y="2469793"/>
                  <a:ext cx="569549" cy="569549"/>
                </a:xfrm>
                <a:prstGeom prst="rect">
                  <a:avLst/>
                </a:prstGeom>
              </p:spPr>
            </p:pic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57CA2CC-45DB-4DD2-9CFA-3B6F529FF087}"/>
                  </a:ext>
                </a:extLst>
              </p:cNvPr>
              <p:cNvSpPr txBox="1"/>
              <p:nvPr/>
            </p:nvSpPr>
            <p:spPr>
              <a:xfrm>
                <a:off x="2025373" y="2286460"/>
                <a:ext cx="13765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At All Workstations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1830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9B548F-2E62-4893-9150-9AD07D00189D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2856D5F-9E4B-463B-A77E-0DBFD8E1A9B5}"/>
              </a:ext>
            </a:extLst>
          </p:cNvPr>
          <p:cNvSpPr txBox="1"/>
          <p:nvPr/>
        </p:nvSpPr>
        <p:spPr>
          <a:xfrm>
            <a:off x="0" y="0"/>
            <a:ext cx="39896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Overall Data Flow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Systems and Communications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78F0B-2FA2-499C-AF7A-45EA254D2F1C}"/>
              </a:ext>
            </a:extLst>
          </p:cNvPr>
          <p:cNvSpPr txBox="1"/>
          <p:nvPr/>
        </p:nvSpPr>
        <p:spPr>
          <a:xfrm>
            <a:off x="0" y="6568684"/>
            <a:ext cx="5520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Note: On-aircraft LTE will not be available on the Phase II demonstration build, but is an option for future systems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42E4677-5D78-472A-9EE6-4F449B1BE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A82D3C-89E3-4050-B8AD-220502E6E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745" y="2212993"/>
            <a:ext cx="8432510" cy="4355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7CE4FE-8F6D-4EDD-BF54-9A4EEB34450B}"/>
              </a:ext>
            </a:extLst>
          </p:cNvPr>
          <p:cNvSpPr txBox="1"/>
          <p:nvPr/>
        </p:nvSpPr>
        <p:spPr>
          <a:xfrm>
            <a:off x="71719" y="1185432"/>
            <a:ext cx="120356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Aircraft take-off and landing can occur via “Orange Box” comms or from Aircraft Control Workstation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“Orange Box” can be deployed to field for remote take-off and landing; hand-off to Aircraft Control Workstation after take-off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Ground-based MPU5 to be replaced by Persistent Systems 120° Integrated Sector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All software functions can be performed on a single laptop if desired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5547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35D500-22A4-44A0-8ABD-AC885DF3640B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34940B-89A8-435D-B6A5-5C9E5B703DCA}"/>
              </a:ext>
            </a:extLst>
          </p:cNvPr>
          <p:cNvSpPr txBox="1"/>
          <p:nvPr/>
        </p:nvSpPr>
        <p:spPr>
          <a:xfrm>
            <a:off x="0" y="0"/>
            <a:ext cx="57733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Concept of Operations (CONOPs)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Employment Methodology</a:t>
            </a:r>
            <a:endParaRPr lang="en-US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4E6C12-8EE3-446B-9601-66C51C047349}"/>
              </a:ext>
            </a:extLst>
          </p:cNvPr>
          <p:cNvGrpSpPr/>
          <p:nvPr/>
        </p:nvGrpSpPr>
        <p:grpSpPr>
          <a:xfrm>
            <a:off x="296033" y="1429184"/>
            <a:ext cx="11561503" cy="5209721"/>
            <a:chOff x="296033" y="1429184"/>
            <a:chExt cx="11561503" cy="520972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2C66728-9D8A-454A-8BD8-0A27B193AA15}"/>
                </a:ext>
              </a:extLst>
            </p:cNvPr>
            <p:cNvSpPr/>
            <p:nvPr/>
          </p:nvSpPr>
          <p:spPr>
            <a:xfrm>
              <a:off x="8112721" y="5520776"/>
              <a:ext cx="1512541" cy="62653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Manual Operation 4">
              <a:extLst>
                <a:ext uri="{FF2B5EF4-FFF2-40B4-BE49-F238E27FC236}">
                  <a16:creationId xmlns:a16="http://schemas.microsoft.com/office/drawing/2014/main" id="{B12684E2-74EA-4F83-A8C8-74597C2F21F4}"/>
                </a:ext>
              </a:extLst>
            </p:cNvPr>
            <p:cNvSpPr/>
            <p:nvPr/>
          </p:nvSpPr>
          <p:spPr>
            <a:xfrm rot="10800000">
              <a:off x="296033" y="5758540"/>
              <a:ext cx="3664074" cy="572587"/>
            </a:xfrm>
            <a:prstGeom prst="flowChartManualOperati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 descr="Image result for hybridproject super vollo">
              <a:extLst>
                <a:ext uri="{FF2B5EF4-FFF2-40B4-BE49-F238E27FC236}">
                  <a16:creationId xmlns:a16="http://schemas.microsoft.com/office/drawing/2014/main" id="{42A61A21-5699-4C2A-B422-3B0BAE15B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040" y="2688572"/>
              <a:ext cx="1172433" cy="52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471 Drone Pilot Illustrations, Royalty-Free Vector Graphics &amp; Clip ...">
              <a:extLst>
                <a:ext uri="{FF2B5EF4-FFF2-40B4-BE49-F238E27FC236}">
                  <a16:creationId xmlns:a16="http://schemas.microsoft.com/office/drawing/2014/main" id="{0CD2649E-1895-47E1-A83A-3872B05A81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5921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4"/>
            <a:stretch/>
          </p:blipFill>
          <p:spPr bwMode="auto">
            <a:xfrm>
              <a:off x="3055387" y="5528458"/>
              <a:ext cx="186754" cy="546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060388-45D1-4C89-850A-352920F22802}"/>
                </a:ext>
              </a:extLst>
            </p:cNvPr>
            <p:cNvSpPr txBox="1"/>
            <p:nvPr/>
          </p:nvSpPr>
          <p:spPr>
            <a:xfrm>
              <a:off x="1421472" y="6331128"/>
              <a:ext cx="15635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Area of Operations</a:t>
              </a:r>
            </a:p>
          </p:txBody>
        </p:sp>
        <p:sp>
          <p:nvSpPr>
            <p:cNvPr id="13" name="Callout: Bent Line 12">
              <a:extLst>
                <a:ext uri="{FF2B5EF4-FFF2-40B4-BE49-F238E27FC236}">
                  <a16:creationId xmlns:a16="http://schemas.microsoft.com/office/drawing/2014/main" id="{DB6CDB53-A64C-4DCE-98DB-179FDC9550D1}"/>
                </a:ext>
              </a:extLst>
            </p:cNvPr>
            <p:cNvSpPr/>
            <p:nvPr/>
          </p:nvSpPr>
          <p:spPr>
            <a:xfrm>
              <a:off x="4324207" y="4497180"/>
              <a:ext cx="2640072" cy="1180332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95833"/>
                <a:gd name="adj6" fmla="val -43021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Can forward deploy aircraft and pilot for quick take-off/landing and recovery or fly to FTA from ~20 miles away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VTOL allows for variable take-off/landing locations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Refueling and re-launch is possible in under 5 minutes</a:t>
              </a:r>
            </a:p>
          </p:txBody>
        </p:sp>
        <p:sp>
          <p:nvSpPr>
            <p:cNvPr id="14" name="Callout: Bent Line 13">
              <a:extLst>
                <a:ext uri="{FF2B5EF4-FFF2-40B4-BE49-F238E27FC236}">
                  <a16:creationId xmlns:a16="http://schemas.microsoft.com/office/drawing/2014/main" id="{2A579BC2-9638-4E34-A5AC-7F33440DE58F}"/>
                </a:ext>
              </a:extLst>
            </p:cNvPr>
            <p:cNvSpPr/>
            <p:nvPr/>
          </p:nvSpPr>
          <p:spPr>
            <a:xfrm>
              <a:off x="4324207" y="1429184"/>
              <a:ext cx="2830126" cy="121843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14319"/>
                <a:gd name="adj6" fmla="val -66911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Aircraft can autonomously loiter on a circular surveillance track, fly waypoints, execute a mapping grid and download data in real time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Can operate from 0-5,000’ (+) AGL within or above Fire Traffic Area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Provides EO/IR Full-Motion Video (currently)</a:t>
              </a:r>
            </a:p>
          </p:txBody>
        </p:sp>
        <p:sp>
          <p:nvSpPr>
            <p:cNvPr id="16" name="Freeform 40">
              <a:extLst>
                <a:ext uri="{FF2B5EF4-FFF2-40B4-BE49-F238E27FC236}">
                  <a16:creationId xmlns:a16="http://schemas.microsoft.com/office/drawing/2014/main" id="{456118F7-B2E8-49C9-BB62-3AA7959F86A6}"/>
                </a:ext>
              </a:extLst>
            </p:cNvPr>
            <p:cNvSpPr/>
            <p:nvPr/>
          </p:nvSpPr>
          <p:spPr>
            <a:xfrm flipH="1">
              <a:off x="1023421" y="3212199"/>
              <a:ext cx="1169069" cy="2628279"/>
            </a:xfrm>
            <a:custGeom>
              <a:avLst/>
              <a:gdLst>
                <a:gd name="connsiteX0" fmla="*/ 0 w 2161309"/>
                <a:gd name="connsiteY0" fmla="*/ 3669475 h 3859480"/>
                <a:gd name="connsiteX1" fmla="*/ 2161309 w 2161309"/>
                <a:gd name="connsiteY1" fmla="*/ 0 h 3859480"/>
                <a:gd name="connsiteX2" fmla="*/ 308758 w 2161309"/>
                <a:gd name="connsiteY2" fmla="*/ 3859480 h 3859480"/>
                <a:gd name="connsiteX3" fmla="*/ 0 w 2161309"/>
                <a:gd name="connsiteY3" fmla="*/ 3669475 h 3859480"/>
                <a:gd name="connsiteX0" fmla="*/ 0 w 1294411"/>
                <a:gd name="connsiteY0" fmla="*/ 3408218 h 3598223"/>
                <a:gd name="connsiteX1" fmla="*/ 1294411 w 1294411"/>
                <a:gd name="connsiteY1" fmla="*/ 0 h 3598223"/>
                <a:gd name="connsiteX2" fmla="*/ 308758 w 1294411"/>
                <a:gd name="connsiteY2" fmla="*/ 3598223 h 3598223"/>
                <a:gd name="connsiteX3" fmla="*/ 0 w 1294411"/>
                <a:gd name="connsiteY3" fmla="*/ 3408218 h 3598223"/>
                <a:gd name="connsiteX0" fmla="*/ 0 w 1294411"/>
                <a:gd name="connsiteY0" fmla="*/ 3408218 h 3748948"/>
                <a:gd name="connsiteX1" fmla="*/ 1294411 w 1294411"/>
                <a:gd name="connsiteY1" fmla="*/ 0 h 3748948"/>
                <a:gd name="connsiteX2" fmla="*/ 499677 w 1294411"/>
                <a:gd name="connsiteY2" fmla="*/ 3748948 h 3748948"/>
                <a:gd name="connsiteX3" fmla="*/ 0 w 1294411"/>
                <a:gd name="connsiteY3" fmla="*/ 3408218 h 3748948"/>
                <a:gd name="connsiteX0" fmla="*/ 0 w 530736"/>
                <a:gd name="connsiteY0" fmla="*/ 3428314 h 3769044"/>
                <a:gd name="connsiteX1" fmla="*/ 530736 w 530736"/>
                <a:gd name="connsiteY1" fmla="*/ 0 h 3769044"/>
                <a:gd name="connsiteX2" fmla="*/ 499677 w 530736"/>
                <a:gd name="connsiteY2" fmla="*/ 3769044 h 3769044"/>
                <a:gd name="connsiteX3" fmla="*/ 0 w 530736"/>
                <a:gd name="connsiteY3" fmla="*/ 3428314 h 3769044"/>
                <a:gd name="connsiteX0" fmla="*/ 0 w 1484892"/>
                <a:gd name="connsiteY0" fmla="*/ 3110262 h 3450992"/>
                <a:gd name="connsiteX1" fmla="*/ 1484892 w 1484892"/>
                <a:gd name="connsiteY1" fmla="*/ 0 h 3450992"/>
                <a:gd name="connsiteX2" fmla="*/ 499677 w 1484892"/>
                <a:gd name="connsiteY2" fmla="*/ 3450992 h 3450992"/>
                <a:gd name="connsiteX3" fmla="*/ 0 w 1484892"/>
                <a:gd name="connsiteY3" fmla="*/ 3110262 h 3450992"/>
                <a:gd name="connsiteX0" fmla="*/ 0 w 1294887"/>
                <a:gd name="connsiteY0" fmla="*/ 2195862 h 3450992"/>
                <a:gd name="connsiteX1" fmla="*/ 1294887 w 1294887"/>
                <a:gd name="connsiteY1" fmla="*/ 0 h 3450992"/>
                <a:gd name="connsiteX2" fmla="*/ 309672 w 1294887"/>
                <a:gd name="connsiteY2" fmla="*/ 3450992 h 3450992"/>
                <a:gd name="connsiteX3" fmla="*/ 0 w 1294887"/>
                <a:gd name="connsiteY3" fmla="*/ 2195862 h 3450992"/>
                <a:gd name="connsiteX0" fmla="*/ 0 w 1294887"/>
                <a:gd name="connsiteY0" fmla="*/ 2195862 h 2500966"/>
                <a:gd name="connsiteX1" fmla="*/ 1294887 w 1294887"/>
                <a:gd name="connsiteY1" fmla="*/ 0 h 2500966"/>
                <a:gd name="connsiteX2" fmla="*/ 606555 w 1294887"/>
                <a:gd name="connsiteY2" fmla="*/ 2500966 h 2500966"/>
                <a:gd name="connsiteX3" fmla="*/ 0 w 1294887"/>
                <a:gd name="connsiteY3" fmla="*/ 2195862 h 2500966"/>
                <a:gd name="connsiteX0" fmla="*/ 0 w 1294887"/>
                <a:gd name="connsiteY0" fmla="*/ 2195862 h 3082263"/>
                <a:gd name="connsiteX1" fmla="*/ 1294887 w 1294887"/>
                <a:gd name="connsiteY1" fmla="*/ 0 h 3082263"/>
                <a:gd name="connsiteX2" fmla="*/ 498786 w 1294887"/>
                <a:gd name="connsiteY2" fmla="*/ 3082263 h 3082263"/>
                <a:gd name="connsiteX3" fmla="*/ 0 w 1294887"/>
                <a:gd name="connsiteY3" fmla="*/ 2195862 h 3082263"/>
                <a:gd name="connsiteX0" fmla="*/ 0 w 1324279"/>
                <a:gd name="connsiteY0" fmla="*/ 2754300 h 3082263"/>
                <a:gd name="connsiteX1" fmla="*/ 1324279 w 1324279"/>
                <a:gd name="connsiteY1" fmla="*/ 0 h 3082263"/>
                <a:gd name="connsiteX2" fmla="*/ 528178 w 1324279"/>
                <a:gd name="connsiteY2" fmla="*/ 3082263 h 3082263"/>
                <a:gd name="connsiteX3" fmla="*/ 0 w 1324279"/>
                <a:gd name="connsiteY3" fmla="*/ 2754300 h 3082263"/>
                <a:gd name="connsiteX0" fmla="*/ 0 w 1324279"/>
                <a:gd name="connsiteY0" fmla="*/ 2754300 h 3785066"/>
                <a:gd name="connsiteX1" fmla="*/ 1324279 w 1324279"/>
                <a:gd name="connsiteY1" fmla="*/ 0 h 3785066"/>
                <a:gd name="connsiteX2" fmla="*/ 966485 w 1324279"/>
                <a:gd name="connsiteY2" fmla="*/ 3785066 h 3785066"/>
                <a:gd name="connsiteX3" fmla="*/ 0 w 1324279"/>
                <a:gd name="connsiteY3" fmla="*/ 2754300 h 3785066"/>
                <a:gd name="connsiteX0" fmla="*/ 0 w 991770"/>
                <a:gd name="connsiteY0" fmla="*/ 3789612 h 3789612"/>
                <a:gd name="connsiteX1" fmla="*/ 991770 w 991770"/>
                <a:gd name="connsiteY1" fmla="*/ 0 h 3789612"/>
                <a:gd name="connsiteX2" fmla="*/ 633976 w 991770"/>
                <a:gd name="connsiteY2" fmla="*/ 3785066 h 3789612"/>
                <a:gd name="connsiteX3" fmla="*/ 0 w 991770"/>
                <a:gd name="connsiteY3" fmla="*/ 3789612 h 3789612"/>
                <a:gd name="connsiteX0" fmla="*/ 0 w 741399"/>
                <a:gd name="connsiteY0" fmla="*/ 2896983 h 2896983"/>
                <a:gd name="connsiteX1" fmla="*/ 741399 w 741399"/>
                <a:gd name="connsiteY1" fmla="*/ 0 h 2896983"/>
                <a:gd name="connsiteX2" fmla="*/ 633976 w 741399"/>
                <a:gd name="connsiteY2" fmla="*/ 2892437 h 2896983"/>
                <a:gd name="connsiteX3" fmla="*/ 0 w 741399"/>
                <a:gd name="connsiteY3" fmla="*/ 2896983 h 2896983"/>
                <a:gd name="connsiteX0" fmla="*/ 0 w 915571"/>
                <a:gd name="connsiteY0" fmla="*/ 2951412 h 2951412"/>
                <a:gd name="connsiteX1" fmla="*/ 915571 w 915571"/>
                <a:gd name="connsiteY1" fmla="*/ 0 h 2951412"/>
                <a:gd name="connsiteX2" fmla="*/ 633976 w 915571"/>
                <a:gd name="connsiteY2" fmla="*/ 2946866 h 2951412"/>
                <a:gd name="connsiteX3" fmla="*/ 0 w 915571"/>
                <a:gd name="connsiteY3" fmla="*/ 2951412 h 2951412"/>
                <a:gd name="connsiteX0" fmla="*/ 0 w 881195"/>
                <a:gd name="connsiteY0" fmla="*/ 2738282 h 2738282"/>
                <a:gd name="connsiteX1" fmla="*/ 881195 w 881195"/>
                <a:gd name="connsiteY1" fmla="*/ 0 h 2738282"/>
                <a:gd name="connsiteX2" fmla="*/ 633976 w 881195"/>
                <a:gd name="connsiteY2" fmla="*/ 2733736 h 2738282"/>
                <a:gd name="connsiteX3" fmla="*/ 0 w 881195"/>
                <a:gd name="connsiteY3" fmla="*/ 2738282 h 2738282"/>
                <a:gd name="connsiteX0" fmla="*/ 535093 w 1169069"/>
                <a:gd name="connsiteY0" fmla="*/ 2628279 h 2628279"/>
                <a:gd name="connsiteX1" fmla="*/ 0 w 1169069"/>
                <a:gd name="connsiteY1" fmla="*/ 0 h 2628279"/>
                <a:gd name="connsiteX2" fmla="*/ 1169069 w 1169069"/>
                <a:gd name="connsiteY2" fmla="*/ 2623733 h 2628279"/>
                <a:gd name="connsiteX3" fmla="*/ 535093 w 1169069"/>
                <a:gd name="connsiteY3" fmla="*/ 2628279 h 262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069" h="2628279">
                  <a:moveTo>
                    <a:pt x="535093" y="2628279"/>
                  </a:moveTo>
                  <a:lnTo>
                    <a:pt x="0" y="0"/>
                  </a:lnTo>
                  <a:lnTo>
                    <a:pt x="1169069" y="2623733"/>
                  </a:lnTo>
                  <a:lnTo>
                    <a:pt x="535093" y="2628279"/>
                  </a:lnTo>
                  <a:close/>
                </a:path>
              </a:pathLst>
            </a:custGeom>
            <a:solidFill>
              <a:srgbClr val="00990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44A3FB5-5351-49D7-91E0-032D06EAB09D}"/>
                </a:ext>
              </a:extLst>
            </p:cNvPr>
            <p:cNvSpPr/>
            <p:nvPr/>
          </p:nvSpPr>
          <p:spPr>
            <a:xfrm rot="10800000">
              <a:off x="826618" y="5840362"/>
              <a:ext cx="1005084" cy="314647"/>
            </a:xfrm>
            <a:prstGeom prst="flowChartManualOperation">
              <a:avLst/>
            </a:prstGeom>
            <a:solidFill>
              <a:srgbClr val="009900">
                <a:alpha val="55000"/>
              </a:srgb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8A962F-7AFA-4BF2-A4A5-B37302ABA774}"/>
                </a:ext>
              </a:extLst>
            </p:cNvPr>
            <p:cNvGrpSpPr/>
            <p:nvPr/>
          </p:nvGrpSpPr>
          <p:grpSpPr>
            <a:xfrm>
              <a:off x="1101989" y="5613191"/>
              <a:ext cx="454343" cy="461900"/>
              <a:chOff x="1114238" y="5300142"/>
              <a:chExt cx="454343" cy="4619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564E394-8F9B-41E8-A6BC-DD95C00B7214}"/>
                  </a:ext>
                </a:extLst>
              </p:cNvPr>
              <p:cNvSpPr/>
              <p:nvPr/>
            </p:nvSpPr>
            <p:spPr>
              <a:xfrm>
                <a:off x="1178933" y="5678915"/>
                <a:ext cx="324952" cy="831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2" descr="C:\Users\crowley\AppData\Local\Microsoft\Windows\Temporary Internet Files\Content.IE5\V9UAMXJW\firefight03[1].png">
                <a:extLst>
                  <a:ext uri="{FF2B5EF4-FFF2-40B4-BE49-F238E27FC236}">
                    <a16:creationId xmlns:a16="http://schemas.microsoft.com/office/drawing/2014/main" id="{128623FF-12B5-4F2F-8D2F-FB845220AC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238" y="5300142"/>
                <a:ext cx="454343" cy="454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DA5F38-DD3A-4369-8AF4-2A79F7760E4B}"/>
                </a:ext>
              </a:extLst>
            </p:cNvPr>
            <p:cNvSpPr txBox="1"/>
            <p:nvPr/>
          </p:nvSpPr>
          <p:spPr>
            <a:xfrm>
              <a:off x="1679540" y="5299122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EO/IR Video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131A418-6487-44AB-8CC6-8081BE75BF20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1421472" y="3212199"/>
              <a:ext cx="771018" cy="23474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llout: Bent Line 24">
              <a:extLst>
                <a:ext uri="{FF2B5EF4-FFF2-40B4-BE49-F238E27FC236}">
                  <a16:creationId xmlns:a16="http://schemas.microsoft.com/office/drawing/2014/main" id="{041D6A0E-07A9-45FB-B085-0FD126BA0D91}"/>
                </a:ext>
              </a:extLst>
            </p:cNvPr>
            <p:cNvSpPr/>
            <p:nvPr/>
          </p:nvSpPr>
          <p:spPr>
            <a:xfrm>
              <a:off x="4324207" y="3429000"/>
              <a:ext cx="2640072" cy="956943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27961"/>
                <a:gd name="adj6" fmla="val -9796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F-STAR system provide location data and unit ID to aircraft-mounted antenna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Up to ~5km from aircraft (currently untested)</a:t>
              </a:r>
            </a:p>
          </p:txBody>
        </p:sp>
        <p:pic>
          <p:nvPicPr>
            <p:cNvPr id="27" name="Picture 6" descr="Image result for ground control station case">
              <a:extLst>
                <a:ext uri="{FF2B5EF4-FFF2-40B4-BE49-F238E27FC236}">
                  <a16:creationId xmlns:a16="http://schemas.microsoft.com/office/drawing/2014/main" id="{E7BAD5EA-FA18-4C4B-8F49-4C1D9C9211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000" b="83000" l="8167" r="89000">
                          <a14:foregroundMark x1="29667" y1="61500" x2="29667" y2="61500"/>
                          <a14:foregroundMark x1="30167" y1="65000" x2="30167" y2="65000"/>
                          <a14:foregroundMark x1="47000" y1="38250" x2="47000" y2="38250"/>
                          <a14:foregroundMark x1="60333" y1="34250" x2="60333" y2="34250"/>
                          <a14:backgroundMark x1="19833" y1="51500" x2="19833" y2="51500"/>
                          <a14:backgroundMark x1="45833" y1="50750" x2="45833" y2="50750"/>
                          <a14:backgroundMark x1="63667" y1="50250" x2="63667" y2="50250"/>
                          <a14:backgroundMark x1="61833" y1="50750" x2="61833" y2="50750"/>
                          <a14:backgroundMark x1="60333" y1="50750" x2="60333" y2="50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3295" r="8730" b="10506"/>
            <a:stretch/>
          </p:blipFill>
          <p:spPr bwMode="auto">
            <a:xfrm>
              <a:off x="8309596" y="5677512"/>
              <a:ext cx="616922" cy="367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7" descr="Image result for transit case laptop and monitors">
              <a:extLst>
                <a:ext uri="{FF2B5EF4-FFF2-40B4-BE49-F238E27FC236}">
                  <a16:creationId xmlns:a16="http://schemas.microsoft.com/office/drawing/2014/main" id="{EB384416-8985-465A-88DE-F7CC44719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562" y="5708452"/>
              <a:ext cx="446308" cy="30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82352B-16B5-4551-B8C3-C462C21F338C}"/>
                </a:ext>
              </a:extLst>
            </p:cNvPr>
            <p:cNvSpPr txBox="1"/>
            <p:nvPr/>
          </p:nvSpPr>
          <p:spPr>
            <a:xfrm>
              <a:off x="8693120" y="6154996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GCAS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FEE92D-C1A4-4549-A445-20A8AB1F7E01}"/>
                </a:ext>
              </a:extLst>
            </p:cNvPr>
            <p:cNvSpPr/>
            <p:nvPr/>
          </p:nvSpPr>
          <p:spPr>
            <a:xfrm>
              <a:off x="2839453" y="2915080"/>
              <a:ext cx="5922661" cy="2576008"/>
            </a:xfrm>
            <a:custGeom>
              <a:avLst/>
              <a:gdLst>
                <a:gd name="connsiteX0" fmla="*/ 0 w 6029539"/>
                <a:gd name="connsiteY0" fmla="*/ 0 h 2605696"/>
                <a:gd name="connsiteX1" fmla="*/ 4049485 w 6029539"/>
                <a:gd name="connsiteY1" fmla="*/ 0 h 2605696"/>
                <a:gd name="connsiteX2" fmla="*/ 6029539 w 6029539"/>
                <a:gd name="connsiteY2" fmla="*/ 2605696 h 2605696"/>
                <a:gd name="connsiteX0" fmla="*/ 0 w 5922661"/>
                <a:gd name="connsiteY0" fmla="*/ 0 h 2576008"/>
                <a:gd name="connsiteX1" fmla="*/ 4049485 w 5922661"/>
                <a:gd name="connsiteY1" fmla="*/ 0 h 2576008"/>
                <a:gd name="connsiteX2" fmla="*/ 5922661 w 5922661"/>
                <a:gd name="connsiteY2" fmla="*/ 2576008 h 257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22661" h="2576008">
                  <a:moveTo>
                    <a:pt x="0" y="0"/>
                  </a:moveTo>
                  <a:lnTo>
                    <a:pt x="4049485" y="0"/>
                  </a:lnTo>
                  <a:cubicBezTo>
                    <a:pt x="4709503" y="868565"/>
                    <a:pt x="5262643" y="1707443"/>
                    <a:pt x="5922661" y="2576008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allout: Bent Line 34">
              <a:extLst>
                <a:ext uri="{FF2B5EF4-FFF2-40B4-BE49-F238E27FC236}">
                  <a16:creationId xmlns:a16="http://schemas.microsoft.com/office/drawing/2014/main" id="{910B1D82-4DBC-4E3C-A462-242ED0E180D4}"/>
                </a:ext>
              </a:extLst>
            </p:cNvPr>
            <p:cNvSpPr/>
            <p:nvPr/>
          </p:nvSpPr>
          <p:spPr>
            <a:xfrm>
              <a:off x="9217464" y="1429185"/>
              <a:ext cx="2640072" cy="1589021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92310"/>
                <a:gd name="adj6" fmla="val -87813"/>
              </a:avLst>
            </a:prstGeom>
            <a:solidFill>
              <a:schemeClr val="bg1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Data transmission between aircraft and GCAS via MPU5 High Power S-Band RF Module (RF-2150) &amp; 120° integrated sector antenna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~30 mile range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Aircraft and sensor telemetry and control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Video and F-STAR data transmission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accent4">
                      <a:lumMod val="75000"/>
                    </a:schemeClr>
                  </a:solidFill>
                </a:rPr>
                <a:t>LTE option for aircraft telemetry and control is not planned for inclusion under this project, but is available</a:t>
              </a:r>
            </a:p>
          </p:txBody>
        </p:sp>
        <p:sp>
          <p:nvSpPr>
            <p:cNvPr id="37" name="Callout: Bent Line 36">
              <a:extLst>
                <a:ext uri="{FF2B5EF4-FFF2-40B4-BE49-F238E27FC236}">
                  <a16:creationId xmlns:a16="http://schemas.microsoft.com/office/drawing/2014/main" id="{B2DA3531-BAA4-482C-B6DE-38BFF3A78CC5}"/>
                </a:ext>
              </a:extLst>
            </p:cNvPr>
            <p:cNvSpPr/>
            <p:nvPr/>
          </p:nvSpPr>
          <p:spPr>
            <a:xfrm>
              <a:off x="9217464" y="3167260"/>
              <a:ext cx="2640072" cy="148786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58082"/>
                <a:gd name="adj6" fmla="val -1631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GCAS can be field deployed or can reside ~30 miles away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Provides independent control for aircraft and sensor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Dedicated analysis work station for product development &amp; real-time visualization in context with other geospatial data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Mobile, hardened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7617A9E-07B5-4FE8-AA0F-3C4747E2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089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35D500-22A4-44A0-8ABD-AC885DF3640B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34940B-89A8-435D-B6A5-5C9E5B703DCA}"/>
              </a:ext>
            </a:extLst>
          </p:cNvPr>
          <p:cNvSpPr txBox="1"/>
          <p:nvPr/>
        </p:nvSpPr>
        <p:spPr>
          <a:xfrm>
            <a:off x="0" y="0"/>
            <a:ext cx="72685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Future Developments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Future Enhancements Available Through Parallel Efforts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4DF67-9901-4C75-826B-37C7EB93B57B}"/>
              </a:ext>
            </a:extLst>
          </p:cNvPr>
          <p:cNvSpPr txBox="1"/>
          <p:nvPr/>
        </p:nvSpPr>
        <p:spPr>
          <a:xfrm>
            <a:off x="71719" y="1185432"/>
            <a:ext cx="120271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Skyward was awarded a Phase I SBIR by the National Oceanic and Atmospheric Administration (NOAA)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Processing, Exploitation and Dissemination (PED) System for Rapid Response to Disasters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Proposal scored a 95% by reviewers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Phase II application submitted in February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Skyward proposes use of the same PED system for NOAA-related natural disaster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Phase I research focused on design enhancements to the current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Some enhancements may be useful to the forest wildland fire management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Planned Enhancements: large area rapid mapping camera, automated flood edge detection, automated detection of petroleum on water and sediment, field data collection tablets and software, data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Seeking additional funding (possible USDA Phase I SBIR) to develop new real-time automated fire line detection and reporting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0C02E-BC5F-4997-A2DF-EFBF652DF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67" y="3862661"/>
            <a:ext cx="1190871" cy="1103734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F7920BC-3654-4F10-B54B-D7FB660B4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449951"/>
              </p:ext>
            </p:extLst>
          </p:nvPr>
        </p:nvGraphicFramePr>
        <p:xfrm>
          <a:off x="266373" y="5012104"/>
          <a:ext cx="2463800" cy="1645920"/>
        </p:xfrm>
        <a:graphic>
          <a:graphicData uri="http://schemas.openxmlformats.org/drawingml/2006/table">
            <a:tbl>
              <a:tblPr/>
              <a:tblGrid>
                <a:gridCol w="2463800">
                  <a:extLst>
                    <a:ext uri="{9D8B030D-6E8A-4147-A177-3AD203B41FA5}">
                      <a16:colId xmlns:a16="http://schemas.microsoft.com/office/drawing/2014/main" val="38124516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Lucint32 Vision Mapping Camera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5659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Paired with Hybrid Project SuperVolo UAS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6970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High-resolution large area mapping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2882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Download and stitch maps in real-time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3938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EO/IR/MSI capable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6113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~10,000 acres per hour (15.6 </a:t>
                      </a:r>
                      <a:r>
                        <a:rPr lang="en-US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miles)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3132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3-5 cm spatial resolution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965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 lenses for various alt. available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1609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Co-mounted with Gimbaled Video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035322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1A32AB1B-CE8D-4FA7-BB36-49E3F0E7D21C}"/>
              </a:ext>
            </a:extLst>
          </p:cNvPr>
          <p:cNvGrpSpPr/>
          <p:nvPr/>
        </p:nvGrpSpPr>
        <p:grpSpPr>
          <a:xfrm>
            <a:off x="8231110" y="4255873"/>
            <a:ext cx="3269775" cy="2126444"/>
            <a:chOff x="7813221" y="4188470"/>
            <a:chExt cx="3269775" cy="212644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FF5E6C9-0DFE-4CE8-80A7-CA2A969C42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99435" y="4188470"/>
              <a:ext cx="1983561" cy="1109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 descr="Image result for tablet computer raster">
              <a:extLst>
                <a:ext uri="{FF2B5EF4-FFF2-40B4-BE49-F238E27FC236}">
                  <a16:creationId xmlns:a16="http://schemas.microsoft.com/office/drawing/2014/main" id="{0BC64BDF-8E67-4D83-8DEB-BEE51E22FB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6" t="1212" r="24215" b="3859"/>
            <a:stretch/>
          </p:blipFill>
          <p:spPr bwMode="auto">
            <a:xfrm>
              <a:off x="9859086" y="5672568"/>
              <a:ext cx="464257" cy="64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Image result for tablet computer raster">
              <a:extLst>
                <a:ext uri="{FF2B5EF4-FFF2-40B4-BE49-F238E27FC236}">
                  <a16:creationId xmlns:a16="http://schemas.microsoft.com/office/drawing/2014/main" id="{4C479D5F-7EB2-4C30-BCBC-25E7198EBB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6" t="1212" r="24215" b="3859"/>
            <a:stretch/>
          </p:blipFill>
          <p:spPr bwMode="auto">
            <a:xfrm>
              <a:off x="10618739" y="5672568"/>
              <a:ext cx="464257" cy="64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Image result for tablet computer raster">
              <a:extLst>
                <a:ext uri="{FF2B5EF4-FFF2-40B4-BE49-F238E27FC236}">
                  <a16:creationId xmlns:a16="http://schemas.microsoft.com/office/drawing/2014/main" id="{0EE7837E-E808-44E8-89AD-A73C3D43AF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6" t="1212" r="24215" b="3859"/>
            <a:stretch/>
          </p:blipFill>
          <p:spPr bwMode="auto">
            <a:xfrm>
              <a:off x="9099435" y="5672568"/>
              <a:ext cx="464257" cy="64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4D1DF0C-A6BE-48D1-8F44-3DE5792116E2}"/>
                </a:ext>
              </a:extLst>
            </p:cNvPr>
            <p:cNvCxnSpPr>
              <a:stCxn id="14" idx="0"/>
              <a:endCxn id="8" idx="2"/>
            </p:cNvCxnSpPr>
            <p:nvPr/>
          </p:nvCxnSpPr>
          <p:spPr>
            <a:xfrm flipV="1">
              <a:off x="9331564" y="5298278"/>
              <a:ext cx="759652" cy="3742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3460CE-8220-43C3-A6F9-81F4621CD36D}"/>
                </a:ext>
              </a:extLst>
            </p:cNvPr>
            <p:cNvCxnSpPr>
              <a:stCxn id="12" idx="0"/>
              <a:endCxn id="8" idx="2"/>
            </p:cNvCxnSpPr>
            <p:nvPr/>
          </p:nvCxnSpPr>
          <p:spPr>
            <a:xfrm flipH="1" flipV="1">
              <a:off x="10091216" y="5298278"/>
              <a:ext cx="759652" cy="3742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F00149-605B-45DE-940B-1F34A2176158}"/>
                </a:ext>
              </a:extLst>
            </p:cNvPr>
            <p:cNvCxnSpPr>
              <a:stCxn id="10" idx="0"/>
              <a:endCxn id="8" idx="2"/>
            </p:cNvCxnSpPr>
            <p:nvPr/>
          </p:nvCxnSpPr>
          <p:spPr>
            <a:xfrm flipV="1">
              <a:off x="10091215" y="5298278"/>
              <a:ext cx="1" cy="37429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7F1412-719F-4131-BE0C-5EAEE028C81D}"/>
                </a:ext>
              </a:extLst>
            </p:cNvPr>
            <p:cNvSpPr txBox="1"/>
            <p:nvPr/>
          </p:nvSpPr>
          <p:spPr>
            <a:xfrm>
              <a:off x="7813221" y="4565163"/>
              <a:ext cx="1320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Main Pursuer COP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C6C1EC-50C8-46A5-9859-E996A9A2C9AC}"/>
                </a:ext>
              </a:extLst>
            </p:cNvPr>
            <p:cNvSpPr txBox="1"/>
            <p:nvPr/>
          </p:nvSpPr>
          <p:spPr>
            <a:xfrm>
              <a:off x="7880932" y="5855241"/>
              <a:ext cx="12527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Deployed Tablets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DA0DE75-A63A-414F-8AFF-C51F44C47BDB}"/>
              </a:ext>
            </a:extLst>
          </p:cNvPr>
          <p:cNvGrpSpPr/>
          <p:nvPr/>
        </p:nvGrpSpPr>
        <p:grpSpPr>
          <a:xfrm>
            <a:off x="4011324" y="4038162"/>
            <a:ext cx="3527845" cy="2609012"/>
            <a:chOff x="3701228" y="3699793"/>
            <a:chExt cx="3527845" cy="2609012"/>
          </a:xfrm>
        </p:grpSpPr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id="{E6627B80-7A5A-41A3-8600-A932145F4A11}"/>
                </a:ext>
              </a:extLst>
            </p:cNvPr>
            <p:cNvSpPr/>
            <p:nvPr/>
          </p:nvSpPr>
          <p:spPr>
            <a:xfrm>
              <a:off x="4952033" y="4060828"/>
              <a:ext cx="884174" cy="781334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SPADE</a:t>
              </a:r>
            </a:p>
          </p:txBody>
        </p:sp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id="{84341C9D-0CE8-4C24-B21D-B29C722A84C3}"/>
                </a:ext>
              </a:extLst>
            </p:cNvPr>
            <p:cNvSpPr/>
            <p:nvPr/>
          </p:nvSpPr>
          <p:spPr>
            <a:xfrm>
              <a:off x="3701228" y="5527471"/>
              <a:ext cx="884174" cy="781334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Other Orgs Databases</a:t>
              </a:r>
            </a:p>
          </p:txBody>
        </p:sp>
        <p:sp>
          <p:nvSpPr>
            <p:cNvPr id="32" name="Cylinder 31">
              <a:extLst>
                <a:ext uri="{FF2B5EF4-FFF2-40B4-BE49-F238E27FC236}">
                  <a16:creationId xmlns:a16="http://schemas.microsoft.com/office/drawing/2014/main" id="{A76B7E9F-BDF9-4ED0-8B29-3F76F6202B92}"/>
                </a:ext>
              </a:extLst>
            </p:cNvPr>
            <p:cNvSpPr/>
            <p:nvPr/>
          </p:nvSpPr>
          <p:spPr>
            <a:xfrm>
              <a:off x="4952033" y="5527471"/>
              <a:ext cx="884174" cy="781334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Other Orgs Databases</a:t>
              </a:r>
            </a:p>
          </p:txBody>
        </p:sp>
        <p:sp>
          <p:nvSpPr>
            <p:cNvPr id="34" name="Cylinder 33">
              <a:extLst>
                <a:ext uri="{FF2B5EF4-FFF2-40B4-BE49-F238E27FC236}">
                  <a16:creationId xmlns:a16="http://schemas.microsoft.com/office/drawing/2014/main" id="{A692CE43-2BAB-4022-9C77-A3C05071DE7D}"/>
                </a:ext>
              </a:extLst>
            </p:cNvPr>
            <p:cNvSpPr/>
            <p:nvPr/>
          </p:nvSpPr>
          <p:spPr>
            <a:xfrm>
              <a:off x="6202838" y="5527471"/>
              <a:ext cx="884174" cy="781334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Other Orgs Databases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0235950-5EA6-4A3D-8478-1337D3C7F8A6}"/>
                </a:ext>
              </a:extLst>
            </p:cNvPr>
            <p:cNvCxnSpPr>
              <a:stCxn id="28" idx="3"/>
              <a:endCxn id="30" idx="1"/>
            </p:cNvCxnSpPr>
            <p:nvPr/>
          </p:nvCxnSpPr>
          <p:spPr>
            <a:xfrm flipH="1">
              <a:off x="4143315" y="4842162"/>
              <a:ext cx="1250805" cy="6853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822826B-792F-4CB4-8D4A-AAC5E9F3FF54}"/>
                </a:ext>
              </a:extLst>
            </p:cNvPr>
            <p:cNvCxnSpPr>
              <a:stCxn id="28" idx="3"/>
              <a:endCxn id="32" idx="1"/>
            </p:cNvCxnSpPr>
            <p:nvPr/>
          </p:nvCxnSpPr>
          <p:spPr>
            <a:xfrm>
              <a:off x="5394120" y="4842162"/>
              <a:ext cx="0" cy="6853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E51EDE3-775A-4322-A45E-5BC6815E6C21}"/>
                </a:ext>
              </a:extLst>
            </p:cNvPr>
            <p:cNvCxnSpPr>
              <a:stCxn id="28" idx="3"/>
              <a:endCxn id="34" idx="1"/>
            </p:cNvCxnSpPr>
            <p:nvPr/>
          </p:nvCxnSpPr>
          <p:spPr>
            <a:xfrm>
              <a:off x="5394120" y="4842162"/>
              <a:ext cx="1250805" cy="6853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E678A2-CC6B-4F97-AAAD-890D92603AA6}"/>
                </a:ext>
              </a:extLst>
            </p:cNvPr>
            <p:cNvSpPr txBox="1"/>
            <p:nvPr/>
          </p:nvSpPr>
          <p:spPr>
            <a:xfrm>
              <a:off x="4247716" y="3699793"/>
              <a:ext cx="22928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Database Sharing &amp; Visualization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B18F024-084B-4161-AC42-D9CE936261B5}"/>
                </a:ext>
              </a:extLst>
            </p:cNvPr>
            <p:cNvGrpSpPr/>
            <p:nvPr/>
          </p:nvGrpSpPr>
          <p:grpSpPr>
            <a:xfrm>
              <a:off x="6177603" y="4128176"/>
              <a:ext cx="1051470" cy="641764"/>
              <a:chOff x="7604792" y="843622"/>
              <a:chExt cx="1051470" cy="641764"/>
            </a:xfrm>
          </p:grpSpPr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644EEEEE-4A00-4F16-BC16-EDC73EC650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604792" y="843622"/>
                <a:ext cx="1051470" cy="6417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9793B9B-36A3-4D6C-A113-6037525C7C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59948" y="887810"/>
                <a:ext cx="565852" cy="493830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9D53390-2B5C-4009-9407-6533596DA34B}"/>
                  </a:ext>
                </a:extLst>
              </p:cNvPr>
              <p:cNvSpPr/>
              <p:nvPr/>
            </p:nvSpPr>
            <p:spPr>
              <a:xfrm rot="21345728">
                <a:off x="8180169" y="1095981"/>
                <a:ext cx="57547" cy="62055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</a:ln>
              <a:effectLst>
                <a:glow>
                  <a:schemeClr val="accent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04616F4-0DE9-48A3-8C8A-41FADAF475C9}"/>
                </a:ext>
              </a:extLst>
            </p:cNvPr>
            <p:cNvCxnSpPr>
              <a:stCxn id="28" idx="4"/>
              <a:endCxn id="44" idx="1"/>
            </p:cNvCxnSpPr>
            <p:nvPr/>
          </p:nvCxnSpPr>
          <p:spPr>
            <a:xfrm flipV="1">
              <a:off x="5836207" y="4449058"/>
              <a:ext cx="341396" cy="243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5A7A6DA6-959A-4B45-96AF-B6A6DB5B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935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35D500-22A4-44A0-8ABD-AC885DF3640B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34940B-89A8-435D-B6A5-5C9E5B703DCA}"/>
              </a:ext>
            </a:extLst>
          </p:cNvPr>
          <p:cNvSpPr txBox="1"/>
          <p:nvPr/>
        </p:nvSpPr>
        <p:spPr>
          <a:xfrm>
            <a:off x="0" y="0"/>
            <a:ext cx="56835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USDA/NIFA Phase II SBIR Project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Project Information and Initial Goals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1A2BA-BAC9-4E19-8D3E-D01E5DAAD8CE}"/>
              </a:ext>
            </a:extLst>
          </p:cNvPr>
          <p:cNvSpPr txBox="1"/>
          <p:nvPr/>
        </p:nvSpPr>
        <p:spPr>
          <a:xfrm>
            <a:off x="110067" y="1163789"/>
            <a:ext cx="1198033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 b="1"/>
            </a:lvl1pPr>
            <a:lvl2pPr marL="742950" lvl="1" indent="-285750">
              <a:buFont typeface="Arial" panose="020B0604020202020204" pitchFamily="34" charset="0"/>
              <a:buChar char="•"/>
              <a:defRPr sz="1400"/>
            </a:lvl2pPr>
            <a:lvl3pPr marL="1200150" lvl="2" indent="-285750">
              <a:buFont typeface="Arial" panose="020B0604020202020204" pitchFamily="34" charset="0"/>
              <a:buChar char="•"/>
              <a:defRPr sz="1400"/>
            </a:lvl3pPr>
          </a:lstStyle>
          <a:p>
            <a:pPr marL="0" indent="0">
              <a:buNone/>
            </a:pPr>
            <a:r>
              <a:rPr lang="en-US" sz="1800" dirty="0"/>
              <a:t>National Institute of Food and Agriculture (NIFA) Funding Opportunity Number: USDA-NIFA-SBIR-005277</a:t>
            </a:r>
          </a:p>
          <a:p>
            <a:endParaRPr lang="en-US" dirty="0"/>
          </a:p>
          <a:p>
            <a:r>
              <a:rPr lang="en-US" sz="1600" dirty="0"/>
              <a:t>Phase I Period of Performance: </a:t>
            </a:r>
            <a:r>
              <a:rPr lang="en-US" sz="1600" b="0" dirty="0"/>
              <a:t>15 July 2017 - 14 March 2018</a:t>
            </a:r>
          </a:p>
          <a:p>
            <a:r>
              <a:rPr lang="en-US" sz="1600" dirty="0"/>
              <a:t>Phase II Period of Performance: </a:t>
            </a:r>
            <a:r>
              <a:rPr lang="en-US" sz="1600" b="0" dirty="0"/>
              <a:t>1 September 2019 – 31 August 2021</a:t>
            </a:r>
          </a:p>
          <a:p>
            <a:endParaRPr lang="en-US" sz="1600" dirty="0"/>
          </a:p>
          <a:p>
            <a:r>
              <a:rPr lang="en-US" sz="1600" dirty="0"/>
              <a:t>Topic: 8.1 Forests and Related Resources</a:t>
            </a:r>
          </a:p>
          <a:p>
            <a:r>
              <a:rPr lang="en-US" sz="1600" dirty="0"/>
              <a:t>Sub Topic: Developing Technology that Facilitates the Management of Wildfires on Forest Lands</a:t>
            </a:r>
          </a:p>
          <a:p>
            <a:pPr lvl="1"/>
            <a:r>
              <a:rPr lang="en-US" dirty="0"/>
              <a:t>Research that provides systems for detecting and managing wildfires</a:t>
            </a:r>
          </a:p>
          <a:p>
            <a:pPr lvl="1"/>
            <a:r>
              <a:rPr lang="en-US" dirty="0"/>
              <a:t>Systems for reducing fuel loads in forests</a:t>
            </a:r>
          </a:p>
          <a:p>
            <a:pPr lvl="1"/>
            <a:r>
              <a:rPr lang="en-US" dirty="0"/>
              <a:t>Tools and equipment for improving the efficacy and safety of fire fighters on the ground and in the air</a:t>
            </a:r>
          </a:p>
          <a:p>
            <a:pPr lvl="1"/>
            <a:r>
              <a:rPr lang="en-US" dirty="0"/>
              <a:t>Communication and navigation systems for improving the coordination of fire management activities</a:t>
            </a:r>
          </a:p>
          <a:p>
            <a:pPr lvl="1"/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Four Years Ago…</a:t>
            </a:r>
          </a:p>
          <a:p>
            <a:pPr lvl="1"/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/>
              <a:t>System Purpose: Command and Control / Surveillance and Reconnaissance Focused</a:t>
            </a:r>
          </a:p>
          <a:p>
            <a:pPr lvl="1"/>
            <a:r>
              <a:rPr lang="en-US" b="0" dirty="0"/>
              <a:t>Based upon United States Air Force (USAF) Distributed Common Ground System (DCGS) and Tasking, Collection, </a:t>
            </a:r>
            <a:r>
              <a:rPr lang="en-US" b="1" i="1" dirty="0"/>
              <a:t>Processing, Exploitation, and Dissemination </a:t>
            </a:r>
            <a:r>
              <a:rPr lang="en-US" b="0" dirty="0"/>
              <a:t>(TC</a:t>
            </a:r>
            <a:r>
              <a:rPr lang="en-US" b="1" i="1" dirty="0"/>
              <a:t>PED</a:t>
            </a:r>
            <a:r>
              <a:rPr lang="en-US" b="0" dirty="0"/>
              <a:t>) methodologies</a:t>
            </a:r>
          </a:p>
          <a:p>
            <a:pPr lvl="1"/>
            <a:r>
              <a:rPr lang="en-US" dirty="0"/>
              <a:t>Surveillance and reconnaissance technology and techniques to provide decision makers with actionable information to enhance wildfire management</a:t>
            </a:r>
            <a:endParaRPr lang="en-US" b="0" dirty="0"/>
          </a:p>
          <a:p>
            <a:r>
              <a:rPr lang="en-US" sz="1600" dirty="0"/>
              <a:t>Systems/software architecture based on similar Department of Defense “PED” systems (e.g., </a:t>
            </a:r>
            <a:r>
              <a:rPr lang="en-US" sz="1600" dirty="0" err="1"/>
              <a:t>Angelfire</a:t>
            </a:r>
            <a:r>
              <a:rPr lang="en-US" sz="1600" dirty="0"/>
              <a:t>, USAF Blue Devil)</a:t>
            </a:r>
          </a:p>
          <a:p>
            <a:r>
              <a:rPr lang="en-US" sz="1600" dirty="0"/>
              <a:t>Architecture strives to be technology agnostic (i.e., plug-and-play platforms and sensors)</a:t>
            </a:r>
          </a:p>
          <a:p>
            <a:r>
              <a:rPr lang="en-US" sz="1600" dirty="0"/>
              <a:t>System also strives to be open source / Open architecture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5BA5542-01C4-481B-9E58-534336CCC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63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58B6D0-81DB-4516-BEAE-1ABE0CB02ADF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61D6F49-D728-4A2A-8B8D-D0240B534B01}"/>
              </a:ext>
            </a:extLst>
          </p:cNvPr>
          <p:cNvSpPr txBox="1"/>
          <p:nvPr/>
        </p:nvSpPr>
        <p:spPr>
          <a:xfrm>
            <a:off x="0" y="0"/>
            <a:ext cx="8730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Will Be Demonstrated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Goals for Phase II Demonstrations to Fire Management Community</a:t>
            </a:r>
            <a:endParaRPr lang="en-US" sz="3200" b="1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2A79E79-5B33-458E-AB71-833C1DE8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7828F8-8A92-4B9B-B016-16639FE1A78C}"/>
              </a:ext>
            </a:extLst>
          </p:cNvPr>
          <p:cNvSpPr txBox="1"/>
          <p:nvPr/>
        </p:nvSpPr>
        <p:spPr>
          <a:xfrm>
            <a:off x="71719" y="1185432"/>
            <a:ext cx="11942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Full System Demonstrations Planned for July &amp; August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Demonstrations are currently planned to occur at Springfield Beckley Municipal Airport, Ohio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New Beyond Visual Line of Sight (BVLOS) test range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 partnership with the Air Force Research Laboratory, Ohio Department of Transportation (ODOT) and Ohio UAS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VLOS Area: 7 nm² box (0’-3,500’ AGL); BVLOS Area: 200+ nm² area, (~1,000’-’10,000 MSL) / 500’ buffer below, 2,000’ buffer above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17 mile long corridor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7213C-264D-4480-96ED-572F5C4F8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/>
          <a:stretch/>
        </p:blipFill>
        <p:spPr>
          <a:xfrm>
            <a:off x="6979097" y="2947255"/>
            <a:ext cx="4959025" cy="193039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1ACB75-88CF-47FE-9632-8CC5F4ED93EB}"/>
              </a:ext>
            </a:extLst>
          </p:cNvPr>
          <p:cNvSpPr txBox="1"/>
          <p:nvPr/>
        </p:nvSpPr>
        <p:spPr>
          <a:xfrm>
            <a:off x="71720" y="2866015"/>
            <a:ext cx="68934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Demonstration Goals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Aircraft flight characteristics and capabilities (i.e., VTOL, hybrid, multi-communications, control swapping,  distance, duration,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Aircraft control from remote 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Rapid recovery, re-fuel and re-launch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BVLOS communications and data transmission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Data receipt and 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F-STAR visualization, tracking, and emergency beacon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C122C9-C72F-4929-85DE-826A38490303}"/>
              </a:ext>
            </a:extLst>
          </p:cNvPr>
          <p:cNvSpPr txBox="1"/>
          <p:nvPr/>
        </p:nvSpPr>
        <p:spPr>
          <a:xfrm>
            <a:off x="7781946" y="4877654"/>
            <a:ext cx="35429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Springfield Beckley Municipal Airport VLOS/BVLOS Range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27419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35D500-22A4-44A0-8ABD-AC885DF3640B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34940B-89A8-435D-B6A5-5C9E5B703DCA}"/>
              </a:ext>
            </a:extLst>
          </p:cNvPr>
          <p:cNvSpPr txBox="1"/>
          <p:nvPr/>
        </p:nvSpPr>
        <p:spPr>
          <a:xfrm>
            <a:off x="0" y="0"/>
            <a:ext cx="2026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Contacts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Skyward Team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4DF67-9901-4C75-826B-37C7EB93B57B}"/>
              </a:ext>
            </a:extLst>
          </p:cNvPr>
          <p:cNvSpPr txBox="1"/>
          <p:nvPr/>
        </p:nvSpPr>
        <p:spPr>
          <a:xfrm>
            <a:off x="71719" y="1185432"/>
            <a:ext cx="94448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Christopher Rowley, Director of UAS 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crowley@skywardltd.com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937-252-2710 Ext. 110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John Haas, Vice President Technical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jhaas@skywardltd.com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937-252-2710 Ext. 104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A3EE36B-343A-4ADB-A42A-96B432C7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981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35D500-22A4-44A0-8ABD-AC885DF3640B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34940B-89A8-435D-B6A5-5C9E5B703DCA}"/>
              </a:ext>
            </a:extLst>
          </p:cNvPr>
          <p:cNvSpPr txBox="1"/>
          <p:nvPr/>
        </p:nvSpPr>
        <p:spPr>
          <a:xfrm>
            <a:off x="0" y="0"/>
            <a:ext cx="71182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USDA/NIFA Phase II SBIR Project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Project Information and Initial Technical Goals (Cont.)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1A2BA-BAC9-4E19-8D3E-D01E5DAAD8CE}"/>
              </a:ext>
            </a:extLst>
          </p:cNvPr>
          <p:cNvSpPr txBox="1"/>
          <p:nvPr/>
        </p:nvSpPr>
        <p:spPr>
          <a:xfrm>
            <a:off x="110067" y="1103501"/>
            <a:ext cx="1198033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 b="1"/>
            </a:lvl1pPr>
            <a:lvl2pPr marL="742950" lvl="1" indent="-285750">
              <a:buFont typeface="Arial" panose="020B0604020202020204" pitchFamily="34" charset="0"/>
              <a:buChar char="•"/>
              <a:defRPr sz="1400"/>
            </a:lvl2pPr>
            <a:lvl3pPr marL="1200150" lvl="2" indent="-285750">
              <a:buFont typeface="Arial" panose="020B0604020202020204" pitchFamily="34" charset="0"/>
              <a:buChar char="•"/>
              <a:defRPr sz="1400"/>
            </a:lvl3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Methodology Behind our Technical Objectives: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Use (mostly) </a:t>
            </a:r>
            <a:r>
              <a:rPr lang="en-US" sz="1600" b="1" i="1" dirty="0"/>
              <a:t>existing</a:t>
            </a:r>
            <a:r>
              <a:rPr lang="en-US" sz="1600" dirty="0"/>
              <a:t> Commercial Off the Shelf (COTs) solutions to…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…layer </a:t>
            </a:r>
            <a:r>
              <a:rPr lang="en-US" sz="1600" b="1" i="1" dirty="0"/>
              <a:t>standardized</a:t>
            </a:r>
            <a:r>
              <a:rPr lang="en-US" sz="1600" dirty="0"/>
              <a:t> geospatial data, with…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…</a:t>
            </a:r>
            <a:r>
              <a:rPr lang="en-US" sz="1600" b="1" i="1" dirty="0"/>
              <a:t>common</a:t>
            </a:r>
            <a:r>
              <a:rPr lang="en-US" sz="1600" dirty="0"/>
              <a:t> image and data formats…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…on an </a:t>
            </a:r>
            <a:r>
              <a:rPr lang="en-US" sz="1600" b="1" i="1" dirty="0"/>
              <a:t>integrated</a:t>
            </a:r>
            <a:r>
              <a:rPr lang="en-US" sz="1600" dirty="0"/>
              <a:t> geospatial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The operating concept strives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decision-makers with a robust, shared Common Operating Picture (COP)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Facilitate decision making and action in real-time by providing actionable data and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Rely on an </a:t>
            </a:r>
            <a:r>
              <a:rPr lang="en-US" sz="1600" b="1" i="1" dirty="0"/>
              <a:t>Intranet</a:t>
            </a:r>
            <a:r>
              <a:rPr lang="en-US" sz="1600" dirty="0"/>
              <a:t> that doesn’t </a:t>
            </a:r>
            <a:r>
              <a:rPr lang="en-US" sz="1600" b="1" dirty="0"/>
              <a:t>require</a:t>
            </a:r>
            <a:r>
              <a:rPr lang="en-US" sz="1600" dirty="0"/>
              <a:t> outside communication links (i.e., cellular and internet), but can use when available</a:t>
            </a:r>
          </a:p>
          <a:p>
            <a:r>
              <a:rPr lang="en-US" sz="1600" dirty="0"/>
              <a:t>With the end goals of providing:</a:t>
            </a:r>
          </a:p>
          <a:p>
            <a:pPr lvl="1"/>
            <a:r>
              <a:rPr lang="en-US" sz="1600" dirty="0"/>
              <a:t>The ability to track and visualize fire fighters and operational assets in real-time</a:t>
            </a:r>
          </a:p>
          <a:p>
            <a:pPr lvl="1"/>
            <a:r>
              <a:rPr lang="en-US" sz="1600" dirty="0"/>
              <a:t>Visualization of ingress/egress routes, black zones, civilian structures</a:t>
            </a:r>
          </a:p>
          <a:p>
            <a:pPr lvl="1"/>
            <a:r>
              <a:rPr lang="en-US" sz="1600" dirty="0"/>
              <a:t>A </a:t>
            </a:r>
            <a:r>
              <a:rPr lang="en-US" sz="1600" b="1" dirty="0"/>
              <a:t>secondary</a:t>
            </a:r>
            <a:r>
              <a:rPr lang="en-US" sz="1600" dirty="0"/>
              <a:t> means to visualize/confirm fire status and position (Serve as a Force Multiplier)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55F12E-43CD-464B-9263-9294218DDFE4}"/>
              </a:ext>
            </a:extLst>
          </p:cNvPr>
          <p:cNvGrpSpPr/>
          <p:nvPr/>
        </p:nvGrpSpPr>
        <p:grpSpPr>
          <a:xfrm>
            <a:off x="150816" y="4455197"/>
            <a:ext cx="11890369" cy="2188489"/>
            <a:chOff x="216958" y="4455197"/>
            <a:chExt cx="11890369" cy="21884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594DDB-D6B7-4781-8ED3-80F405FD4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9628" y="4456996"/>
              <a:ext cx="3892456" cy="218668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FF8B75-DABF-4E5F-B788-6F0F754DF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58" y="4456997"/>
              <a:ext cx="4185403" cy="218668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817BC3-48BB-4A20-8C7A-8A158A8AA1DC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9351" y="4455197"/>
              <a:ext cx="3457976" cy="218668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F6D02AB-2009-4A35-B579-424BA8DAB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07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35D500-22A4-44A0-8ABD-AC885DF3640B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334940B-89A8-435D-B6A5-5C9E5B703DCA}"/>
              </a:ext>
            </a:extLst>
          </p:cNvPr>
          <p:cNvSpPr txBox="1"/>
          <p:nvPr/>
        </p:nvSpPr>
        <p:spPr>
          <a:xfrm>
            <a:off x="0" y="0"/>
            <a:ext cx="6356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USDA/NIFA Phase II SBIR Project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Primary Overall Program Goals &amp; Key Takeaways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1A2BA-BAC9-4E19-8D3E-D01E5DAAD8CE}"/>
              </a:ext>
            </a:extLst>
          </p:cNvPr>
          <p:cNvSpPr txBox="1"/>
          <p:nvPr/>
        </p:nvSpPr>
        <p:spPr>
          <a:xfrm>
            <a:off x="110067" y="1122225"/>
            <a:ext cx="1198033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 b="1"/>
            </a:lvl1pPr>
            <a:lvl2pPr marL="742950" lvl="1" indent="-285750">
              <a:buFont typeface="Arial" panose="020B0604020202020204" pitchFamily="34" charset="0"/>
              <a:buChar char="•"/>
              <a:defRPr sz="1400"/>
            </a:lvl2pPr>
            <a:lvl3pPr marL="1200150" lvl="2" indent="-285750">
              <a:buFont typeface="Arial" panose="020B0604020202020204" pitchFamily="34" charset="0"/>
              <a:buChar char="•"/>
              <a:defRPr sz="1400"/>
            </a:lvl3pPr>
          </a:lstStyle>
          <a:p>
            <a:r>
              <a:rPr lang="en-US" sz="1600" dirty="0"/>
              <a:t>Systems designed to be a smaller footprint and less expensive option</a:t>
            </a:r>
          </a:p>
          <a:p>
            <a:pPr lvl="1"/>
            <a:r>
              <a:rPr lang="en-US" dirty="0"/>
              <a:t>As compared to similar systems developed for Department of Defense Missions</a:t>
            </a:r>
          </a:p>
          <a:p>
            <a:pPr lvl="1"/>
            <a:r>
              <a:rPr lang="en-US" dirty="0"/>
              <a:t>Entire system can be purchased by government or industry for &gt;$100K or &gt;~$200K (depending upon configuration)</a:t>
            </a:r>
          </a:p>
          <a:p>
            <a:pPr lvl="1"/>
            <a:r>
              <a:rPr lang="en-US" dirty="0"/>
              <a:t>Skyward may also seek to operate the system in a service capacity</a:t>
            </a:r>
          </a:p>
          <a:p>
            <a:r>
              <a:rPr lang="en-US" sz="1600" dirty="0"/>
              <a:t>System is designed to be open &amp; common standards, open architecture, and as plug-and-play as possible</a:t>
            </a:r>
          </a:p>
          <a:p>
            <a:pPr lvl="1"/>
            <a:r>
              <a:rPr lang="en-US" dirty="0"/>
              <a:t>The </a:t>
            </a:r>
            <a:r>
              <a:rPr lang="en-US" b="1" i="1" dirty="0"/>
              <a:t>prototype design </a:t>
            </a:r>
            <a:r>
              <a:rPr lang="en-US" dirty="0"/>
              <a:t>resulting from this project is meant to be modified and built upon</a:t>
            </a:r>
          </a:p>
          <a:p>
            <a:r>
              <a:rPr lang="en-US" sz="1600" dirty="0"/>
              <a:t>Aircraft, sensors, communications and ground station are baseline systems</a:t>
            </a:r>
          </a:p>
          <a:p>
            <a:pPr lvl="1"/>
            <a:r>
              <a:rPr lang="en-US" dirty="0"/>
              <a:t>Built with input from forest wildland fire management community</a:t>
            </a:r>
          </a:p>
          <a:p>
            <a:pPr lvl="1"/>
            <a:r>
              <a:rPr lang="en-US" dirty="0"/>
              <a:t>More inputs are desired and needed to improve the system and its components</a:t>
            </a:r>
          </a:p>
          <a:p>
            <a:r>
              <a:rPr lang="en-US" sz="1600" dirty="0"/>
              <a:t>The system continues to grow and change through new programs</a:t>
            </a:r>
          </a:p>
          <a:p>
            <a:pPr lvl="1"/>
            <a:r>
              <a:rPr lang="en-US" b="1" dirty="0"/>
              <a:t>TAK Integration </a:t>
            </a:r>
            <a:r>
              <a:rPr lang="en-US" dirty="0"/>
              <a:t>in cooperation with the Colorado Center of Excellence for Advanced Technology Aerial Firefighting</a:t>
            </a:r>
            <a:endParaRPr lang="en-US" b="1" dirty="0"/>
          </a:p>
          <a:p>
            <a:pPr lvl="1"/>
            <a:r>
              <a:rPr lang="en-US" b="1" dirty="0"/>
              <a:t>National Oceanographic and Atmospheric Administration (NOAA) upgrades</a:t>
            </a:r>
            <a:r>
              <a:rPr lang="en-US" dirty="0"/>
              <a:t>: large scale imagery mapping, automated flood edge detection, automated identification of petroleum hydrocarbons on water and sediment, addition of field data collection devices</a:t>
            </a:r>
          </a:p>
          <a:p>
            <a:pPr lvl="1"/>
            <a:r>
              <a:rPr lang="en-US" b="1" dirty="0"/>
              <a:t>Electrical Power Infrastructure Inspection</a:t>
            </a:r>
            <a:r>
              <a:rPr lang="en-US" dirty="0"/>
              <a:t>: Adding inspection sensors to aid prevention of electrical pole/tower and brush fires by identifying partial electrical discharge due to deteriorating assets (i.e., insulators)</a:t>
            </a:r>
          </a:p>
          <a:p>
            <a:pPr lvl="1"/>
            <a:r>
              <a:rPr lang="en-US" dirty="0"/>
              <a:t>Skyward is seeking partners and additional funding for enhancements and spiral development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5BA5542-01C4-481B-9E58-534336CCC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5580BA-82C0-43F3-9D26-03A3018C6A76}"/>
              </a:ext>
            </a:extLst>
          </p:cNvPr>
          <p:cNvGrpSpPr/>
          <p:nvPr/>
        </p:nvGrpSpPr>
        <p:grpSpPr>
          <a:xfrm>
            <a:off x="2730873" y="4833150"/>
            <a:ext cx="6730254" cy="1689390"/>
            <a:chOff x="463922" y="4833150"/>
            <a:chExt cx="6730254" cy="16893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5374B7-A235-4EB7-A32A-39A37D175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922" y="4833256"/>
              <a:ext cx="1687606" cy="168760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9E802D-EB50-4DAC-9343-55DE41136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1519" y="4833254"/>
              <a:ext cx="2530146" cy="168760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1B74C6-ED8C-46F0-A260-AECDA3A2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1656" y="4833150"/>
              <a:ext cx="2252520" cy="168939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465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8A6879-43AA-48BA-82D0-6653A2A41F4A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20FD497-83F9-468A-AD9A-051D4B2E965C}"/>
              </a:ext>
            </a:extLst>
          </p:cNvPr>
          <p:cNvSpPr txBox="1"/>
          <p:nvPr/>
        </p:nvSpPr>
        <p:spPr>
          <a:xfrm>
            <a:off x="0" y="0"/>
            <a:ext cx="3944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Overall System Design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SKY-C2 System Quick Look</a:t>
            </a:r>
            <a:endParaRPr lang="en-US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4227F2-8C1F-4DBE-BFC7-A7B770E082A3}"/>
              </a:ext>
            </a:extLst>
          </p:cNvPr>
          <p:cNvSpPr/>
          <p:nvPr/>
        </p:nvSpPr>
        <p:spPr>
          <a:xfrm>
            <a:off x="3825379" y="1388448"/>
            <a:ext cx="2179501" cy="18558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anual Operation 6">
            <a:extLst>
              <a:ext uri="{FF2B5EF4-FFF2-40B4-BE49-F238E27FC236}">
                <a16:creationId xmlns:a16="http://schemas.microsoft.com/office/drawing/2014/main" id="{8D989816-22AE-48A5-9F68-B43CBC891811}"/>
              </a:ext>
            </a:extLst>
          </p:cNvPr>
          <p:cNvSpPr/>
          <p:nvPr/>
        </p:nvSpPr>
        <p:spPr>
          <a:xfrm rot="10800000">
            <a:off x="4476152" y="5494831"/>
            <a:ext cx="3181507" cy="945157"/>
          </a:xfrm>
          <a:prstGeom prst="flowChartManualOperation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CF849-1003-4F8B-8FED-7DBC963CE30B}"/>
              </a:ext>
            </a:extLst>
          </p:cNvPr>
          <p:cNvSpPr txBox="1"/>
          <p:nvPr/>
        </p:nvSpPr>
        <p:spPr>
          <a:xfrm>
            <a:off x="5285120" y="6433727"/>
            <a:ext cx="156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Area of Operations</a:t>
            </a:r>
          </a:p>
        </p:txBody>
      </p:sp>
      <p:pic>
        <p:nvPicPr>
          <p:cNvPr id="9" name="Picture 2" descr="Image result for HD45">
            <a:extLst>
              <a:ext uri="{FF2B5EF4-FFF2-40B4-BE49-F238E27FC236}">
                <a16:creationId xmlns:a16="http://schemas.microsoft.com/office/drawing/2014/main" id="{57A75DFD-DEC5-482B-A0D9-CDB33BFC6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2" y="2608505"/>
            <a:ext cx="496874" cy="49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hybridproject super vollo">
            <a:extLst>
              <a:ext uri="{FF2B5EF4-FFF2-40B4-BE49-F238E27FC236}">
                <a16:creationId xmlns:a16="http://schemas.microsoft.com/office/drawing/2014/main" id="{8C651658-5C87-4F7B-8691-FD63FF0B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88" y="1755284"/>
            <a:ext cx="1366798" cy="60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4E44C0-AEDD-4410-80D8-9338F1A3AEA0}"/>
              </a:ext>
            </a:extLst>
          </p:cNvPr>
          <p:cNvGrpSpPr/>
          <p:nvPr/>
        </p:nvGrpSpPr>
        <p:grpSpPr>
          <a:xfrm>
            <a:off x="4342586" y="2661794"/>
            <a:ext cx="420922" cy="406962"/>
            <a:chOff x="2257686" y="304800"/>
            <a:chExt cx="4763225" cy="4320253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FB3BA100-26F9-4A31-A74E-E37520998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687" y="3682652"/>
              <a:ext cx="4763224" cy="942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94E8BDE5-F62F-48A9-A309-2B232F7E6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686" y="304800"/>
              <a:ext cx="2295525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220B828D-64CC-4B40-9C09-E5778D632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304800"/>
              <a:ext cx="2448911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A52F0E0-85D4-4D3A-B043-12A5AA43CB81}"/>
              </a:ext>
            </a:extLst>
          </p:cNvPr>
          <p:cNvSpPr/>
          <p:nvPr/>
        </p:nvSpPr>
        <p:spPr>
          <a:xfrm>
            <a:off x="4330440" y="2671278"/>
            <a:ext cx="420922" cy="4069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C1FA3C-4668-42B2-87AC-6F4451E38088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4549554" y="3099765"/>
            <a:ext cx="12570" cy="1382426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40">
            <a:extLst>
              <a:ext uri="{FF2B5EF4-FFF2-40B4-BE49-F238E27FC236}">
                <a16:creationId xmlns:a16="http://schemas.microsoft.com/office/drawing/2014/main" id="{F0ADD858-8A0B-4225-B84C-99B076369977}"/>
              </a:ext>
            </a:extLst>
          </p:cNvPr>
          <p:cNvSpPr/>
          <p:nvPr/>
        </p:nvSpPr>
        <p:spPr>
          <a:xfrm flipH="1">
            <a:off x="5576713" y="3094323"/>
            <a:ext cx="881195" cy="2738282"/>
          </a:xfrm>
          <a:custGeom>
            <a:avLst/>
            <a:gdLst>
              <a:gd name="connsiteX0" fmla="*/ 0 w 2161309"/>
              <a:gd name="connsiteY0" fmla="*/ 3669475 h 3859480"/>
              <a:gd name="connsiteX1" fmla="*/ 2161309 w 2161309"/>
              <a:gd name="connsiteY1" fmla="*/ 0 h 3859480"/>
              <a:gd name="connsiteX2" fmla="*/ 308758 w 2161309"/>
              <a:gd name="connsiteY2" fmla="*/ 3859480 h 3859480"/>
              <a:gd name="connsiteX3" fmla="*/ 0 w 2161309"/>
              <a:gd name="connsiteY3" fmla="*/ 3669475 h 3859480"/>
              <a:gd name="connsiteX0" fmla="*/ 0 w 1294411"/>
              <a:gd name="connsiteY0" fmla="*/ 3408218 h 3598223"/>
              <a:gd name="connsiteX1" fmla="*/ 1294411 w 1294411"/>
              <a:gd name="connsiteY1" fmla="*/ 0 h 3598223"/>
              <a:gd name="connsiteX2" fmla="*/ 308758 w 1294411"/>
              <a:gd name="connsiteY2" fmla="*/ 3598223 h 3598223"/>
              <a:gd name="connsiteX3" fmla="*/ 0 w 1294411"/>
              <a:gd name="connsiteY3" fmla="*/ 3408218 h 3598223"/>
              <a:gd name="connsiteX0" fmla="*/ 0 w 1294411"/>
              <a:gd name="connsiteY0" fmla="*/ 3408218 h 3748948"/>
              <a:gd name="connsiteX1" fmla="*/ 1294411 w 1294411"/>
              <a:gd name="connsiteY1" fmla="*/ 0 h 3748948"/>
              <a:gd name="connsiteX2" fmla="*/ 499677 w 1294411"/>
              <a:gd name="connsiteY2" fmla="*/ 3748948 h 3748948"/>
              <a:gd name="connsiteX3" fmla="*/ 0 w 1294411"/>
              <a:gd name="connsiteY3" fmla="*/ 3408218 h 3748948"/>
              <a:gd name="connsiteX0" fmla="*/ 0 w 530736"/>
              <a:gd name="connsiteY0" fmla="*/ 3428314 h 3769044"/>
              <a:gd name="connsiteX1" fmla="*/ 530736 w 530736"/>
              <a:gd name="connsiteY1" fmla="*/ 0 h 3769044"/>
              <a:gd name="connsiteX2" fmla="*/ 499677 w 530736"/>
              <a:gd name="connsiteY2" fmla="*/ 3769044 h 3769044"/>
              <a:gd name="connsiteX3" fmla="*/ 0 w 530736"/>
              <a:gd name="connsiteY3" fmla="*/ 3428314 h 3769044"/>
              <a:gd name="connsiteX0" fmla="*/ 0 w 1484892"/>
              <a:gd name="connsiteY0" fmla="*/ 3110262 h 3450992"/>
              <a:gd name="connsiteX1" fmla="*/ 1484892 w 1484892"/>
              <a:gd name="connsiteY1" fmla="*/ 0 h 3450992"/>
              <a:gd name="connsiteX2" fmla="*/ 499677 w 1484892"/>
              <a:gd name="connsiteY2" fmla="*/ 3450992 h 3450992"/>
              <a:gd name="connsiteX3" fmla="*/ 0 w 1484892"/>
              <a:gd name="connsiteY3" fmla="*/ 3110262 h 3450992"/>
              <a:gd name="connsiteX0" fmla="*/ 0 w 1294887"/>
              <a:gd name="connsiteY0" fmla="*/ 2195862 h 3450992"/>
              <a:gd name="connsiteX1" fmla="*/ 1294887 w 1294887"/>
              <a:gd name="connsiteY1" fmla="*/ 0 h 3450992"/>
              <a:gd name="connsiteX2" fmla="*/ 309672 w 1294887"/>
              <a:gd name="connsiteY2" fmla="*/ 3450992 h 3450992"/>
              <a:gd name="connsiteX3" fmla="*/ 0 w 1294887"/>
              <a:gd name="connsiteY3" fmla="*/ 2195862 h 3450992"/>
              <a:gd name="connsiteX0" fmla="*/ 0 w 1294887"/>
              <a:gd name="connsiteY0" fmla="*/ 2195862 h 2500966"/>
              <a:gd name="connsiteX1" fmla="*/ 1294887 w 1294887"/>
              <a:gd name="connsiteY1" fmla="*/ 0 h 2500966"/>
              <a:gd name="connsiteX2" fmla="*/ 606555 w 1294887"/>
              <a:gd name="connsiteY2" fmla="*/ 2500966 h 2500966"/>
              <a:gd name="connsiteX3" fmla="*/ 0 w 1294887"/>
              <a:gd name="connsiteY3" fmla="*/ 2195862 h 2500966"/>
              <a:gd name="connsiteX0" fmla="*/ 0 w 1294887"/>
              <a:gd name="connsiteY0" fmla="*/ 2195862 h 3082263"/>
              <a:gd name="connsiteX1" fmla="*/ 1294887 w 1294887"/>
              <a:gd name="connsiteY1" fmla="*/ 0 h 3082263"/>
              <a:gd name="connsiteX2" fmla="*/ 498786 w 1294887"/>
              <a:gd name="connsiteY2" fmla="*/ 3082263 h 3082263"/>
              <a:gd name="connsiteX3" fmla="*/ 0 w 1294887"/>
              <a:gd name="connsiteY3" fmla="*/ 2195862 h 3082263"/>
              <a:gd name="connsiteX0" fmla="*/ 0 w 1324279"/>
              <a:gd name="connsiteY0" fmla="*/ 2754300 h 3082263"/>
              <a:gd name="connsiteX1" fmla="*/ 1324279 w 1324279"/>
              <a:gd name="connsiteY1" fmla="*/ 0 h 3082263"/>
              <a:gd name="connsiteX2" fmla="*/ 528178 w 1324279"/>
              <a:gd name="connsiteY2" fmla="*/ 3082263 h 3082263"/>
              <a:gd name="connsiteX3" fmla="*/ 0 w 1324279"/>
              <a:gd name="connsiteY3" fmla="*/ 2754300 h 3082263"/>
              <a:gd name="connsiteX0" fmla="*/ 0 w 1324279"/>
              <a:gd name="connsiteY0" fmla="*/ 2754300 h 3785066"/>
              <a:gd name="connsiteX1" fmla="*/ 1324279 w 1324279"/>
              <a:gd name="connsiteY1" fmla="*/ 0 h 3785066"/>
              <a:gd name="connsiteX2" fmla="*/ 966485 w 1324279"/>
              <a:gd name="connsiteY2" fmla="*/ 3785066 h 3785066"/>
              <a:gd name="connsiteX3" fmla="*/ 0 w 1324279"/>
              <a:gd name="connsiteY3" fmla="*/ 2754300 h 3785066"/>
              <a:gd name="connsiteX0" fmla="*/ 0 w 991770"/>
              <a:gd name="connsiteY0" fmla="*/ 3789612 h 3789612"/>
              <a:gd name="connsiteX1" fmla="*/ 991770 w 991770"/>
              <a:gd name="connsiteY1" fmla="*/ 0 h 3789612"/>
              <a:gd name="connsiteX2" fmla="*/ 633976 w 991770"/>
              <a:gd name="connsiteY2" fmla="*/ 3785066 h 3789612"/>
              <a:gd name="connsiteX3" fmla="*/ 0 w 991770"/>
              <a:gd name="connsiteY3" fmla="*/ 3789612 h 3789612"/>
              <a:gd name="connsiteX0" fmla="*/ 0 w 741399"/>
              <a:gd name="connsiteY0" fmla="*/ 2896983 h 2896983"/>
              <a:gd name="connsiteX1" fmla="*/ 741399 w 741399"/>
              <a:gd name="connsiteY1" fmla="*/ 0 h 2896983"/>
              <a:gd name="connsiteX2" fmla="*/ 633976 w 741399"/>
              <a:gd name="connsiteY2" fmla="*/ 2892437 h 2896983"/>
              <a:gd name="connsiteX3" fmla="*/ 0 w 741399"/>
              <a:gd name="connsiteY3" fmla="*/ 2896983 h 2896983"/>
              <a:gd name="connsiteX0" fmla="*/ 0 w 915571"/>
              <a:gd name="connsiteY0" fmla="*/ 2951412 h 2951412"/>
              <a:gd name="connsiteX1" fmla="*/ 915571 w 915571"/>
              <a:gd name="connsiteY1" fmla="*/ 0 h 2951412"/>
              <a:gd name="connsiteX2" fmla="*/ 633976 w 915571"/>
              <a:gd name="connsiteY2" fmla="*/ 2946866 h 2951412"/>
              <a:gd name="connsiteX3" fmla="*/ 0 w 915571"/>
              <a:gd name="connsiteY3" fmla="*/ 2951412 h 2951412"/>
              <a:gd name="connsiteX0" fmla="*/ 0 w 881195"/>
              <a:gd name="connsiteY0" fmla="*/ 2738282 h 2738282"/>
              <a:gd name="connsiteX1" fmla="*/ 881195 w 881195"/>
              <a:gd name="connsiteY1" fmla="*/ 0 h 2738282"/>
              <a:gd name="connsiteX2" fmla="*/ 633976 w 881195"/>
              <a:gd name="connsiteY2" fmla="*/ 2733736 h 2738282"/>
              <a:gd name="connsiteX3" fmla="*/ 0 w 881195"/>
              <a:gd name="connsiteY3" fmla="*/ 2738282 h 273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1195" h="2738282">
                <a:moveTo>
                  <a:pt x="0" y="2738282"/>
                </a:moveTo>
                <a:lnTo>
                  <a:pt x="881195" y="0"/>
                </a:lnTo>
                <a:lnTo>
                  <a:pt x="633976" y="2733736"/>
                </a:lnTo>
                <a:lnTo>
                  <a:pt x="0" y="2738282"/>
                </a:lnTo>
                <a:close/>
              </a:path>
            </a:pathLst>
          </a:custGeom>
          <a:solidFill>
            <a:srgbClr val="0099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anual Operation 14">
            <a:extLst>
              <a:ext uri="{FF2B5EF4-FFF2-40B4-BE49-F238E27FC236}">
                <a16:creationId xmlns:a16="http://schemas.microsoft.com/office/drawing/2014/main" id="{D2BB2121-8524-4A25-B828-7F60E01C53A3}"/>
              </a:ext>
            </a:extLst>
          </p:cNvPr>
          <p:cNvSpPr/>
          <p:nvPr/>
        </p:nvSpPr>
        <p:spPr>
          <a:xfrm rot="10800000">
            <a:off x="5639933" y="5830089"/>
            <a:ext cx="1005084" cy="314647"/>
          </a:xfrm>
          <a:prstGeom prst="flowChartManualOperation">
            <a:avLst/>
          </a:prstGeom>
          <a:solidFill>
            <a:srgbClr val="009900">
              <a:alpha val="55000"/>
            </a:srgb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89EB2B-80AD-498C-B7BE-768E5100D962}"/>
              </a:ext>
            </a:extLst>
          </p:cNvPr>
          <p:cNvGrpSpPr/>
          <p:nvPr/>
        </p:nvGrpSpPr>
        <p:grpSpPr>
          <a:xfrm>
            <a:off x="5907746" y="5573523"/>
            <a:ext cx="454343" cy="461900"/>
            <a:chOff x="1114238" y="5300142"/>
            <a:chExt cx="454343" cy="4619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2DE30DA-A2C7-4489-B3F7-D3676ED80AAC}"/>
                </a:ext>
              </a:extLst>
            </p:cNvPr>
            <p:cNvSpPr/>
            <p:nvPr/>
          </p:nvSpPr>
          <p:spPr>
            <a:xfrm>
              <a:off x="1178933" y="5678915"/>
              <a:ext cx="324952" cy="831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C:\Users\crowley\AppData\Local\Microsoft\Windows\Temporary Internet Files\Content.IE5\V9UAMXJW\firefight03[1].png">
              <a:extLst>
                <a:ext uri="{FF2B5EF4-FFF2-40B4-BE49-F238E27FC236}">
                  <a16:creationId xmlns:a16="http://schemas.microsoft.com/office/drawing/2014/main" id="{960DF955-73F9-4F4D-B99D-DD0DADCE2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238" y="5300142"/>
              <a:ext cx="454343" cy="454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FF1816-CA81-4CA5-B319-D4E531405265}"/>
              </a:ext>
            </a:extLst>
          </p:cNvPr>
          <p:cNvGrpSpPr/>
          <p:nvPr/>
        </p:nvGrpSpPr>
        <p:grpSpPr>
          <a:xfrm>
            <a:off x="8428123" y="4511113"/>
            <a:ext cx="3360136" cy="1899376"/>
            <a:chOff x="4980079" y="4034045"/>
            <a:chExt cx="3360136" cy="189937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2BE39C-C518-424A-A63C-EFC71C5BD7A9}"/>
                </a:ext>
              </a:extLst>
            </p:cNvPr>
            <p:cNvSpPr/>
            <p:nvPr/>
          </p:nvSpPr>
          <p:spPr>
            <a:xfrm>
              <a:off x="4980079" y="4034045"/>
              <a:ext cx="3360136" cy="18968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6" descr="Image result for ground control station case">
              <a:extLst>
                <a:ext uri="{FF2B5EF4-FFF2-40B4-BE49-F238E27FC236}">
                  <a16:creationId xmlns:a16="http://schemas.microsoft.com/office/drawing/2014/main" id="{6E245F91-A494-4AF9-8B6A-588E215BB6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000" b="83000" l="8167" r="89000">
                          <a14:foregroundMark x1="29667" y1="61500" x2="29667" y2="61500"/>
                          <a14:foregroundMark x1="30167" y1="65000" x2="30167" y2="65000"/>
                          <a14:foregroundMark x1="47000" y1="38250" x2="47000" y2="38250"/>
                          <a14:foregroundMark x1="60333" y1="34250" x2="60333" y2="34250"/>
                          <a14:backgroundMark x1="19833" y1="51500" x2="19833" y2="51500"/>
                          <a14:backgroundMark x1="45833" y1="50750" x2="45833" y2="50750"/>
                          <a14:backgroundMark x1="63667" y1="50250" x2="63667" y2="50250"/>
                          <a14:backgroundMark x1="61833" y1="50750" x2="61833" y2="50750"/>
                          <a14:backgroundMark x1="60333" y1="50750" x2="60333" y2="50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3295" r="8730" b="10506"/>
            <a:stretch/>
          </p:blipFill>
          <p:spPr bwMode="auto">
            <a:xfrm>
              <a:off x="5040930" y="4754313"/>
              <a:ext cx="1800693" cy="1072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7" descr="Image result for transit case laptop and monitors">
              <a:extLst>
                <a:ext uri="{FF2B5EF4-FFF2-40B4-BE49-F238E27FC236}">
                  <a16:creationId xmlns:a16="http://schemas.microsoft.com/office/drawing/2014/main" id="{B9FE32DE-9619-44F9-9990-D57719C10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277" y="4847529"/>
              <a:ext cx="1251998" cy="856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8461AD8-B09C-41EB-9715-AD330CE4B83E}"/>
                </a:ext>
              </a:extLst>
            </p:cNvPr>
            <p:cNvSpPr txBox="1"/>
            <p:nvPr/>
          </p:nvSpPr>
          <p:spPr>
            <a:xfrm>
              <a:off x="6836277" y="5666776"/>
              <a:ext cx="15039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(Analyst Work Station)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CEA2BE-596C-463D-8DDE-413E3C530E93}"/>
                </a:ext>
              </a:extLst>
            </p:cNvPr>
            <p:cNvSpPr txBox="1"/>
            <p:nvPr/>
          </p:nvSpPr>
          <p:spPr>
            <a:xfrm>
              <a:off x="5234725" y="5671811"/>
              <a:ext cx="14077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(GCS Control Center)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831C7E-7845-417F-AB3D-872ECAF30C94}"/>
                </a:ext>
              </a:extLst>
            </p:cNvPr>
            <p:cNvSpPr txBox="1"/>
            <p:nvPr/>
          </p:nvSpPr>
          <p:spPr>
            <a:xfrm>
              <a:off x="5113769" y="4131288"/>
              <a:ext cx="3211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Ground Control &amp; Analysis Station (GCAS)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1417D4-6542-434E-93CD-F97A7126BE64}"/>
              </a:ext>
            </a:extLst>
          </p:cNvPr>
          <p:cNvCxnSpPr>
            <a:cxnSpLocks/>
            <a:stCxn id="6" idx="3"/>
            <a:endCxn id="27" idx="0"/>
          </p:cNvCxnSpPr>
          <p:nvPr/>
        </p:nvCxnSpPr>
        <p:spPr>
          <a:xfrm>
            <a:off x="6004880" y="2316380"/>
            <a:ext cx="4103311" cy="2194733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29BC86-A6BD-4BC2-97C4-634D728506C4}"/>
              </a:ext>
            </a:extLst>
          </p:cNvPr>
          <p:cNvGrpSpPr/>
          <p:nvPr/>
        </p:nvGrpSpPr>
        <p:grpSpPr>
          <a:xfrm>
            <a:off x="4079407" y="4482191"/>
            <a:ext cx="914400" cy="683608"/>
            <a:chOff x="268273" y="4163921"/>
            <a:chExt cx="914400" cy="683608"/>
          </a:xfrm>
        </p:grpSpPr>
        <p:sp>
          <p:nvSpPr>
            <p:cNvPr id="24" name="Speech Bubble: Rectangle 23">
              <a:extLst>
                <a:ext uri="{FF2B5EF4-FFF2-40B4-BE49-F238E27FC236}">
                  <a16:creationId xmlns:a16="http://schemas.microsoft.com/office/drawing/2014/main" id="{3622CB8E-3907-4AE3-9141-FE6B5A822045}"/>
                </a:ext>
              </a:extLst>
            </p:cNvPr>
            <p:cNvSpPr/>
            <p:nvPr/>
          </p:nvSpPr>
          <p:spPr>
            <a:xfrm>
              <a:off x="268273" y="4163921"/>
              <a:ext cx="914400" cy="683608"/>
            </a:xfrm>
            <a:prstGeom prst="wedgeRectCallout">
              <a:avLst>
                <a:gd name="adj1" fmla="val 160985"/>
                <a:gd name="adj2" fmla="val 11295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5B40803F-C6D0-46DF-9829-510F6EEC7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4" y="4417966"/>
              <a:ext cx="731152" cy="40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8E2B8B-3C86-4863-894C-217BF48315D7}"/>
                </a:ext>
              </a:extLst>
            </p:cNvPr>
            <p:cNvSpPr txBox="1"/>
            <p:nvPr/>
          </p:nvSpPr>
          <p:spPr>
            <a:xfrm>
              <a:off x="434619" y="4163921"/>
              <a:ext cx="6076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F-STAR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C2E105-7BFA-42DF-BCC3-72718F8AF090}"/>
              </a:ext>
            </a:extLst>
          </p:cNvPr>
          <p:cNvSpPr txBox="1"/>
          <p:nvPr/>
        </p:nvSpPr>
        <p:spPr>
          <a:xfrm>
            <a:off x="8605979" y="4940893"/>
            <a:ext cx="78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Platform Control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402161-3393-4113-B1DF-974EDB6F6D60}"/>
              </a:ext>
            </a:extLst>
          </p:cNvPr>
          <p:cNvSpPr txBox="1"/>
          <p:nvPr/>
        </p:nvSpPr>
        <p:spPr>
          <a:xfrm>
            <a:off x="9386648" y="4940891"/>
            <a:ext cx="78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Sensor Control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279BFD-B741-4EDB-9D42-5ACF75F6CC42}"/>
              </a:ext>
            </a:extLst>
          </p:cNvPr>
          <p:cNvSpPr txBox="1"/>
          <p:nvPr/>
        </p:nvSpPr>
        <p:spPr>
          <a:xfrm>
            <a:off x="10403216" y="4948533"/>
            <a:ext cx="100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Analysis</a:t>
            </a:r>
          </a:p>
          <a:p>
            <a:pPr algn="ctr"/>
            <a:r>
              <a:rPr lang="en-US" sz="900" dirty="0"/>
              <a:t>(SPADE/Pursuer)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D401C-CF42-4A51-B37E-93E40D9F119A}"/>
              </a:ext>
            </a:extLst>
          </p:cNvPr>
          <p:cNvSpPr txBox="1"/>
          <p:nvPr/>
        </p:nvSpPr>
        <p:spPr>
          <a:xfrm>
            <a:off x="8266632" y="2043388"/>
            <a:ext cx="307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PED System Architecture</a:t>
            </a: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Prototype Concept Image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0B3CBC-6796-4812-8222-79D30117B336}"/>
              </a:ext>
            </a:extLst>
          </p:cNvPr>
          <p:cNvSpPr txBox="1"/>
          <p:nvPr/>
        </p:nvSpPr>
        <p:spPr>
          <a:xfrm>
            <a:off x="4476150" y="1387452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HybridProject</a:t>
            </a:r>
          </a:p>
          <a:p>
            <a:pPr algn="ctr"/>
            <a:r>
              <a:rPr lang="en-US" sz="1000" dirty="0"/>
              <a:t>SuperVolo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ADF3B5-3D94-4554-B275-77BBD328EA2C}"/>
              </a:ext>
            </a:extLst>
          </p:cNvPr>
          <p:cNvSpPr txBox="1"/>
          <p:nvPr/>
        </p:nvSpPr>
        <p:spPr>
          <a:xfrm>
            <a:off x="5284987" y="2409012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HD40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A909A1-0858-4AFE-B574-0987F14E5BE5}"/>
              </a:ext>
            </a:extLst>
          </p:cNvPr>
          <p:cNvSpPr txBox="1"/>
          <p:nvPr/>
        </p:nvSpPr>
        <p:spPr>
          <a:xfrm>
            <a:off x="3796885" y="2411661"/>
            <a:ext cx="1390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F-STAR Patch Antennas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82B218-562A-4C6B-9E77-2D88435F2C5C}"/>
              </a:ext>
            </a:extLst>
          </p:cNvPr>
          <p:cNvSpPr txBox="1"/>
          <p:nvPr/>
        </p:nvSpPr>
        <p:spPr>
          <a:xfrm>
            <a:off x="0" y="1387452"/>
            <a:ext cx="38774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Aircraft</a:t>
            </a:r>
            <a:r>
              <a:rPr lang="en-US" sz="1400" dirty="0"/>
              <a:t>: Hybrid (gas/electric) Fixed-wing VTOL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7+ hour 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F-STAR System</a:t>
            </a:r>
            <a:r>
              <a:rPr lang="en-US" sz="1400" dirty="0"/>
              <a:t>: Firefighter tracking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Radio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Trillium HD40 (EO/IR) 3-axis Gimbal Sensor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Selected for demonstration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Other sensors can be integrated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Ground Control &amp; Analysis Station (GCAS)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Platform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Sensor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SPADE Geospatial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Pursuer Geospatial Visualization Common Operating Picture (COP)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238A141-4AE2-4662-8B79-23047F33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778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8A6879-43AA-48BA-82D0-6653A2A41F4A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20FD497-83F9-468A-AD9A-051D4B2E965C}"/>
              </a:ext>
            </a:extLst>
          </p:cNvPr>
          <p:cNvSpPr txBox="1"/>
          <p:nvPr/>
        </p:nvSpPr>
        <p:spPr>
          <a:xfrm>
            <a:off x="0" y="0"/>
            <a:ext cx="51647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System Design (Phase II SBIR)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System Benefits &amp; Capabilities</a:t>
            </a:r>
            <a:endParaRPr lang="en-US" sz="3200" b="1" dirty="0"/>
          </a:p>
        </p:txBody>
      </p:sp>
      <p:pic>
        <p:nvPicPr>
          <p:cNvPr id="2" name="Picture 6" descr="Image result for hybridproject super vollo">
            <a:extLst>
              <a:ext uri="{FF2B5EF4-FFF2-40B4-BE49-F238E27FC236}">
                <a16:creationId xmlns:a16="http://schemas.microsoft.com/office/drawing/2014/main" id="{3DBC6ED5-C739-4573-8E91-05A52C108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18" y="1768643"/>
            <a:ext cx="1088477" cy="4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FCDC4B45-18E5-42EB-9C54-B150625571D8}"/>
              </a:ext>
            </a:extLst>
          </p:cNvPr>
          <p:cNvGrpSpPr/>
          <p:nvPr/>
        </p:nvGrpSpPr>
        <p:grpSpPr>
          <a:xfrm>
            <a:off x="2274671" y="1828707"/>
            <a:ext cx="1188621" cy="419992"/>
            <a:chOff x="651065" y="3011394"/>
            <a:chExt cx="1188621" cy="41999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5989B62-8401-4B8C-AA56-1FA4B662752A}"/>
                </a:ext>
              </a:extLst>
            </p:cNvPr>
            <p:cNvGrpSpPr/>
            <p:nvPr/>
          </p:nvGrpSpPr>
          <p:grpSpPr>
            <a:xfrm>
              <a:off x="1382217" y="3011394"/>
              <a:ext cx="457469" cy="407665"/>
              <a:chOff x="2257686" y="304800"/>
              <a:chExt cx="4763225" cy="4320253"/>
            </a:xfrm>
          </p:grpSpPr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7498CF91-45EF-4658-9E8D-59E31DE8A0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687" y="3682652"/>
                <a:ext cx="4763224" cy="942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5F604FB3-7A3B-49C9-9FE5-E8EBF9D91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686" y="304800"/>
                <a:ext cx="2295525" cy="335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">
                <a:extLst>
                  <a:ext uri="{FF2B5EF4-FFF2-40B4-BE49-F238E27FC236}">
                    <a16:creationId xmlns:a16="http://schemas.microsoft.com/office/drawing/2014/main" id="{C365A4ED-51AE-432F-8B07-3BADC879BD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999" y="304800"/>
                <a:ext cx="2448911" cy="335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ECDA4AC8-B791-4A62-A53C-B1FAED0BD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65" y="3023718"/>
              <a:ext cx="731152" cy="40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2" descr="Image result for HD45">
            <a:extLst>
              <a:ext uri="{FF2B5EF4-FFF2-40B4-BE49-F238E27FC236}">
                <a16:creationId xmlns:a16="http://schemas.microsoft.com/office/drawing/2014/main" id="{39196FCE-C346-4647-9492-1E848A05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09" y="1796744"/>
            <a:ext cx="496874" cy="49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Image result for ground control station case">
            <a:extLst>
              <a:ext uri="{FF2B5EF4-FFF2-40B4-BE49-F238E27FC236}">
                <a16:creationId xmlns:a16="http://schemas.microsoft.com/office/drawing/2014/main" id="{C385D1C1-DCF9-4D65-833B-7A667E0C4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00" b="83000" l="8167" r="89000">
                        <a14:foregroundMark x1="29667" y1="61500" x2="29667" y2="61500"/>
                        <a14:foregroundMark x1="30167" y1="65000" x2="30167" y2="65000"/>
                        <a14:foregroundMark x1="47000" y1="38250" x2="47000" y2="38250"/>
                        <a14:foregroundMark x1="60333" y1="34250" x2="60333" y2="34250"/>
                        <a14:backgroundMark x1="19833" y1="51500" x2="19833" y2="51500"/>
                        <a14:backgroundMark x1="45833" y1="50750" x2="45833" y2="50750"/>
                        <a14:backgroundMark x1="63667" y1="50250" x2="63667" y2="50250"/>
                        <a14:backgroundMark x1="61833" y1="50750" x2="61833" y2="50750"/>
                        <a14:backgroundMark x1="60333" y1="50750" x2="60333" y2="5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3295" r="8730" b="10506"/>
          <a:stretch/>
        </p:blipFill>
        <p:spPr bwMode="auto">
          <a:xfrm>
            <a:off x="6426069" y="1745712"/>
            <a:ext cx="1090376" cy="64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7" descr="Image result for transit case laptop and monitors">
            <a:extLst>
              <a:ext uri="{FF2B5EF4-FFF2-40B4-BE49-F238E27FC236}">
                <a16:creationId xmlns:a16="http://schemas.microsoft.com/office/drawing/2014/main" id="{538F5B88-66E0-4095-BA74-47F479D8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36" y="1828707"/>
            <a:ext cx="935409" cy="6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AE10731-24AD-4DF5-A2A6-0A67D129849A}"/>
              </a:ext>
            </a:extLst>
          </p:cNvPr>
          <p:cNvCxnSpPr>
            <a:cxnSpLocks/>
          </p:cNvCxnSpPr>
          <p:nvPr/>
        </p:nvCxnSpPr>
        <p:spPr>
          <a:xfrm>
            <a:off x="1886090" y="1099455"/>
            <a:ext cx="0" cy="5758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539D929-6760-42B4-A458-75A2211FF2D2}"/>
              </a:ext>
            </a:extLst>
          </p:cNvPr>
          <p:cNvCxnSpPr/>
          <p:nvPr/>
        </p:nvCxnSpPr>
        <p:spPr>
          <a:xfrm>
            <a:off x="3916276" y="1099457"/>
            <a:ext cx="0" cy="5758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703D8FF-1BD9-471F-9C6C-51F46C17B13E}"/>
              </a:ext>
            </a:extLst>
          </p:cNvPr>
          <p:cNvCxnSpPr/>
          <p:nvPr/>
        </p:nvCxnSpPr>
        <p:spPr>
          <a:xfrm>
            <a:off x="5946462" y="1099456"/>
            <a:ext cx="0" cy="5758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ECB8CA-6D4B-4BDE-B841-2C30C3E09199}"/>
              </a:ext>
            </a:extLst>
          </p:cNvPr>
          <p:cNvCxnSpPr/>
          <p:nvPr/>
        </p:nvCxnSpPr>
        <p:spPr>
          <a:xfrm>
            <a:off x="7976648" y="1099455"/>
            <a:ext cx="0" cy="5758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E32653E-2422-4BF7-A6FA-996AEFFBE0BB}"/>
              </a:ext>
            </a:extLst>
          </p:cNvPr>
          <p:cNvCxnSpPr/>
          <p:nvPr/>
        </p:nvCxnSpPr>
        <p:spPr>
          <a:xfrm>
            <a:off x="10006832" y="1099457"/>
            <a:ext cx="0" cy="5758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3CF47B16-1A73-438D-BA89-A7C393C92F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36" y="1910136"/>
            <a:ext cx="1316530" cy="483914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88D73CE-20AE-4A52-B310-BB4E0DBCE528}"/>
              </a:ext>
            </a:extLst>
          </p:cNvPr>
          <p:cNvCxnSpPr/>
          <p:nvPr/>
        </p:nvCxnSpPr>
        <p:spPr>
          <a:xfrm>
            <a:off x="-13" y="1670359"/>
            <a:ext cx="12192000" cy="74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A62F4F1-5283-477A-BE8F-784A5EADA964}"/>
              </a:ext>
            </a:extLst>
          </p:cNvPr>
          <p:cNvSpPr txBox="1"/>
          <p:nvPr/>
        </p:nvSpPr>
        <p:spPr>
          <a:xfrm>
            <a:off x="80456" y="1253081"/>
            <a:ext cx="1725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HybridProject / SuperVolo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CD8DBAA-BB06-4868-8C40-B8965DCA7638}"/>
              </a:ext>
            </a:extLst>
          </p:cNvPr>
          <p:cNvSpPr txBox="1"/>
          <p:nvPr/>
        </p:nvSpPr>
        <p:spPr>
          <a:xfrm>
            <a:off x="-13" y="2412565"/>
            <a:ext cx="188608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Vertical Take-off &amp; Landing (VTOL) for variable launch locations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Gas/Electric Hybrid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7+ Hours Flight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60+ mph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9,000’ + AGL capable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Fail safes against stalling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Batteries re-charge in flight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5 minute re-fuel/re-launch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8-pieces / 2 minute assembly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Highly durable composite/aluminum frame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Autonomous/Manual flight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Redundant/protected electrical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Tightly engineered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Single transit case for transport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BAEB1EE-A53C-43AC-8BD1-1030E44335D5}"/>
              </a:ext>
            </a:extLst>
          </p:cNvPr>
          <p:cNvSpPr txBox="1"/>
          <p:nvPr/>
        </p:nvSpPr>
        <p:spPr>
          <a:xfrm>
            <a:off x="1886052" y="2417678"/>
            <a:ext cx="203019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Radio beacon transmits location and unit 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Transmits to antenna onboard aircraft (~5 km range – currently untested)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Internal w/recharging capability + augmentation with external sources (i.e. CR123 pack)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Sub-bands within 900-950MHz Tx/Rx (RF)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Feeds into SPADE database/Pursuer for visualization on maps/imagery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New system currently in development in partnership with Spectra Research,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</a:rPr>
              <a:t>TAK integration underway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6C865B5-1C09-4563-9714-8FC2676DA207}"/>
              </a:ext>
            </a:extLst>
          </p:cNvPr>
          <p:cNvSpPr txBox="1"/>
          <p:nvPr/>
        </p:nvSpPr>
        <p:spPr>
          <a:xfrm>
            <a:off x="3930960" y="2414295"/>
            <a:ext cx="2015463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10x optical zoom visible camera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720p Global Shutter Visible Camera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5x optical zoom uncooled LWIR camera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FLIR Boson 640 with 15-75mm lens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Visible FOV: 54° – 4.9° / Digital to 2.5°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Thermal FOV: 29.0 - 5.9° / Digital to 3.1°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Best-in-class robustness and stability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Electronic stabilization and scene tracking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Day and night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850nm laser for precise and discreet pointing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Highly resistant to dust and 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</a:rPr>
              <a:t>Can be swapped for other options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D037794-30F7-450D-AEF3-DC851C1D7D07}"/>
              </a:ext>
            </a:extLst>
          </p:cNvPr>
          <p:cNvSpPr txBox="1"/>
          <p:nvPr/>
        </p:nvSpPr>
        <p:spPr>
          <a:xfrm>
            <a:off x="1886080" y="1095847"/>
            <a:ext cx="203017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Radio Frequency-based Firefighter Search, Track and Recovery (F-STAR)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464D77F-EFE0-4073-AFC8-5279C6F86F62}"/>
              </a:ext>
            </a:extLst>
          </p:cNvPr>
          <p:cNvSpPr txBox="1"/>
          <p:nvPr/>
        </p:nvSpPr>
        <p:spPr>
          <a:xfrm>
            <a:off x="3921049" y="1167372"/>
            <a:ext cx="2025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Trillium HD40 (EO/IR) 3-axis gimbal sensor ball (LV-CZ-GS)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BE00C86-3634-4B0A-8110-F4492DC3106B}"/>
              </a:ext>
            </a:extLst>
          </p:cNvPr>
          <p:cNvSpPr txBox="1"/>
          <p:nvPr/>
        </p:nvSpPr>
        <p:spPr>
          <a:xfrm>
            <a:off x="5960978" y="2414295"/>
            <a:ext cx="201546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Ground Station Comms: MPU5 Radio, RF900, R/C, </a:t>
            </a:r>
            <a:r>
              <a:rPr lang="en-US" sz="1100" dirty="0" err="1"/>
              <a:t>WiFi</a:t>
            </a:r>
            <a:r>
              <a:rPr lang="en-US" sz="1100" dirty="0"/>
              <a:t>, USB, Ethernet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</a:rPr>
              <a:t>Transitioning to Persistent Systems 120° Integrated Sector Antenna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LTE Capable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Laptop w/ </a:t>
            </a:r>
            <a:r>
              <a:rPr lang="en-US" sz="1100" dirty="0" err="1"/>
              <a:t>SwiftCore</a:t>
            </a:r>
            <a:r>
              <a:rPr lang="en-US" sz="1100" dirty="0"/>
              <a:t> Flight Management Systems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Highly flexible, real-time autonomous route 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Laptop for sensor control and data visualization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Hardened transit case for quick set-up/tear-down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Internal cooling and power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Highly mobile &amp; field deployable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216C744-265E-4DEC-BEEB-61B85C4879EB}"/>
              </a:ext>
            </a:extLst>
          </p:cNvPr>
          <p:cNvSpPr txBox="1"/>
          <p:nvPr/>
        </p:nvSpPr>
        <p:spPr>
          <a:xfrm>
            <a:off x="5958560" y="1171558"/>
            <a:ext cx="2025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Ground Control Station</a:t>
            </a:r>
          </a:p>
          <a:p>
            <a:pPr algn="ctr"/>
            <a:r>
              <a:rPr lang="en-US" sz="1100" b="1" dirty="0"/>
              <a:t>Control Center (GCS-CC)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319C889-7C84-4DB6-AB32-DA611A1FB12F}"/>
              </a:ext>
            </a:extLst>
          </p:cNvPr>
          <p:cNvSpPr txBox="1"/>
          <p:nvPr/>
        </p:nvSpPr>
        <p:spPr>
          <a:xfrm>
            <a:off x="7993676" y="1171558"/>
            <a:ext cx="20253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Analyst Work Station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9C43507-2701-4A99-83A4-CFBA4E007DC7}"/>
              </a:ext>
            </a:extLst>
          </p:cNvPr>
          <p:cNvSpPr txBox="1"/>
          <p:nvPr/>
        </p:nvSpPr>
        <p:spPr>
          <a:xfrm>
            <a:off x="7992237" y="2414295"/>
            <a:ext cx="20154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Laptop for SPADE database and Pursuer COP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Two-monitor set-up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Hardened transit case for quick set-up/tear-down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Internal cooling and power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Highly mobile &amp; field deployable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2D7ECCF-F299-4900-A2FE-A9760B134BE7}"/>
              </a:ext>
            </a:extLst>
          </p:cNvPr>
          <p:cNvSpPr txBox="1"/>
          <p:nvPr/>
        </p:nvSpPr>
        <p:spPr>
          <a:xfrm>
            <a:off x="9966221" y="1180485"/>
            <a:ext cx="22545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MPU5 High Power S-Band RF Module (RF-2150)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7B97614-020A-4FFC-BA17-73DB16E1FF07}"/>
              </a:ext>
            </a:extLst>
          </p:cNvPr>
          <p:cNvSpPr txBox="1"/>
          <p:nvPr/>
        </p:nvSpPr>
        <p:spPr>
          <a:xfrm>
            <a:off x="10006385" y="2414295"/>
            <a:ext cx="201546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 aircraft and on ground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MIL-STD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30+ miles transmission range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Data transmission / management for all systems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Aircraft telemetry &amp; control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Sensor telemetry &amp; control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Streaming video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/>
              <a:t>F-STAR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</a:rPr>
              <a:t>Transitioning to Persistent Systems 120° Integrated Sector Antenna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792CE-D6B9-4F4C-847E-78356D5B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BF313A7-0B1D-4FCC-B857-E8976CC8CE83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A4B7D0-D22D-4313-8819-E8EEAE437AE1}"/>
              </a:ext>
            </a:extLst>
          </p:cNvPr>
          <p:cNvSpPr txBox="1"/>
          <p:nvPr/>
        </p:nvSpPr>
        <p:spPr>
          <a:xfrm>
            <a:off x="0" y="0"/>
            <a:ext cx="5549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SPADE Database &amp; Pursuer COP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Background &amp; Capabilities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FDE85-35AE-4E9A-A753-91040F229D39}"/>
              </a:ext>
            </a:extLst>
          </p:cNvPr>
          <p:cNvSpPr txBox="1"/>
          <p:nvPr/>
        </p:nvSpPr>
        <p:spPr>
          <a:xfrm>
            <a:off x="78646" y="1190378"/>
            <a:ext cx="112884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Initially developed by the Air Force Research Laboratory (AFRL) Sensors Directorate (RY)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Customized for forest wildland fire management and natural disaster 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More than a decade of development and operational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Primarily Department of Defense applications (i.e., combat support and maritime drug interdiction)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BE423-92CA-454F-9B0F-AEB5A453F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0" y="2638926"/>
            <a:ext cx="4206565" cy="2427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8827D7-1BC0-477D-BC56-84B799698901}"/>
              </a:ext>
            </a:extLst>
          </p:cNvPr>
          <p:cNvSpPr txBox="1"/>
          <p:nvPr/>
        </p:nvSpPr>
        <p:spPr>
          <a:xfrm>
            <a:off x="4366990" y="2638926"/>
            <a:ext cx="76187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/>
            </a:lvl1pPr>
            <a:lvl2pPr marL="742950" lvl="1" indent="-285750">
              <a:buFont typeface="Arial" panose="020B0604020202020204" pitchFamily="34" charset="0"/>
              <a:buChar char="•"/>
              <a:defRPr sz="1400"/>
            </a:lvl2pPr>
          </a:lstStyle>
          <a:p>
            <a:r>
              <a:rPr lang="en-US" b="1" dirty="0"/>
              <a:t>View Live FMV &amp; Other Data</a:t>
            </a:r>
          </a:p>
          <a:p>
            <a:pPr lvl="1"/>
            <a:r>
              <a:rPr lang="en-US" dirty="0"/>
              <a:t>All SKY-C2 data is visible in near-real time (i.e., aircraft telemetry, video footprint, video data, F-STAR beacons)</a:t>
            </a:r>
          </a:p>
          <a:p>
            <a:pPr lvl="1"/>
            <a:r>
              <a:rPr lang="en-US" dirty="0"/>
              <a:t>Over world map (i.e., NASA </a:t>
            </a:r>
            <a:r>
              <a:rPr lang="en-US" dirty="0" err="1"/>
              <a:t>WorldWind</a:t>
            </a:r>
            <a:r>
              <a:rPr lang="en-US" dirty="0"/>
              <a:t>) or map data loaded by users</a:t>
            </a:r>
          </a:p>
          <a:p>
            <a:pPr lvl="1"/>
            <a:r>
              <a:rPr lang="en-US" dirty="0"/>
              <a:t>Show focused views Picture-in-Picture</a:t>
            </a:r>
          </a:p>
          <a:p>
            <a:pPr lvl="1"/>
            <a:r>
              <a:rPr lang="en-US" dirty="0"/>
              <a:t>Layer EO/IR Full-Motion Video (FMV) feeds together</a:t>
            </a:r>
          </a:p>
          <a:p>
            <a:pPr lvl="1"/>
            <a:r>
              <a:rPr lang="en-US" dirty="0"/>
              <a:t>Integration with TAK currently underway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32A171-DD7A-4455-B115-402C8A4C33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85" y="4336974"/>
            <a:ext cx="3967173" cy="23250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05EC2F-F9E4-4FD1-91F0-29733EFDB021}"/>
              </a:ext>
            </a:extLst>
          </p:cNvPr>
          <p:cNvSpPr txBox="1"/>
          <p:nvPr/>
        </p:nvSpPr>
        <p:spPr>
          <a:xfrm>
            <a:off x="4339263" y="4222056"/>
            <a:ext cx="35134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 b="1"/>
            </a:lvl1pPr>
            <a:lvl2pPr marL="742950" lvl="1" indent="-285750">
              <a:buFont typeface="Arial" panose="020B0604020202020204" pitchFamily="34" charset="0"/>
              <a:buChar char="•"/>
              <a:defRPr sz="1400"/>
            </a:lvl2pPr>
          </a:lstStyle>
          <a:p>
            <a:r>
              <a:rPr lang="en-US" dirty="0"/>
              <a:t>View Multiple Imagery Feeds</a:t>
            </a:r>
          </a:p>
          <a:p>
            <a:pPr lvl="1"/>
            <a:r>
              <a:rPr lang="en-US" dirty="0"/>
              <a:t>Different sensor types</a:t>
            </a:r>
          </a:p>
          <a:p>
            <a:pPr lvl="1"/>
            <a:r>
              <a:rPr lang="en-US" dirty="0"/>
              <a:t>Different geographic areas</a:t>
            </a:r>
          </a:p>
          <a:p>
            <a:pPr lvl="1"/>
            <a:r>
              <a:rPr lang="en-US" dirty="0"/>
              <a:t>Monitor simultaneously</a:t>
            </a:r>
          </a:p>
          <a:p>
            <a:pPr lvl="1"/>
            <a:r>
              <a:rPr lang="en-US" dirty="0"/>
              <a:t>Multiple windows at once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0444A9B-A920-4D87-8BAA-49837E9F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568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BF313A7-0B1D-4FCC-B857-E8976CC8CE83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A4B7D0-D22D-4313-8819-E8EEAE437AE1}"/>
              </a:ext>
            </a:extLst>
          </p:cNvPr>
          <p:cNvSpPr txBox="1"/>
          <p:nvPr/>
        </p:nvSpPr>
        <p:spPr>
          <a:xfrm>
            <a:off x="0" y="0"/>
            <a:ext cx="5549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SPADE Database &amp; Pursuer COP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Background &amp; Capabilities (Cont.)</a:t>
            </a:r>
            <a:endParaRPr lang="en-US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D8B15F-0951-412C-80DF-D9EF643FE2A5}"/>
              </a:ext>
            </a:extLst>
          </p:cNvPr>
          <p:cNvGrpSpPr/>
          <p:nvPr/>
        </p:nvGrpSpPr>
        <p:grpSpPr>
          <a:xfrm>
            <a:off x="1564656" y="1981747"/>
            <a:ext cx="9062688" cy="4320577"/>
            <a:chOff x="-13688" y="2319206"/>
            <a:chExt cx="9062688" cy="432057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13EE4B3-D18D-4E18-B507-6D4DBCC258B6}"/>
                </a:ext>
              </a:extLst>
            </p:cNvPr>
            <p:cNvGrpSpPr/>
            <p:nvPr/>
          </p:nvGrpSpPr>
          <p:grpSpPr>
            <a:xfrm>
              <a:off x="142504" y="2646586"/>
              <a:ext cx="8906496" cy="1636890"/>
              <a:chOff x="142504" y="1286932"/>
              <a:chExt cx="8906496" cy="163689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18957D0-2270-47D0-AA48-6FFBBCBDA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6662" y="1286932"/>
                <a:ext cx="2790286" cy="1633977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414B0DA-068A-457F-93E2-53BF3F7AF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504" y="1286932"/>
                <a:ext cx="2790286" cy="163689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21B5782-4D2F-4755-A5E6-1EBBB912F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0821" y="1286932"/>
                <a:ext cx="2798179" cy="163689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48F81D-F4C8-4061-889A-7C00A127367B}"/>
                </a:ext>
              </a:extLst>
            </p:cNvPr>
            <p:cNvSpPr txBox="1"/>
            <p:nvPr/>
          </p:nvSpPr>
          <p:spPr>
            <a:xfrm>
              <a:off x="-13688" y="2319207"/>
              <a:ext cx="31026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Load .KMZ and 3D Structure Models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7EF150-6FFE-405E-9FC7-2C5ACB20E7A2}"/>
                </a:ext>
              </a:extLst>
            </p:cNvPr>
            <p:cNvSpPr txBox="1"/>
            <p:nvPr/>
          </p:nvSpPr>
          <p:spPr>
            <a:xfrm>
              <a:off x="3467382" y="2319210"/>
              <a:ext cx="22488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Load Shapefile layers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06A621-AD89-4525-9CFB-C3F814DCB6F6}"/>
                </a:ext>
              </a:extLst>
            </p:cNvPr>
            <p:cNvSpPr txBox="1"/>
            <p:nvPr/>
          </p:nvSpPr>
          <p:spPr>
            <a:xfrm>
              <a:off x="6250820" y="2319206"/>
              <a:ext cx="2798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Load 3D Terrain, image &amp; Map Data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30B86C-9684-4EE7-A20A-662D8FDE4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04" y="5001636"/>
              <a:ext cx="2790286" cy="163814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E23270-569E-423F-9619-D232CDB703D6}"/>
                </a:ext>
              </a:extLst>
            </p:cNvPr>
            <p:cNvSpPr txBox="1"/>
            <p:nvPr/>
          </p:nvSpPr>
          <p:spPr>
            <a:xfrm>
              <a:off x="545376" y="4478416"/>
              <a:ext cx="19845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Adjust Image Properties on the Fly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ED577E-E1BF-4917-BF2E-911DC02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740" y="5001636"/>
              <a:ext cx="2988129" cy="163814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1E1AA3-6C04-4F94-A33A-490125455A79}"/>
                </a:ext>
              </a:extLst>
            </p:cNvPr>
            <p:cNvSpPr txBox="1"/>
            <p:nvPr/>
          </p:nvSpPr>
          <p:spPr>
            <a:xfrm>
              <a:off x="3650981" y="4478416"/>
              <a:ext cx="19845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Set Watch Boxes and Trip Wires</a:t>
              </a:r>
              <a:endParaRPr lang="en-US" sz="1200" dirty="0">
                <a:latin typeface="+mj-lt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9BA2081-8CA1-4238-A112-6BF1015F9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821" y="5001637"/>
              <a:ext cx="2778586" cy="163814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D632FA-4CD6-4CCB-8D2A-60E1DBD67759}"/>
                </a:ext>
              </a:extLst>
            </p:cNvPr>
            <p:cNvSpPr txBox="1"/>
            <p:nvPr/>
          </p:nvSpPr>
          <p:spPr>
            <a:xfrm>
              <a:off x="6553506" y="4478417"/>
              <a:ext cx="2192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Create, Monitor, and Save Tracks of Movement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CA49E3E-F4FA-4632-913A-A096785117F3}"/>
              </a:ext>
            </a:extLst>
          </p:cNvPr>
          <p:cNvSpPr txBox="1"/>
          <p:nvPr/>
        </p:nvSpPr>
        <p:spPr>
          <a:xfrm>
            <a:off x="78646" y="1190378"/>
            <a:ext cx="1128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Manual/Automated visual tracking, Multi-sensor display, geospatial data, playback historic data, etc.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13C56BA-95E1-435B-996D-D4F34E44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688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BF313A7-0B1D-4FCC-B857-E8976CC8CE83}"/>
              </a:ext>
            </a:extLst>
          </p:cNvPr>
          <p:cNvCxnSpPr/>
          <p:nvPr/>
        </p:nvCxnSpPr>
        <p:spPr>
          <a:xfrm>
            <a:off x="0" y="1099457"/>
            <a:ext cx="11288486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A4B7D0-D22D-4313-8819-E8EEAE437AE1}"/>
              </a:ext>
            </a:extLst>
          </p:cNvPr>
          <p:cNvSpPr txBox="1"/>
          <p:nvPr/>
        </p:nvSpPr>
        <p:spPr>
          <a:xfrm>
            <a:off x="0" y="0"/>
            <a:ext cx="9630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R/F-based Firefighter Search, Track &amp; Recovery (F-STAR)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Prototype System Capabilities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FDE85-35AE-4E9A-A753-91040F229D39}"/>
              </a:ext>
            </a:extLst>
          </p:cNvPr>
          <p:cNvSpPr txBox="1"/>
          <p:nvPr/>
        </p:nvSpPr>
        <p:spPr>
          <a:xfrm>
            <a:off x="78646" y="1190378"/>
            <a:ext cx="120286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Each firefighter can be equipped with an RF-based beacon providing a unique asset identifier (AID) coupled with GPS-based time and latitude/longitude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Body-worn beacon will communicate with an airborne platform via a transmitted UHF signal (900-950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Beacon is a self-contained device consisting of:</a:t>
            </a:r>
          </a:p>
          <a:p>
            <a:pPr marL="742950" lvl="1" indent="-285750" fontAlgn="t">
              <a:buFont typeface="Arial" panose="020B0604020202020204" pitchFamily="34" charset="0"/>
              <a:buChar char="•"/>
            </a:pPr>
            <a:r>
              <a:rPr lang="en-US" sz="1400" dirty="0"/>
              <a:t>Custom designed embedded antenna(s); </a:t>
            </a:r>
            <a:r>
              <a:rPr lang="en-US" sz="1400" b="0" i="0" u="none" strike="noStrike" kern="1200" dirty="0">
                <a:solidFill>
                  <a:srgbClr val="000000"/>
                </a:solidFill>
                <a:effectLst/>
              </a:rPr>
              <a:t>Internal GPS receiver</a:t>
            </a:r>
            <a:r>
              <a:rPr lang="en-US" sz="1400" dirty="0"/>
              <a:t>; </a:t>
            </a:r>
            <a:r>
              <a:rPr lang="en-US" sz="1400" b="0" i="0" u="none" strike="noStrike" kern="1200" dirty="0">
                <a:solidFill>
                  <a:srgbClr val="000000"/>
                </a:solidFill>
                <a:effectLst/>
              </a:rPr>
              <a:t>Microcontroller electronics</a:t>
            </a:r>
            <a:r>
              <a:rPr lang="en-US" sz="1400" dirty="0"/>
              <a:t>; </a:t>
            </a:r>
            <a:r>
              <a:rPr lang="en-US" sz="1400" b="0" i="0" u="none" strike="noStrike" kern="1200" dirty="0">
                <a:solidFill>
                  <a:srgbClr val="000000"/>
                </a:solidFill>
                <a:effectLst/>
              </a:rPr>
              <a:t>Mode select buttons</a:t>
            </a:r>
            <a:r>
              <a:rPr lang="en-US" sz="1400" dirty="0"/>
              <a:t>; </a:t>
            </a:r>
            <a:r>
              <a:rPr lang="en-US" sz="1400" b="0" i="0" u="none" strike="noStrike" kern="1200" dirty="0">
                <a:solidFill>
                  <a:srgbClr val="000000"/>
                </a:solidFill>
                <a:effectLst/>
              </a:rPr>
              <a:t>Charging/programming port</a:t>
            </a:r>
            <a:r>
              <a:rPr lang="en-US" sz="1400" dirty="0"/>
              <a:t>; </a:t>
            </a:r>
            <a:r>
              <a:rPr lang="en-US" sz="1400" b="0" i="0" u="none" strike="noStrike" kern="1200" dirty="0">
                <a:solidFill>
                  <a:srgbClr val="000000"/>
                </a:solidFill>
                <a:effectLst/>
              </a:rPr>
              <a:t>Mounting strap loophole</a:t>
            </a:r>
            <a:r>
              <a:rPr lang="en-US" sz="1400" dirty="0"/>
              <a:t>; </a:t>
            </a:r>
            <a:r>
              <a:rPr lang="en-US" sz="1400" b="0" i="0" u="none" strike="noStrike" kern="1200" dirty="0">
                <a:solidFill>
                  <a:srgbClr val="000000"/>
                </a:solidFill>
                <a:effectLst/>
              </a:rPr>
              <a:t>Rechargeable Li-Ion battery</a:t>
            </a:r>
            <a:r>
              <a:rPr lang="en-US" sz="1400" dirty="0"/>
              <a:t>; </a:t>
            </a:r>
            <a:r>
              <a:rPr lang="en-US" sz="1400" b="0" i="0" u="none" strike="noStrike" kern="1200" dirty="0">
                <a:solidFill>
                  <a:srgbClr val="000000"/>
                </a:solidFill>
                <a:effectLst/>
              </a:rPr>
              <a:t>Integrated “emergency beacon” mode to alert ground station with increased RF-ping/reporting rate</a:t>
            </a:r>
            <a:r>
              <a:rPr lang="en-US" sz="1400" dirty="0"/>
              <a:t>; </a:t>
            </a:r>
            <a:r>
              <a:rPr lang="en-US" sz="1400" b="0" i="0" u="none" strike="noStrike" kern="1200" dirty="0">
                <a:solidFill>
                  <a:srgbClr val="000000"/>
                </a:solidFill>
                <a:effectLst/>
              </a:rPr>
              <a:t>System will be rated at IP67 to prevent dust and water ingress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Emergency beacon mode increases radio ping frequency (i.e., more/faster pings); creates alert w/in Pursuer COP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Conceptual form-factor does not represent the final design topology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Pending inputs from operational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Upgrade: Additional optical mode (optical/IR strobe) is planned to augment detect, locate, and identification functionality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Possible IR mode will incorporate a light emitting source (LED cluster) that can be captured by any IR sensor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 unique flash sequence can be used to discriminate the LED cluster from ambient light sources such as fire glint or sunlight reflections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4333FF-24F6-4A69-9944-7545F7D0B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751825"/>
              </p:ext>
            </p:extLst>
          </p:nvPr>
        </p:nvGraphicFramePr>
        <p:xfrm>
          <a:off x="78646" y="4738673"/>
          <a:ext cx="4991100" cy="2011680"/>
        </p:xfrm>
        <a:graphic>
          <a:graphicData uri="http://schemas.openxmlformats.org/drawingml/2006/table">
            <a:tbl>
              <a:tblPr firstRow="1" firstCol="1" bandRow="1"/>
              <a:tblGrid>
                <a:gridCol w="1557655">
                  <a:extLst>
                    <a:ext uri="{9D8B030D-6E8A-4147-A177-3AD203B41FA5}">
                      <a16:colId xmlns:a16="http://schemas.microsoft.com/office/drawing/2014/main" val="2840163545"/>
                    </a:ext>
                  </a:extLst>
                </a:gridCol>
                <a:gridCol w="3433445">
                  <a:extLst>
                    <a:ext uri="{9D8B030D-6E8A-4147-A177-3AD203B41FA5}">
                      <a16:colId xmlns:a16="http://schemas.microsoft.com/office/drawing/2014/main" val="2425614074"/>
                    </a:ext>
                  </a:extLst>
                </a:gridCol>
              </a:tblGrid>
              <a:tr h="1814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F-STAR Goal</a:t>
                      </a:r>
                      <a:endParaRPr lang="en-US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881358"/>
                  </a:ext>
                </a:extLst>
              </a:tr>
              <a:tr h="181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Mode(s)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Radio Frequency (RF)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178924"/>
                  </a:ext>
                </a:extLst>
              </a:tr>
              <a:tr h="181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Detection range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km (RF)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812096"/>
                  </a:ext>
                </a:extLst>
              </a:tr>
              <a:tr h="3628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Internal w/recharging capability + augmentation with external sources (i.e. CR123 pack)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984586"/>
                  </a:ext>
                </a:extLst>
              </a:tr>
              <a:tr h="3628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Size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&lt;16 in</a:t>
                      </a:r>
                      <a:r>
                        <a:rPr lang="en-US" sz="1200" baseline="30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(firefighter)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 in</a:t>
                      </a:r>
                      <a:r>
                        <a:rPr lang="en-US" sz="1200" baseline="300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2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(airborne)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912758"/>
                  </a:ext>
                </a:extLst>
              </a:tr>
              <a:tr h="181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Operating frequency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Sub-bands within 900-950MHz Tx/Rx (RF); Visible (optical)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216198"/>
                  </a:ext>
                </a:extLst>
              </a:tr>
              <a:tr h="181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transfer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GPS coordinates with ID string up/down echelon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530036"/>
                  </a:ext>
                </a:extLst>
              </a:tr>
              <a:tr h="181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protocol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Compatible w/required apps (Pursuer, SPADE)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936635"/>
                  </a:ext>
                </a:extLst>
              </a:tr>
              <a:tr h="181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Environmental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IP67 or better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11891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7262D2E-1E97-4A9D-B7AA-AADD655A1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455" y="4754603"/>
            <a:ext cx="3572932" cy="20078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D5BCE-AFEB-4AE9-BF4C-9FE0ADEE5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533" y="4892455"/>
            <a:ext cx="3225135" cy="1857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38B3E-9E57-4AD0-BC83-607D03DE8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25" y="195943"/>
            <a:ext cx="23846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675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3167</TotalTime>
  <Words>3584</Words>
  <Application>Microsoft Office PowerPoint</Application>
  <PresentationFormat>Widescreen</PresentationFormat>
  <Paragraphs>428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Rowley</dc:creator>
  <cp:lastModifiedBy>Chris Rowley</cp:lastModifiedBy>
  <cp:revision>131</cp:revision>
  <dcterms:created xsi:type="dcterms:W3CDTF">2020-08-21T13:56:14Z</dcterms:created>
  <dcterms:modified xsi:type="dcterms:W3CDTF">2021-05-05T16:15:13Z</dcterms:modified>
</cp:coreProperties>
</file>