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3"/>
  </p:notesMasterIdLst>
  <p:handoutMasterIdLst>
    <p:handoutMasterId r:id="rId14"/>
  </p:handoutMasterIdLst>
  <p:sldIdLst>
    <p:sldId id="345" r:id="rId2"/>
    <p:sldId id="391" r:id="rId3"/>
    <p:sldId id="365" r:id="rId4"/>
    <p:sldId id="392" r:id="rId5"/>
    <p:sldId id="419" r:id="rId6"/>
    <p:sldId id="421" r:id="rId7"/>
    <p:sldId id="422" r:id="rId8"/>
    <p:sldId id="423" r:id="rId9"/>
    <p:sldId id="387" r:id="rId10"/>
    <p:sldId id="424" r:id="rId11"/>
    <p:sldId id="401" r:id="rId12"/>
  </p:sldIdLst>
  <p:sldSz cx="12192000" cy="6858000"/>
  <p:notesSz cx="6858000" cy="9144000"/>
  <p:embeddedFontLst>
    <p:embeddedFont>
      <p:font typeface="Acumin Pro" panose="020B0604020202020204" charset="0"/>
      <p:regular r:id="rId15"/>
      <p:bold r:id="rId16"/>
      <p:italic r:id="rId17"/>
      <p:boldItalic r:id="rId18"/>
    </p:embeddedFont>
    <p:embeddedFont>
      <p:font typeface="Acumin Pro ExtraCondensed" panose="020B0604020202020204" charset="0"/>
      <p:regular r:id="rId19"/>
      <p:bold r:id="rId20"/>
      <p:italic r:id="rId21"/>
      <p:boldItalic r:id="rId22"/>
    </p:embeddedFont>
    <p:embeddedFont>
      <p:font typeface="Acumin Pro Semibold" panose="020B0604020202020204" charset="0"/>
      <p:regular r:id="rId23"/>
      <p:bold r:id="rId24"/>
      <p:italic r:id="rId25"/>
      <p:boldItalic r:id="rId26"/>
    </p:embeddedFont>
    <p:embeddedFont>
      <p:font typeface="Acumin Pro SemiCondensed"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R4" id="{548F1383-14E1-45F7-AC73-DF1173E9CBEF}">
          <p14:sldIdLst>
            <p14:sldId id="345"/>
            <p14:sldId id="391"/>
            <p14:sldId id="365"/>
            <p14:sldId id="392"/>
            <p14:sldId id="419"/>
            <p14:sldId id="421"/>
            <p14:sldId id="422"/>
            <p14:sldId id="423"/>
            <p14:sldId id="387"/>
            <p14:sldId id="424"/>
          </p14:sldIdLst>
        </p14:section>
        <p14:section name="Progress" id="{382C1D32-7AA2-43C1-B376-8B1E62229D00}">
          <p14:sldIdLst>
            <p14:sldId id="401"/>
          </p14:sldIdLst>
        </p14:section>
        <p14:section name="Backup" id="{2021E73D-A0E6-4CD0-B4DE-25B5158D38B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EC863C-6D4C-3E8C-D7DA-2624E98EA587}" name="Cristian James Washburn" initials="CJW" userId="Cristian James Washburn" providerId="None"/>
  <p188:author id="{E6A7A64E-940E-F5A9-E300-DFB33FDE5A41}" name="Haofei Tian" initials="HT" userId="S::tian213@purdue.edu::fe0bd6d4-e47b-405a-8740-0c7d37d0a4a1" providerId="AD"/>
  <p188:author id="{73F88E57-F228-BD91-AD19-182881E13F34}" name="Ram Prabu Ganesan" initials="RG" userId="S::ganesan2@purdue.edu::4ff8fc34-80c2-421c-b006-900d2996050d" providerId="AD"/>
  <p188:author id="{7FE55482-EBBC-F177-E052-B142A3B018DA}" name="Jackson Tinsley Gihl" initials="JG" userId="S::jgihl@purdue.edu::89966d8b-e09d-4ee5-bad9-c83e081ba3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8000"/>
    <a:srgbClr val="538A2E"/>
    <a:srgbClr val="C8E4B6"/>
    <a:srgbClr val="CC9900"/>
    <a:srgbClr val="FFCC00"/>
    <a:srgbClr val="FFFF99"/>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09245-03C4-B788-5D60-1C819251AC21}" v="558" dt="2022-05-11T18:48:24.342"/>
    <p1510:client id="{8B015341-E000-B562-27D1-3258AA2CF611}" v="2" dt="2022-05-11T18:36:38.903"/>
    <p1510:client id="{E71B2C15-F728-4CF1-92FD-24BF3B8D1D8E}" v="3" dt="2022-05-11T18:38:51.156"/>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9" Type="http://schemas.microsoft.com/office/2015/10/relationships/revisionInfo" Target="revisionInfo.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5/11/2022</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a:t>
            </a:r>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150032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a:t>
            </a:r>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111906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a:t>
            </a:r>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77795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11</a:t>
            </a:fld>
            <a:endParaRPr lang="en-US"/>
          </a:p>
        </p:txBody>
      </p:sp>
    </p:spTree>
    <p:extLst>
      <p:ext uri="{BB962C8B-B14F-4D97-AF65-F5344CB8AC3E}">
        <p14:creationId xmlns:p14="http://schemas.microsoft.com/office/powerpoint/2010/main" val="3540817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a:solidFill>
                <a:schemeClr val="bg1"/>
              </a:solidFill>
            </a:endParaRPr>
          </a:p>
        </p:txBody>
      </p:sp>
      <p:sp>
        <p:nvSpPr>
          <p:cNvPr id="15" name="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a:solidFill>
                  <a:schemeClr val="accent1"/>
                </a:solidFill>
              </a:rPr>
              <a:t>https://</a:t>
            </a:r>
            <a:r>
              <a:rPr lang="en-US" err="1">
                <a:solidFill>
                  <a:schemeClr val="accent1"/>
                </a:solidFill>
              </a:rPr>
              <a:t>support.office.com</a:t>
            </a:r>
            <a:r>
              <a:rPr lang="en-US">
                <a:solidFill>
                  <a:schemeClr val="accent1"/>
                </a:solidFill>
              </a:rPr>
              <a:t>/</a:t>
            </a:r>
            <a:r>
              <a:rPr lang="en-US" err="1">
                <a:solidFill>
                  <a:schemeClr val="accent1"/>
                </a:solidFill>
              </a:rPr>
              <a:t>en</a:t>
            </a:r>
            <a:r>
              <a:rPr lang="en-US">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5/11/2022</a:t>
            </a:fld>
            <a:endParaRPr lang="en-US"/>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5/11/2022</a:t>
            </a:fld>
            <a:endParaRPr lang="en-US"/>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0" name="Purdue Logo" descr="Purdue Logo">
            <a:extLst>
              <a:ext uri="{FF2B5EF4-FFF2-40B4-BE49-F238E27FC236}">
                <a16:creationId xmlns:a16="http://schemas.microsoft.com/office/drawing/2014/main" id="{7CF17DB8-EDB5-8E42-B1FD-D17C9862083F}"/>
              </a:ext>
            </a:extLst>
          </p:cNvPr>
          <p:cNvPicPr>
            <a:picLocks noChangeAspect="1"/>
          </p:cNvPicPr>
          <p:nvPr userDrawn="1"/>
        </p:nvPicPr>
        <p:blipFill>
          <a:blip r:embed="rId3"/>
          <a:stretch>
            <a:fillRect/>
          </a:stretch>
        </p:blipFill>
        <p:spPr>
          <a:xfrm>
            <a:off x="1020306" y="5972250"/>
            <a:ext cx="2463665" cy="440990"/>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5/11/2022</a:t>
            </a:fld>
            <a:endParaRPr lang="en-US"/>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pic>
        <p:nvPicPr>
          <p:cNvPr id="10" name="Purdue Logo" descr="Purdue Logo">
            <a:extLst>
              <a:ext uri="{FF2B5EF4-FFF2-40B4-BE49-F238E27FC236}">
                <a16:creationId xmlns:a16="http://schemas.microsoft.com/office/drawing/2014/main" id="{37AA656F-1CE8-0042-9153-40F0FC723CE4}"/>
              </a:ext>
            </a:extLst>
          </p:cNvPr>
          <p:cNvPicPr>
            <a:picLocks noChangeAspect="1"/>
          </p:cNvPicPr>
          <p:nvPr userDrawn="1"/>
        </p:nvPicPr>
        <p:blipFill>
          <a:blip r:embed="rId3"/>
          <a:stretch>
            <a:fillRect/>
          </a:stretch>
        </p:blipFill>
        <p:spPr>
          <a:xfrm>
            <a:off x="1020306" y="5972250"/>
            <a:ext cx="2463665" cy="44099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a:t>Insert picture or chart here</a:t>
            </a:r>
          </a:p>
        </p:txBody>
      </p:sp>
      <p:pic>
        <p:nvPicPr>
          <p:cNvPr id="11" name="Purdue Logo" descr="Purdue Logo">
            <a:extLst>
              <a:ext uri="{FF2B5EF4-FFF2-40B4-BE49-F238E27FC236}">
                <a16:creationId xmlns:a16="http://schemas.microsoft.com/office/drawing/2014/main" id="{0ADFC752-222C-A74C-966F-968C47EBAA1E}"/>
              </a:ext>
            </a:extLst>
          </p:cNvPr>
          <p:cNvPicPr>
            <a:picLocks noChangeAspect="1"/>
          </p:cNvPicPr>
          <p:nvPr userDrawn="1"/>
        </p:nvPicPr>
        <p:blipFill>
          <a:blip r:embed="rId3"/>
          <a:stretch>
            <a:fillRect/>
          </a:stretch>
        </p:blipFill>
        <p:spPr>
          <a:xfrm>
            <a:off x="1020306" y="5972250"/>
            <a:ext cx="2463665" cy="440990"/>
          </a:xfrm>
          <a:prstGeom prst="rect">
            <a:avLst/>
          </a:prstGeom>
        </p:spPr>
      </p:pic>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5/11/2022</a:t>
            </a:fld>
            <a:endParaRPr lang="en-US"/>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a:t>Brief photo caption. Place in top left or right corner. </a:t>
            </a:r>
            <a:r>
              <a:rPr lang="en-US" err="1"/>
              <a:t>Acumin</a:t>
            </a:r>
            <a:r>
              <a:rPr lang="en-US"/>
              <a:t> Pro Bold 18 pt. Make text black or white for legibility.</a:t>
            </a:r>
          </a:p>
        </p:txBody>
      </p:sp>
      <p:pic>
        <p:nvPicPr>
          <p:cNvPr id="12" name="Purdue Logo" descr="Purdue Logo">
            <a:extLst>
              <a:ext uri="{FF2B5EF4-FFF2-40B4-BE49-F238E27FC236}">
                <a16:creationId xmlns:a16="http://schemas.microsoft.com/office/drawing/2014/main" id="{4359FEF9-D255-3C44-8EAE-75B5D68A78B1}"/>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5/11/2022</a:t>
            </a:fld>
            <a:endParaRPr lang="en-US"/>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300">
                <a:solidFill>
                  <a:schemeClr val="accent2"/>
                </a:solidFill>
                <a:latin typeface="United Sans Cd Md" pitchFamily="50" charset="0"/>
              </a:defRPr>
            </a:lvl1pPr>
          </a:lstStyle>
          <a:p>
            <a:r>
              <a:rPr lang="en-US" b="1" spc="0">
                <a:latin typeface="United Sans Rg Md" pitchFamily="50" charset="0"/>
              </a:rPr>
              <a:t>123</a:t>
            </a:r>
            <a:endParaRPr lang="en-US"/>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a:t>Fact or highlight. </a:t>
            </a:r>
            <a:r>
              <a:rPr lang="en-US" err="1"/>
              <a:t>Acumin</a:t>
            </a:r>
            <a:r>
              <a:rPr lang="en-US"/>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pic>
        <p:nvPicPr>
          <p:cNvPr id="12" name="Purdue Logo" descr="Purdue Logo">
            <a:extLst>
              <a:ext uri="{FF2B5EF4-FFF2-40B4-BE49-F238E27FC236}">
                <a16:creationId xmlns:a16="http://schemas.microsoft.com/office/drawing/2014/main" id="{5E605B16-02C1-2745-862C-3DA92BDFFF7E}"/>
              </a:ext>
            </a:extLst>
          </p:cNvPr>
          <p:cNvPicPr>
            <a:picLocks noChangeAspect="1"/>
          </p:cNvPicPr>
          <p:nvPr userDrawn="1"/>
        </p:nvPicPr>
        <p:blipFill>
          <a:blip r:embed="rId3"/>
          <a:stretch>
            <a:fillRect/>
          </a:stretch>
        </p:blipFill>
        <p:spPr>
          <a:xfrm>
            <a:off x="1020306" y="5972250"/>
            <a:ext cx="2463665" cy="44099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5/11/2022</a:t>
            </a:fld>
            <a:endParaRPr lang="en-US"/>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a:t>Conclusion, call to action or contact information. </a:t>
            </a:r>
            <a:r>
              <a:rPr lang="en-US" err="1"/>
              <a:t>Acumin</a:t>
            </a:r>
            <a:r>
              <a:rPr lang="en-US"/>
              <a:t> Pro Reg 18 pt. Keep it short with bite-size chunks of information.</a:t>
            </a:r>
          </a:p>
        </p:txBody>
      </p:sp>
      <p:pic>
        <p:nvPicPr>
          <p:cNvPr id="10" name="Purdue Logo" descr="Purdue Logo">
            <a:extLst>
              <a:ext uri="{FF2B5EF4-FFF2-40B4-BE49-F238E27FC236}">
                <a16:creationId xmlns:a16="http://schemas.microsoft.com/office/drawing/2014/main" id="{3690148A-538F-0249-B171-CEB854271033}"/>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5/11/2022</a:t>
            </a:fld>
            <a:endParaRPr lang="en-US"/>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5/11/2022</a:t>
            </a:fld>
            <a:endParaRPr lang="en-US"/>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32gdNW93fdQ"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jgihl@purdue.edu" TargetMode="External"/><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mailto:tian213@purdue.edu" TargetMode="External"/><Relationship Id="rId5" Type="http://schemas.openxmlformats.org/officeDocument/2006/relationships/hyperlink" Target="mailto:ganesan2@purdue.edu" TargetMode="External"/><Relationship Id="rId4" Type="http://schemas.openxmlformats.org/officeDocument/2006/relationships/hyperlink" Target="mailto:cwashbur@purdue.ed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hyperlink" Target="https://www.newport.com/n/lida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newport.com/n/lidar" TargetMode="External"/><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451B-8CD6-439F-8860-F22D69A49C1E}"/>
              </a:ext>
            </a:extLst>
          </p:cNvPr>
          <p:cNvSpPr>
            <a:spLocks noGrp="1"/>
          </p:cNvSpPr>
          <p:nvPr>
            <p:ph type="ctrTitle"/>
          </p:nvPr>
        </p:nvSpPr>
        <p:spPr>
          <a:xfrm>
            <a:off x="1399540" y="1712604"/>
            <a:ext cx="8419945" cy="1133835"/>
          </a:xfrm>
        </p:spPr>
        <p:txBody>
          <a:bodyPr/>
          <a:lstStyle/>
          <a:p>
            <a:pPr algn="ctr"/>
            <a:r>
              <a:rPr lang="en-US">
                <a:latin typeface="Acumin Pro ExtraCondensed"/>
              </a:rPr>
              <a:t> Ground Fuel Discovery</a:t>
            </a:r>
          </a:p>
        </p:txBody>
      </p:sp>
      <p:sp>
        <p:nvSpPr>
          <p:cNvPr id="4" name="Date Placeholder 3">
            <a:extLst>
              <a:ext uri="{FF2B5EF4-FFF2-40B4-BE49-F238E27FC236}">
                <a16:creationId xmlns:a16="http://schemas.microsoft.com/office/drawing/2014/main" id="{2A8E1E3E-776E-4008-A27F-56E09ED5C793}"/>
              </a:ext>
            </a:extLst>
          </p:cNvPr>
          <p:cNvSpPr>
            <a:spLocks noGrp="1"/>
          </p:cNvSpPr>
          <p:nvPr>
            <p:ph type="dt" sz="half" idx="10"/>
          </p:nvPr>
        </p:nvSpPr>
        <p:spPr/>
        <p:txBody>
          <a:bodyPr/>
          <a:lstStyle/>
          <a:p>
            <a:fld id="{049DC8E1-D369-0F48-9062-BB068AFD07CE}" type="datetime1">
              <a:rPr lang="en-US" smtClean="0"/>
              <a:pPr/>
              <a:t>5/11/2022</a:t>
            </a:fld>
            <a:endParaRPr lang="en-US"/>
          </a:p>
        </p:txBody>
      </p:sp>
      <p:sp>
        <p:nvSpPr>
          <p:cNvPr id="5" name="Slide Number Placeholder 4">
            <a:extLst>
              <a:ext uri="{FF2B5EF4-FFF2-40B4-BE49-F238E27FC236}">
                <a16:creationId xmlns:a16="http://schemas.microsoft.com/office/drawing/2014/main" id="{532D7A38-0023-46B4-BB7E-239E3308CFEF}"/>
              </a:ext>
            </a:extLst>
          </p:cNvPr>
          <p:cNvSpPr>
            <a:spLocks noGrp="1"/>
          </p:cNvSpPr>
          <p:nvPr>
            <p:ph type="sldNum" sz="quarter" idx="12"/>
          </p:nvPr>
        </p:nvSpPr>
        <p:spPr/>
        <p:txBody>
          <a:bodyPr/>
          <a:lstStyle/>
          <a:p>
            <a:fld id="{8A7A6979-0714-4377-B894-6BE4C2D6E202}" type="slidenum">
              <a:rPr lang="en-US" smtClean="0"/>
              <a:pPr/>
              <a:t>1</a:t>
            </a:fld>
            <a:endParaRPr lang="en-US"/>
          </a:p>
        </p:txBody>
      </p:sp>
      <p:sp>
        <p:nvSpPr>
          <p:cNvPr id="6" name="Subtitle 2">
            <a:extLst>
              <a:ext uri="{FF2B5EF4-FFF2-40B4-BE49-F238E27FC236}">
                <a16:creationId xmlns:a16="http://schemas.microsoft.com/office/drawing/2014/main" id="{C7280363-ADEB-4062-8492-6002ABF334EC}"/>
              </a:ext>
            </a:extLst>
          </p:cNvPr>
          <p:cNvSpPr>
            <a:spLocks noGrp="1"/>
          </p:cNvSpPr>
          <p:nvPr>
            <p:ph type="subTitle" idx="1"/>
          </p:nvPr>
        </p:nvSpPr>
        <p:spPr>
          <a:xfrm>
            <a:off x="1951038" y="3989387"/>
            <a:ext cx="7096125" cy="1738938"/>
          </a:xfrm>
        </p:spPr>
        <p:txBody>
          <a:bodyPr/>
          <a:lstStyle/>
          <a:p>
            <a:pPr algn="ctr"/>
            <a:r>
              <a:rPr lang="en-US">
                <a:solidFill>
                  <a:schemeClr val="bg1"/>
                </a:solidFill>
              </a:rPr>
              <a:t>Jack </a:t>
            </a:r>
            <a:r>
              <a:rPr lang="en-US" err="1">
                <a:solidFill>
                  <a:schemeClr val="bg1"/>
                </a:solidFill>
              </a:rPr>
              <a:t>Gihl</a:t>
            </a:r>
            <a:endParaRPr lang="en-US">
              <a:solidFill>
                <a:schemeClr val="bg1"/>
              </a:solidFill>
            </a:endParaRPr>
          </a:p>
          <a:p>
            <a:pPr algn="ctr"/>
            <a:r>
              <a:rPr lang="en-US">
                <a:solidFill>
                  <a:schemeClr val="bg1"/>
                </a:solidFill>
              </a:rPr>
              <a:t>Cristian Washburn</a:t>
            </a:r>
          </a:p>
          <a:p>
            <a:pPr algn="ctr"/>
            <a:r>
              <a:rPr lang="en-US">
                <a:solidFill>
                  <a:schemeClr val="bg1"/>
                </a:solidFill>
              </a:rPr>
              <a:t>Ram Prabu</a:t>
            </a:r>
          </a:p>
          <a:p>
            <a:pPr algn="ctr"/>
            <a:r>
              <a:rPr lang="en-US" err="1">
                <a:solidFill>
                  <a:schemeClr val="bg1"/>
                </a:solidFill>
              </a:rPr>
              <a:t>Haofei</a:t>
            </a:r>
            <a:r>
              <a:rPr lang="en-US">
                <a:solidFill>
                  <a:schemeClr val="bg1"/>
                </a:solidFill>
              </a:rPr>
              <a:t> Tian</a:t>
            </a:r>
          </a:p>
        </p:txBody>
      </p:sp>
      <p:sp>
        <p:nvSpPr>
          <p:cNvPr id="3" name="TextBox 2">
            <a:extLst>
              <a:ext uri="{FF2B5EF4-FFF2-40B4-BE49-F238E27FC236}">
                <a16:creationId xmlns:a16="http://schemas.microsoft.com/office/drawing/2014/main" id="{B0B9EE25-D289-47FE-96B2-55F478263AD7}"/>
              </a:ext>
            </a:extLst>
          </p:cNvPr>
          <p:cNvSpPr txBox="1"/>
          <p:nvPr/>
        </p:nvSpPr>
        <p:spPr>
          <a:xfrm>
            <a:off x="4663440" y="3058160"/>
            <a:ext cx="2682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TFRSAC Spring 2022</a:t>
            </a:r>
          </a:p>
        </p:txBody>
      </p:sp>
    </p:spTree>
    <p:extLst>
      <p:ext uri="{BB962C8B-B14F-4D97-AF65-F5344CB8AC3E}">
        <p14:creationId xmlns:p14="http://schemas.microsoft.com/office/powerpoint/2010/main" val="159750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0D37-A5E4-5EFC-A0DC-9A77493D591F}"/>
              </a:ext>
            </a:extLst>
          </p:cNvPr>
          <p:cNvSpPr>
            <a:spLocks noGrp="1"/>
          </p:cNvSpPr>
          <p:nvPr>
            <p:ph type="ctrTitle"/>
          </p:nvPr>
        </p:nvSpPr>
        <p:spPr/>
        <p:txBody>
          <a:bodyPr/>
          <a:lstStyle/>
          <a:p>
            <a:r>
              <a:rPr lang="en-US">
                <a:latin typeface="Acumin Pro ExtraCondensed"/>
              </a:rPr>
              <a:t>Demonstration</a:t>
            </a:r>
            <a:endParaRPr lang="en-US"/>
          </a:p>
        </p:txBody>
      </p:sp>
      <p:sp>
        <p:nvSpPr>
          <p:cNvPr id="4" name="Text Placeholder 3">
            <a:extLst>
              <a:ext uri="{FF2B5EF4-FFF2-40B4-BE49-F238E27FC236}">
                <a16:creationId xmlns:a16="http://schemas.microsoft.com/office/drawing/2014/main" id="{37618587-7F46-3B80-E1CF-D96C77BC13AF}"/>
              </a:ext>
            </a:extLst>
          </p:cNvPr>
          <p:cNvSpPr>
            <a:spLocks noGrp="1"/>
          </p:cNvSpPr>
          <p:nvPr>
            <p:ph type="body" sz="quarter" idx="14"/>
          </p:nvPr>
        </p:nvSpPr>
        <p:spPr>
          <a:xfrm>
            <a:off x="1943100" y="1464606"/>
            <a:ext cx="6280984" cy="3411537"/>
          </a:xfrm>
        </p:spPr>
        <p:txBody>
          <a:bodyPr vert="horz" lIns="0" tIns="0" rIns="0" bIns="0" rtlCol="0" anchor="t">
            <a:normAutofit/>
          </a:bodyPr>
          <a:lstStyle/>
          <a:p>
            <a:pPr marL="0" indent="0">
              <a:buNone/>
            </a:pPr>
            <a:endParaRPr lang="en-US"/>
          </a:p>
          <a:p>
            <a:r>
              <a:rPr lang="en-US">
                <a:latin typeface="Acumin Pro"/>
              </a:rPr>
              <a:t>Video Link of the demo:  </a:t>
            </a:r>
            <a:r>
              <a:rPr lang="en-US">
                <a:solidFill>
                  <a:srgbClr val="0070C0"/>
                </a:solidFill>
                <a:latin typeface="Acumin Pro"/>
                <a:hlinkClick r:id="rId2">
                  <a:extLst>
                    <a:ext uri="{A12FA001-AC4F-418D-AE19-62706E023703}">
                      <ahyp:hlinkClr xmlns:ahyp="http://schemas.microsoft.com/office/drawing/2018/hyperlinkcolor" val="tx"/>
                    </a:ext>
                  </a:extLst>
                </a:hlinkClick>
              </a:rPr>
              <a:t>Demo Video</a:t>
            </a:r>
            <a:endParaRPr lang="en-US">
              <a:solidFill>
                <a:srgbClr val="0070C0"/>
              </a:solidFill>
              <a:latin typeface="Acumin Pro"/>
            </a:endParaRPr>
          </a:p>
        </p:txBody>
      </p:sp>
      <p:sp>
        <p:nvSpPr>
          <p:cNvPr id="6" name="Date Placeholder 5">
            <a:extLst>
              <a:ext uri="{FF2B5EF4-FFF2-40B4-BE49-F238E27FC236}">
                <a16:creationId xmlns:a16="http://schemas.microsoft.com/office/drawing/2014/main" id="{98492311-BB60-D7F8-A134-CDE2CDB57ECA}"/>
              </a:ext>
            </a:extLst>
          </p:cNvPr>
          <p:cNvSpPr>
            <a:spLocks noGrp="1"/>
          </p:cNvSpPr>
          <p:nvPr>
            <p:ph type="dt" sz="half" idx="2"/>
          </p:nvPr>
        </p:nvSpPr>
        <p:spPr/>
        <p:txBody>
          <a:bodyPr/>
          <a:lstStyle/>
          <a:p>
            <a:fld id="{E0C8DACD-4E35-4E4C-AC75-C3DE50F04E7E}" type="datetime1">
              <a:rPr lang="en-US" smtClean="0"/>
              <a:pPr/>
              <a:t>5/11/2022</a:t>
            </a:fld>
            <a:endParaRPr lang="en-US"/>
          </a:p>
        </p:txBody>
      </p:sp>
      <p:sp>
        <p:nvSpPr>
          <p:cNvPr id="7" name="Slide Number Placeholder 6">
            <a:extLst>
              <a:ext uri="{FF2B5EF4-FFF2-40B4-BE49-F238E27FC236}">
                <a16:creationId xmlns:a16="http://schemas.microsoft.com/office/drawing/2014/main" id="{E3AEE453-8EC0-92E7-3F4D-8AAF2D1F7BA9}"/>
              </a:ext>
            </a:extLst>
          </p:cNvPr>
          <p:cNvSpPr>
            <a:spLocks noGrp="1"/>
          </p:cNvSpPr>
          <p:nvPr>
            <p:ph type="sldNum" sz="quarter" idx="4"/>
          </p:nvPr>
        </p:nvSpPr>
        <p:spPr/>
        <p:txBody>
          <a:bodyPr/>
          <a:lstStyle/>
          <a:p>
            <a:fld id="{8A7A6979-0714-4377-B894-6BE4C2D6E202}" type="slidenum">
              <a:rPr lang="en-US" smtClean="0"/>
              <a:pPr/>
              <a:t>10</a:t>
            </a:fld>
            <a:endParaRPr lang="en-US"/>
          </a:p>
        </p:txBody>
      </p:sp>
    </p:spTree>
    <p:extLst>
      <p:ext uri="{BB962C8B-B14F-4D97-AF65-F5344CB8AC3E}">
        <p14:creationId xmlns:p14="http://schemas.microsoft.com/office/powerpoint/2010/main" val="3471877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62CB-CDAA-45FE-B6B2-A73A07154C82}"/>
              </a:ext>
            </a:extLst>
          </p:cNvPr>
          <p:cNvSpPr>
            <a:spLocks noGrp="1"/>
          </p:cNvSpPr>
          <p:nvPr>
            <p:ph type="ctrTitle"/>
          </p:nvPr>
        </p:nvSpPr>
        <p:spPr/>
        <p:txBody>
          <a:bodyPr/>
          <a:lstStyle/>
          <a:p>
            <a:r>
              <a:rPr lang="en-US"/>
              <a:t>Wrap Up</a:t>
            </a:r>
          </a:p>
        </p:txBody>
      </p:sp>
      <p:sp>
        <p:nvSpPr>
          <p:cNvPr id="3" name="Subtitle 2">
            <a:extLst>
              <a:ext uri="{FF2B5EF4-FFF2-40B4-BE49-F238E27FC236}">
                <a16:creationId xmlns:a16="http://schemas.microsoft.com/office/drawing/2014/main" id="{5F2E0BC9-EC8E-443D-9F01-9FA9C1C3D73E}"/>
              </a:ext>
            </a:extLst>
          </p:cNvPr>
          <p:cNvSpPr>
            <a:spLocks noGrp="1"/>
          </p:cNvSpPr>
          <p:nvPr>
            <p:ph type="subTitle" idx="1"/>
          </p:nvPr>
        </p:nvSpPr>
        <p:spPr/>
        <p:txBody>
          <a:bodyPr/>
          <a:lstStyle/>
          <a:p>
            <a:r>
              <a:rPr lang="en-US"/>
              <a:t>Thank you for your Participation</a:t>
            </a:r>
          </a:p>
        </p:txBody>
      </p:sp>
      <p:sp>
        <p:nvSpPr>
          <p:cNvPr id="4" name="Text Placeholder 3">
            <a:extLst>
              <a:ext uri="{FF2B5EF4-FFF2-40B4-BE49-F238E27FC236}">
                <a16:creationId xmlns:a16="http://schemas.microsoft.com/office/drawing/2014/main" id="{8F694D40-BFEE-4561-B0D9-3AB22FA2CEC2}"/>
              </a:ext>
            </a:extLst>
          </p:cNvPr>
          <p:cNvSpPr>
            <a:spLocks noGrp="1"/>
          </p:cNvSpPr>
          <p:nvPr>
            <p:ph type="body" sz="quarter" idx="14"/>
          </p:nvPr>
        </p:nvSpPr>
        <p:spPr>
          <a:xfrm>
            <a:off x="550333" y="2228045"/>
            <a:ext cx="6455774" cy="3100881"/>
          </a:xfrm>
        </p:spPr>
        <p:txBody>
          <a:bodyPr vert="horz" lIns="0" tIns="0" rIns="0" bIns="0" rtlCol="0" anchor="t">
            <a:normAutofit/>
          </a:bodyPr>
          <a:lstStyle/>
          <a:p>
            <a:pPr lvl="1"/>
            <a:r>
              <a:rPr lang="en-US" sz="1800">
                <a:latin typeface="Acumin Pro"/>
              </a:rPr>
              <a:t>TPM, BOL – Jack </a:t>
            </a:r>
            <a:r>
              <a:rPr lang="en-US" sz="1800" err="1">
                <a:latin typeface="Acumin Pro"/>
              </a:rPr>
              <a:t>Gihl</a:t>
            </a:r>
            <a:r>
              <a:rPr lang="en-US" sz="1800">
                <a:latin typeface="Acumin Pro"/>
              </a:rPr>
              <a:t>: </a:t>
            </a:r>
            <a:r>
              <a:rPr lang="en-US" sz="1800">
                <a:latin typeface="Acumin Pro"/>
                <a:hlinkClick r:id="rId3"/>
              </a:rPr>
              <a:t>jgihl@purdue.edu</a:t>
            </a:r>
            <a:endParaRPr lang="en-US" sz="1800">
              <a:latin typeface="Acumin Pro"/>
            </a:endParaRPr>
          </a:p>
          <a:p>
            <a:pPr lvl="1"/>
            <a:r>
              <a:rPr lang="en-US" sz="1800">
                <a:latin typeface="Acumin Pro"/>
              </a:rPr>
              <a:t>DC, GFA SME – Cristian Washburn: </a:t>
            </a:r>
            <a:r>
              <a:rPr lang="en-US" sz="1800">
                <a:latin typeface="Acumin Pro"/>
                <a:hlinkClick r:id="rId4"/>
              </a:rPr>
              <a:t>cwashbur@purdue.edu</a:t>
            </a:r>
            <a:endParaRPr lang="en-US" sz="1800">
              <a:latin typeface="Acumin Pro"/>
            </a:endParaRPr>
          </a:p>
          <a:p>
            <a:pPr lvl="1"/>
            <a:r>
              <a:rPr lang="en-US" sz="1800">
                <a:latin typeface="Acumin Pro"/>
              </a:rPr>
              <a:t>Algorithm SME – Ram Prabu Ganesan:  </a:t>
            </a:r>
            <a:r>
              <a:rPr lang="en-US" sz="1800">
                <a:latin typeface="Acumin Pro"/>
                <a:hlinkClick r:id="rId5"/>
              </a:rPr>
              <a:t>ganesan2@purdue.edu</a:t>
            </a:r>
            <a:endParaRPr lang="en-US" sz="1800">
              <a:latin typeface="Acumin Pro"/>
            </a:endParaRPr>
          </a:p>
          <a:p>
            <a:pPr lvl="1"/>
            <a:r>
              <a:rPr lang="en-US" sz="1800">
                <a:latin typeface="Acumin Pro"/>
              </a:rPr>
              <a:t>GFA ML SME – </a:t>
            </a:r>
            <a:r>
              <a:rPr lang="en-US" sz="1800" err="1">
                <a:latin typeface="Acumin Pro"/>
              </a:rPr>
              <a:t>Haofei</a:t>
            </a:r>
            <a:r>
              <a:rPr lang="en-US" sz="1800">
                <a:latin typeface="Acumin Pro"/>
              </a:rPr>
              <a:t> Tian: </a:t>
            </a:r>
            <a:r>
              <a:rPr lang="en-US" sz="1800">
                <a:latin typeface="Acumin Pro"/>
                <a:hlinkClick r:id="rId6"/>
              </a:rPr>
              <a:t>tian213@purdue.edu</a:t>
            </a:r>
            <a:endParaRPr lang="en-US" sz="1800">
              <a:latin typeface="Acumin Pro"/>
            </a:endParaRPr>
          </a:p>
          <a:p>
            <a:endParaRPr lang="en-US"/>
          </a:p>
        </p:txBody>
      </p:sp>
      <p:sp>
        <p:nvSpPr>
          <p:cNvPr id="6" name="Date Placeholder 5">
            <a:extLst>
              <a:ext uri="{FF2B5EF4-FFF2-40B4-BE49-F238E27FC236}">
                <a16:creationId xmlns:a16="http://schemas.microsoft.com/office/drawing/2014/main" id="{704270BC-8159-41BA-A4CE-8BA73F526C12}"/>
              </a:ext>
            </a:extLst>
          </p:cNvPr>
          <p:cNvSpPr>
            <a:spLocks noGrp="1"/>
          </p:cNvSpPr>
          <p:nvPr>
            <p:ph type="dt" sz="half" idx="2"/>
          </p:nvPr>
        </p:nvSpPr>
        <p:spPr/>
        <p:txBody>
          <a:bodyPr/>
          <a:lstStyle/>
          <a:p>
            <a:fld id="{E0C8DACD-4E35-4E4C-AC75-C3DE50F04E7E}" type="datetime1">
              <a:rPr lang="en-US" smtClean="0"/>
              <a:pPr/>
              <a:t>5/11/2022</a:t>
            </a:fld>
            <a:endParaRPr lang="en-US"/>
          </a:p>
        </p:txBody>
      </p:sp>
      <p:sp>
        <p:nvSpPr>
          <p:cNvPr id="7" name="Slide Number Placeholder 6">
            <a:extLst>
              <a:ext uri="{FF2B5EF4-FFF2-40B4-BE49-F238E27FC236}">
                <a16:creationId xmlns:a16="http://schemas.microsoft.com/office/drawing/2014/main" id="{528A7297-FACA-42CC-ADEB-50313BFD32B2}"/>
              </a:ext>
            </a:extLst>
          </p:cNvPr>
          <p:cNvSpPr>
            <a:spLocks noGrp="1"/>
          </p:cNvSpPr>
          <p:nvPr>
            <p:ph type="sldNum" sz="quarter" idx="4"/>
          </p:nvPr>
        </p:nvSpPr>
        <p:spPr/>
        <p:txBody>
          <a:bodyPr/>
          <a:lstStyle/>
          <a:p>
            <a:fld id="{8A7A6979-0714-4377-B894-6BE4C2D6E202}" type="slidenum">
              <a:rPr lang="en-US" smtClean="0"/>
              <a:pPr/>
              <a:t>11</a:t>
            </a:fld>
            <a:endParaRPr lang="en-US"/>
          </a:p>
        </p:txBody>
      </p:sp>
      <p:pic>
        <p:nvPicPr>
          <p:cNvPr id="8" name="Content Placeholder 7" descr="Diagram&#10;&#10;Description automatically generated">
            <a:extLst>
              <a:ext uri="{FF2B5EF4-FFF2-40B4-BE49-F238E27FC236}">
                <a16:creationId xmlns:a16="http://schemas.microsoft.com/office/drawing/2014/main" id="{B8D7A507-E296-4181-BBF7-F0B055DB1A5D}"/>
              </a:ext>
            </a:extLst>
          </p:cNvPr>
          <p:cNvPicPr>
            <a:picLocks noGrp="1" noChangeAspect="1"/>
          </p:cNvPicPr>
          <p:nvPr>
            <p:ph sz="quarter" idx="13"/>
          </p:nvPr>
        </p:nvPicPr>
        <p:blipFill>
          <a:blip r:embed="rId7"/>
          <a:stretch>
            <a:fillRect/>
          </a:stretch>
        </p:blipFill>
        <p:spPr>
          <a:xfrm>
            <a:off x="7093497" y="949733"/>
            <a:ext cx="3961350" cy="4834377"/>
          </a:xfrm>
          <a:prstGeom prst="rect">
            <a:avLst/>
          </a:prstGeom>
        </p:spPr>
      </p:pic>
    </p:spTree>
    <p:extLst>
      <p:ext uri="{BB962C8B-B14F-4D97-AF65-F5344CB8AC3E}">
        <p14:creationId xmlns:p14="http://schemas.microsoft.com/office/powerpoint/2010/main" val="272511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9F3A-E0B1-4111-B2D0-111D6AA44441}"/>
              </a:ext>
            </a:extLst>
          </p:cNvPr>
          <p:cNvSpPr>
            <a:spLocks noGrp="1"/>
          </p:cNvSpPr>
          <p:nvPr>
            <p:ph type="ctrTitle"/>
          </p:nvPr>
        </p:nvSpPr>
        <p:spPr/>
        <p:txBody>
          <a:bodyPr/>
          <a:lstStyle/>
          <a:p>
            <a:r>
              <a:rPr lang="en-US">
                <a:latin typeface="Acumin Pro ExtraCondensed"/>
              </a:rPr>
              <a:t>Fire Fuels Discovery Package Use Overview</a:t>
            </a:r>
            <a:endParaRPr lang="en-US"/>
          </a:p>
        </p:txBody>
      </p:sp>
      <p:sp>
        <p:nvSpPr>
          <p:cNvPr id="6" name="Date Placeholder 5">
            <a:extLst>
              <a:ext uri="{FF2B5EF4-FFF2-40B4-BE49-F238E27FC236}">
                <a16:creationId xmlns:a16="http://schemas.microsoft.com/office/drawing/2014/main" id="{B168FD2A-CFD0-46C6-8F26-DE00B34A5A32}"/>
              </a:ext>
            </a:extLst>
          </p:cNvPr>
          <p:cNvSpPr>
            <a:spLocks noGrp="1"/>
          </p:cNvSpPr>
          <p:nvPr>
            <p:ph type="dt" sz="half" idx="2"/>
          </p:nvPr>
        </p:nvSpPr>
        <p:spPr/>
        <p:txBody>
          <a:bodyPr/>
          <a:lstStyle/>
          <a:p>
            <a:fld id="{E0C8DACD-4E35-4E4C-AC75-C3DE50F04E7E}" type="datetime1">
              <a:rPr lang="en-US" smtClean="0"/>
              <a:pPr/>
              <a:t>5/11/2022</a:t>
            </a:fld>
            <a:endParaRPr lang="en-US"/>
          </a:p>
        </p:txBody>
      </p:sp>
      <p:sp>
        <p:nvSpPr>
          <p:cNvPr id="7" name="Slide Number Placeholder 6">
            <a:extLst>
              <a:ext uri="{FF2B5EF4-FFF2-40B4-BE49-F238E27FC236}">
                <a16:creationId xmlns:a16="http://schemas.microsoft.com/office/drawing/2014/main" id="{8AAA9CB1-4AAF-4D8F-8745-792B2B1E35D5}"/>
              </a:ext>
            </a:extLst>
          </p:cNvPr>
          <p:cNvSpPr>
            <a:spLocks noGrp="1"/>
          </p:cNvSpPr>
          <p:nvPr>
            <p:ph type="sldNum" sz="quarter" idx="4"/>
          </p:nvPr>
        </p:nvSpPr>
        <p:spPr/>
        <p:txBody>
          <a:bodyPr/>
          <a:lstStyle/>
          <a:p>
            <a:fld id="{8A7A6979-0714-4377-B894-6BE4C2D6E202}" type="slidenum">
              <a:rPr lang="en-US" smtClean="0"/>
              <a:pPr/>
              <a:t>2</a:t>
            </a:fld>
            <a:endParaRPr lang="en-US"/>
          </a:p>
        </p:txBody>
      </p:sp>
      <p:pic>
        <p:nvPicPr>
          <p:cNvPr id="1026" name="Picture 2" descr="Basic principles of airborne LiDAR data collection">
            <a:extLst>
              <a:ext uri="{FF2B5EF4-FFF2-40B4-BE49-F238E27FC236}">
                <a16:creationId xmlns:a16="http://schemas.microsoft.com/office/drawing/2014/main" id="{BBF8938E-2011-493D-BA59-7CA45E7D23BF}"/>
              </a:ext>
            </a:extLst>
          </p:cNvP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17097"/>
          <a:stretch/>
        </p:blipFill>
        <p:spPr bwMode="auto">
          <a:xfrm>
            <a:off x="443061" y="1103369"/>
            <a:ext cx="5392132" cy="4601698"/>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A8826B58-B915-45DE-8611-DA51FC0E09FD}"/>
              </a:ext>
            </a:extLst>
          </p:cNvPr>
          <p:cNvGrpSpPr/>
          <p:nvPr/>
        </p:nvGrpSpPr>
        <p:grpSpPr>
          <a:xfrm>
            <a:off x="3733014" y="1282347"/>
            <a:ext cx="8034778" cy="4406090"/>
            <a:chOff x="3685880" y="1282347"/>
            <a:chExt cx="8034778" cy="4406090"/>
          </a:xfrm>
        </p:grpSpPr>
        <p:sp>
          <p:nvSpPr>
            <p:cNvPr id="18" name="Isosceles Triangle 17">
              <a:extLst>
                <a:ext uri="{FF2B5EF4-FFF2-40B4-BE49-F238E27FC236}">
                  <a16:creationId xmlns:a16="http://schemas.microsoft.com/office/drawing/2014/main" id="{C58A2985-841E-4D59-8AC4-0798354D608A}"/>
                </a:ext>
              </a:extLst>
            </p:cNvPr>
            <p:cNvSpPr/>
            <p:nvPr/>
          </p:nvSpPr>
          <p:spPr>
            <a:xfrm flipV="1">
              <a:off x="3685881" y="2196746"/>
              <a:ext cx="2017335" cy="1297200"/>
            </a:xfrm>
            <a:prstGeom prst="triangle">
              <a:avLst>
                <a:gd name="adj" fmla="val 71495"/>
              </a:avLst>
            </a:prstGeom>
            <a:gradFill>
              <a:gsLst>
                <a:gs pos="0">
                  <a:srgbClr val="FFFFFF"/>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B1B996-2B48-411D-BBFE-16F0FDC64076}"/>
                </a:ext>
              </a:extLst>
            </p:cNvPr>
            <p:cNvSpPr/>
            <p:nvPr/>
          </p:nvSpPr>
          <p:spPr>
            <a:xfrm>
              <a:off x="3685880" y="1282348"/>
              <a:ext cx="2017335" cy="914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Usb Stick with solid fill">
              <a:extLst>
                <a:ext uri="{FF2B5EF4-FFF2-40B4-BE49-F238E27FC236}">
                  <a16:creationId xmlns:a16="http://schemas.microsoft.com/office/drawing/2014/main" id="{1E1073C4-238E-4862-B91C-6028A3CAD3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7347" y="1282347"/>
              <a:ext cx="914400" cy="914400"/>
            </a:xfrm>
            <a:prstGeom prst="rect">
              <a:avLst/>
            </a:prstGeom>
          </p:spPr>
        </p:pic>
        <p:pic>
          <p:nvPicPr>
            <p:cNvPr id="17" name="Graphic 16" descr="Building with solid fill">
              <a:extLst>
                <a:ext uri="{FF2B5EF4-FFF2-40B4-BE49-F238E27FC236}">
                  <a16:creationId xmlns:a16="http://schemas.microsoft.com/office/drawing/2014/main" id="{B22AC45D-4B37-4823-9BD8-781900340A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9943" y="3493948"/>
              <a:ext cx="543612" cy="543612"/>
            </a:xfrm>
            <a:prstGeom prst="rect">
              <a:avLst/>
            </a:prstGeom>
          </p:spPr>
        </p:pic>
        <p:grpSp>
          <p:nvGrpSpPr>
            <p:cNvPr id="16" name="Group 15">
              <a:extLst>
                <a:ext uri="{FF2B5EF4-FFF2-40B4-BE49-F238E27FC236}">
                  <a16:creationId xmlns:a16="http://schemas.microsoft.com/office/drawing/2014/main" id="{08D29DAF-8DB7-475B-8997-C178D1F4DFA1}"/>
                </a:ext>
              </a:extLst>
            </p:cNvPr>
            <p:cNvGrpSpPr/>
            <p:nvPr/>
          </p:nvGrpSpPr>
          <p:grpSpPr>
            <a:xfrm>
              <a:off x="5285821" y="1468862"/>
              <a:ext cx="6434837" cy="4219575"/>
              <a:chOff x="5285821" y="1468862"/>
              <a:chExt cx="6434837" cy="4219575"/>
            </a:xfrm>
          </p:grpSpPr>
          <p:grpSp>
            <p:nvGrpSpPr>
              <p:cNvPr id="36" name="Group 35">
                <a:extLst>
                  <a:ext uri="{FF2B5EF4-FFF2-40B4-BE49-F238E27FC236}">
                    <a16:creationId xmlns:a16="http://schemas.microsoft.com/office/drawing/2014/main" id="{EFF864DC-3A66-4802-A460-4E32B704E3C6}"/>
                  </a:ext>
                </a:extLst>
              </p:cNvPr>
              <p:cNvGrpSpPr/>
              <p:nvPr/>
            </p:nvGrpSpPr>
            <p:grpSpPr>
              <a:xfrm>
                <a:off x="6241071" y="3181415"/>
                <a:ext cx="1313467" cy="1168668"/>
                <a:chOff x="7777113" y="4298623"/>
                <a:chExt cx="1725106" cy="1329179"/>
              </a:xfrm>
            </p:grpSpPr>
            <p:sp>
              <p:nvSpPr>
                <p:cNvPr id="29" name="Rectangle 28">
                  <a:extLst>
                    <a:ext uri="{FF2B5EF4-FFF2-40B4-BE49-F238E27FC236}">
                      <a16:creationId xmlns:a16="http://schemas.microsoft.com/office/drawing/2014/main" id="{353B43CE-2975-430D-A7C7-7DB03CE03744}"/>
                    </a:ext>
                  </a:extLst>
                </p:cNvPr>
                <p:cNvSpPr/>
                <p:nvPr/>
              </p:nvSpPr>
              <p:spPr>
                <a:xfrm>
                  <a:off x="7777113" y="4298623"/>
                  <a:ext cx="1725106" cy="13291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grpSp>
              <p:nvGrpSpPr>
                <p:cNvPr id="35" name="Group 34">
                  <a:extLst>
                    <a:ext uri="{FF2B5EF4-FFF2-40B4-BE49-F238E27FC236}">
                      <a16:creationId xmlns:a16="http://schemas.microsoft.com/office/drawing/2014/main" id="{FB9CBFCB-C6B5-4BAE-9155-14395EEFACA3}"/>
                    </a:ext>
                  </a:extLst>
                </p:cNvPr>
                <p:cNvGrpSpPr/>
                <p:nvPr/>
              </p:nvGrpSpPr>
              <p:grpSpPr>
                <a:xfrm>
                  <a:off x="7923640" y="4527370"/>
                  <a:ext cx="1432051" cy="871683"/>
                  <a:chOff x="7935338" y="4522067"/>
                  <a:chExt cx="1432051" cy="871683"/>
                </a:xfrm>
              </p:grpSpPr>
              <p:sp>
                <p:nvSpPr>
                  <p:cNvPr id="33" name="Freeform: Shape 32">
                    <a:extLst>
                      <a:ext uri="{FF2B5EF4-FFF2-40B4-BE49-F238E27FC236}">
                        <a16:creationId xmlns:a16="http://schemas.microsoft.com/office/drawing/2014/main" id="{583318E4-BE15-4B10-ACC9-5744682B50A2}"/>
                      </a:ext>
                    </a:extLst>
                  </p:cNvPr>
                  <p:cNvSpPr/>
                  <p:nvPr/>
                </p:nvSpPr>
                <p:spPr>
                  <a:xfrm>
                    <a:off x="8122127" y="4522067"/>
                    <a:ext cx="1058473" cy="716025"/>
                  </a:xfrm>
                  <a:custGeom>
                    <a:avLst/>
                    <a:gdLst>
                      <a:gd name="connsiteX0" fmla="*/ 965078 w 1058473"/>
                      <a:gd name="connsiteY0" fmla="*/ 622631 h 716025"/>
                      <a:gd name="connsiteX1" fmla="*/ 93395 w 1058473"/>
                      <a:gd name="connsiteY1" fmla="*/ 622631 h 716025"/>
                      <a:gd name="connsiteX2" fmla="*/ 93395 w 1058473"/>
                      <a:gd name="connsiteY2" fmla="*/ 93395 h 716025"/>
                      <a:gd name="connsiteX3" fmla="*/ 965078 w 1058473"/>
                      <a:gd name="connsiteY3" fmla="*/ 93395 h 716025"/>
                      <a:gd name="connsiteX4" fmla="*/ 965078 w 1058473"/>
                      <a:gd name="connsiteY4" fmla="*/ 622631 h 716025"/>
                      <a:gd name="connsiteX5" fmla="*/ 1058473 w 1058473"/>
                      <a:gd name="connsiteY5" fmla="*/ 62263 h 716025"/>
                      <a:gd name="connsiteX6" fmla="*/ 996210 w 1058473"/>
                      <a:gd name="connsiteY6" fmla="*/ 0 h 716025"/>
                      <a:gd name="connsiteX7" fmla="*/ 62263 w 1058473"/>
                      <a:gd name="connsiteY7" fmla="*/ 0 h 716025"/>
                      <a:gd name="connsiteX8" fmla="*/ 0 w 1058473"/>
                      <a:gd name="connsiteY8" fmla="*/ 62263 h 716025"/>
                      <a:gd name="connsiteX9" fmla="*/ 0 w 1058473"/>
                      <a:gd name="connsiteY9" fmla="*/ 716026 h 716025"/>
                      <a:gd name="connsiteX10" fmla="*/ 1058473 w 1058473"/>
                      <a:gd name="connsiteY10" fmla="*/ 716026 h 716025"/>
                      <a:gd name="connsiteX11" fmla="*/ 1058473 w 1058473"/>
                      <a:gd name="connsiteY11" fmla="*/ 62263 h 71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8473" h="716025">
                        <a:moveTo>
                          <a:pt x="965078" y="622631"/>
                        </a:moveTo>
                        <a:lnTo>
                          <a:pt x="93395" y="622631"/>
                        </a:lnTo>
                        <a:lnTo>
                          <a:pt x="93395" y="93395"/>
                        </a:lnTo>
                        <a:lnTo>
                          <a:pt x="965078" y="93395"/>
                        </a:lnTo>
                        <a:lnTo>
                          <a:pt x="965078" y="622631"/>
                        </a:lnTo>
                        <a:close/>
                        <a:moveTo>
                          <a:pt x="1058473" y="62263"/>
                        </a:moveTo>
                        <a:cubicBezTo>
                          <a:pt x="1058473" y="28018"/>
                          <a:pt x="1030455" y="0"/>
                          <a:pt x="996210" y="0"/>
                        </a:cubicBezTo>
                        <a:lnTo>
                          <a:pt x="62263" y="0"/>
                        </a:lnTo>
                        <a:cubicBezTo>
                          <a:pt x="28018" y="0"/>
                          <a:pt x="0" y="28018"/>
                          <a:pt x="0" y="62263"/>
                        </a:cubicBezTo>
                        <a:lnTo>
                          <a:pt x="0" y="716026"/>
                        </a:lnTo>
                        <a:lnTo>
                          <a:pt x="1058473" y="716026"/>
                        </a:lnTo>
                        <a:lnTo>
                          <a:pt x="1058473" y="62263"/>
                        </a:lnTo>
                        <a:close/>
                      </a:path>
                    </a:pathLst>
                  </a:custGeom>
                  <a:solidFill>
                    <a:srgbClr val="000000"/>
                  </a:solidFill>
                  <a:ln w="1547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8227F93-EDF2-4685-8676-0186C54AEA2C}"/>
                      </a:ext>
                    </a:extLst>
                  </p:cNvPr>
                  <p:cNvSpPr/>
                  <p:nvPr/>
                </p:nvSpPr>
                <p:spPr>
                  <a:xfrm>
                    <a:off x="7935338" y="5300356"/>
                    <a:ext cx="1432051" cy="93394"/>
                  </a:xfrm>
                  <a:custGeom>
                    <a:avLst/>
                    <a:gdLst>
                      <a:gd name="connsiteX0" fmla="*/ 809421 w 1432051"/>
                      <a:gd name="connsiteY0" fmla="*/ 0 h 93394"/>
                      <a:gd name="connsiteX1" fmla="*/ 809421 w 1432051"/>
                      <a:gd name="connsiteY1" fmla="*/ 15566 h 93394"/>
                      <a:gd name="connsiteX2" fmla="*/ 793855 w 1432051"/>
                      <a:gd name="connsiteY2" fmla="*/ 31132 h 93394"/>
                      <a:gd name="connsiteX3" fmla="*/ 638197 w 1432051"/>
                      <a:gd name="connsiteY3" fmla="*/ 31132 h 93394"/>
                      <a:gd name="connsiteX4" fmla="*/ 622631 w 1432051"/>
                      <a:gd name="connsiteY4" fmla="*/ 15566 h 93394"/>
                      <a:gd name="connsiteX5" fmla="*/ 622631 w 1432051"/>
                      <a:gd name="connsiteY5" fmla="*/ 0 h 93394"/>
                      <a:gd name="connsiteX6" fmla="*/ 0 w 1432051"/>
                      <a:gd name="connsiteY6" fmla="*/ 0 h 93394"/>
                      <a:gd name="connsiteX7" fmla="*/ 0 w 1432051"/>
                      <a:gd name="connsiteY7" fmla="*/ 31132 h 93394"/>
                      <a:gd name="connsiteX8" fmla="*/ 62263 w 1432051"/>
                      <a:gd name="connsiteY8" fmla="*/ 93395 h 93394"/>
                      <a:gd name="connsiteX9" fmla="*/ 1369789 w 1432051"/>
                      <a:gd name="connsiteY9" fmla="*/ 93395 h 93394"/>
                      <a:gd name="connsiteX10" fmla="*/ 1432052 w 1432051"/>
                      <a:gd name="connsiteY10" fmla="*/ 31132 h 93394"/>
                      <a:gd name="connsiteX11" fmla="*/ 1432052 w 1432051"/>
                      <a:gd name="connsiteY11" fmla="*/ 0 h 93394"/>
                      <a:gd name="connsiteX12" fmla="*/ 809421 w 1432051"/>
                      <a:gd name="connsiteY12" fmla="*/ 0 h 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2051" h="93394">
                        <a:moveTo>
                          <a:pt x="809421" y="0"/>
                        </a:moveTo>
                        <a:lnTo>
                          <a:pt x="809421" y="15566"/>
                        </a:lnTo>
                        <a:cubicBezTo>
                          <a:pt x="809421" y="24905"/>
                          <a:pt x="803194" y="31132"/>
                          <a:pt x="793855" y="31132"/>
                        </a:cubicBezTo>
                        <a:lnTo>
                          <a:pt x="638197" y="31132"/>
                        </a:lnTo>
                        <a:cubicBezTo>
                          <a:pt x="628858" y="31132"/>
                          <a:pt x="622631" y="24905"/>
                          <a:pt x="622631" y="15566"/>
                        </a:cubicBezTo>
                        <a:lnTo>
                          <a:pt x="622631" y="0"/>
                        </a:lnTo>
                        <a:lnTo>
                          <a:pt x="0" y="0"/>
                        </a:lnTo>
                        <a:lnTo>
                          <a:pt x="0" y="31132"/>
                        </a:lnTo>
                        <a:cubicBezTo>
                          <a:pt x="0" y="65376"/>
                          <a:pt x="28018" y="93395"/>
                          <a:pt x="62263" y="93395"/>
                        </a:cubicBezTo>
                        <a:lnTo>
                          <a:pt x="1369789" y="93395"/>
                        </a:lnTo>
                        <a:cubicBezTo>
                          <a:pt x="1404033" y="93395"/>
                          <a:pt x="1432052" y="65376"/>
                          <a:pt x="1432052" y="31132"/>
                        </a:cubicBezTo>
                        <a:lnTo>
                          <a:pt x="1432052" y="0"/>
                        </a:lnTo>
                        <a:lnTo>
                          <a:pt x="809421" y="0"/>
                        </a:lnTo>
                        <a:close/>
                      </a:path>
                    </a:pathLst>
                  </a:custGeom>
                  <a:solidFill>
                    <a:srgbClr val="000000"/>
                  </a:solidFill>
                  <a:ln w="15478" cap="flat">
                    <a:noFill/>
                    <a:prstDash val="solid"/>
                    <a:miter/>
                  </a:ln>
                </p:spPr>
                <p:txBody>
                  <a:bodyPr rtlCol="0" anchor="ctr"/>
                  <a:lstStyle/>
                  <a:p>
                    <a:endParaRPr lang="en-US"/>
                  </a:p>
                </p:txBody>
              </p:sp>
            </p:grpSp>
          </p:grpSp>
          <p:sp>
            <p:nvSpPr>
              <p:cNvPr id="31" name="Isosceles Triangle 30">
                <a:extLst>
                  <a:ext uri="{FF2B5EF4-FFF2-40B4-BE49-F238E27FC236}">
                    <a16:creationId xmlns:a16="http://schemas.microsoft.com/office/drawing/2014/main" id="{EAF3E39B-1B2A-45A3-BF34-152FE2E8BC42}"/>
                  </a:ext>
                </a:extLst>
              </p:cNvPr>
              <p:cNvSpPr/>
              <p:nvPr/>
            </p:nvSpPr>
            <p:spPr>
              <a:xfrm rot="16200000">
                <a:off x="5181992" y="3285245"/>
                <a:ext cx="1168668" cy="961010"/>
              </a:xfrm>
              <a:prstGeom prst="triangle">
                <a:avLst/>
              </a:prstGeom>
              <a:gradFill>
                <a:gsLst>
                  <a:gs pos="0">
                    <a:srgbClr val="FFFFFF"/>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94888EB-175A-40C7-B6FA-8637B65AD300}"/>
                  </a:ext>
                </a:extLst>
              </p:cNvPr>
              <p:cNvGrpSpPr/>
              <p:nvPr/>
            </p:nvGrpSpPr>
            <p:grpSpPr>
              <a:xfrm>
                <a:off x="7548779" y="1468862"/>
                <a:ext cx="4171879" cy="4219575"/>
                <a:chOff x="7661903" y="1468862"/>
                <a:chExt cx="4171879" cy="4219575"/>
              </a:xfrm>
            </p:grpSpPr>
            <p:pic>
              <p:nvPicPr>
                <p:cNvPr id="14" name="Picture 13" descr="Diagram&#10;&#10;Description automatically generated">
                  <a:extLst>
                    <a:ext uri="{FF2B5EF4-FFF2-40B4-BE49-F238E27FC236}">
                      <a16:creationId xmlns:a16="http://schemas.microsoft.com/office/drawing/2014/main" id="{0BD0EADA-ED7F-47B4-8409-2ABD02722EE5}"/>
                    </a:ext>
                  </a:extLst>
                </p:cNvPr>
                <p:cNvPicPr>
                  <a:picLocks noChangeAspect="1"/>
                </p:cNvPicPr>
                <p:nvPr/>
              </p:nvPicPr>
              <p:blipFill>
                <a:blip r:embed="rId8"/>
                <a:stretch>
                  <a:fillRect/>
                </a:stretch>
              </p:blipFill>
              <p:spPr>
                <a:xfrm>
                  <a:off x="8376207" y="1468862"/>
                  <a:ext cx="3457575" cy="4219575"/>
                </a:xfrm>
                <a:prstGeom prst="rect">
                  <a:avLst/>
                </a:prstGeom>
              </p:spPr>
            </p:pic>
            <p:sp>
              <p:nvSpPr>
                <p:cNvPr id="26" name="Isosceles Triangle 25">
                  <a:extLst>
                    <a:ext uri="{FF2B5EF4-FFF2-40B4-BE49-F238E27FC236}">
                      <a16:creationId xmlns:a16="http://schemas.microsoft.com/office/drawing/2014/main" id="{A2809CF3-FAD2-4E5B-8CB4-86BF46A475A9}"/>
                    </a:ext>
                  </a:extLst>
                </p:cNvPr>
                <p:cNvSpPr/>
                <p:nvPr/>
              </p:nvSpPr>
              <p:spPr>
                <a:xfrm rot="16200000">
                  <a:off x="6101282" y="3408596"/>
                  <a:ext cx="3835548" cy="714306"/>
                </a:xfrm>
                <a:prstGeom prst="triangle">
                  <a:avLst/>
                </a:prstGeom>
                <a:gradFill>
                  <a:gsLst>
                    <a:gs pos="69900">
                      <a:srgbClr val="FFCC00"/>
                    </a:gs>
                    <a:gs pos="0">
                      <a:srgbClr val="FFFF99"/>
                    </a:gs>
                    <a:gs pos="10000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12" name="Straight Arrow Connector 11">
            <a:extLst>
              <a:ext uri="{FF2B5EF4-FFF2-40B4-BE49-F238E27FC236}">
                <a16:creationId xmlns:a16="http://schemas.microsoft.com/office/drawing/2014/main" id="{A1235BF8-7DC0-4F0B-8D36-5C258736DAB7}"/>
              </a:ext>
            </a:extLst>
          </p:cNvPr>
          <p:cNvCxnSpPr>
            <a:cxnSpLocks/>
          </p:cNvCxnSpPr>
          <p:nvPr/>
        </p:nvCxnSpPr>
        <p:spPr>
          <a:xfrm flipV="1">
            <a:off x="2583110" y="1869520"/>
            <a:ext cx="1724941" cy="46372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17AEAA5-7B7D-4E9A-B469-0573F32B2844}"/>
              </a:ext>
            </a:extLst>
          </p:cNvPr>
          <p:cNvSpPr txBox="1"/>
          <p:nvPr/>
        </p:nvSpPr>
        <p:spPr>
          <a:xfrm>
            <a:off x="367645" y="5695517"/>
            <a:ext cx="4210448" cy="276999"/>
          </a:xfrm>
          <a:prstGeom prst="rect">
            <a:avLst/>
          </a:prstGeom>
          <a:noFill/>
        </p:spPr>
        <p:txBody>
          <a:bodyPr wrap="none" rtlCol="0">
            <a:spAutoFit/>
          </a:bodyPr>
          <a:lstStyle/>
          <a:p>
            <a:r>
              <a:rPr lang="en-US" sz="1200"/>
              <a:t>Image adapted courtesy: </a:t>
            </a:r>
            <a:r>
              <a:rPr lang="en-US" sz="1200">
                <a:hlinkClick r:id="rId9"/>
              </a:rPr>
              <a:t>https://www.newport.com/n/lidar</a:t>
            </a:r>
            <a:endParaRPr lang="en-US" sz="1200"/>
          </a:p>
        </p:txBody>
      </p:sp>
    </p:spTree>
    <p:extLst>
      <p:ext uri="{BB962C8B-B14F-4D97-AF65-F5344CB8AC3E}">
        <p14:creationId xmlns:p14="http://schemas.microsoft.com/office/powerpoint/2010/main" val="103917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11BF-9827-431B-9E10-03C48D8B43CD}"/>
              </a:ext>
            </a:extLst>
          </p:cNvPr>
          <p:cNvSpPr>
            <a:spLocks noGrp="1"/>
          </p:cNvSpPr>
          <p:nvPr>
            <p:ph type="ctrTitle"/>
          </p:nvPr>
        </p:nvSpPr>
        <p:spPr/>
        <p:txBody>
          <a:bodyPr/>
          <a:lstStyle/>
          <a:p>
            <a:r>
              <a:rPr lang="en-US">
                <a:latin typeface="Acumin Pro ExtraCondensed"/>
              </a:rPr>
              <a:t>Technical Results </a:t>
            </a:r>
            <a:endParaRPr lang="en-US"/>
          </a:p>
        </p:txBody>
      </p:sp>
      <p:sp>
        <p:nvSpPr>
          <p:cNvPr id="5" name="Date Placeholder 4">
            <a:extLst>
              <a:ext uri="{FF2B5EF4-FFF2-40B4-BE49-F238E27FC236}">
                <a16:creationId xmlns:a16="http://schemas.microsoft.com/office/drawing/2014/main" id="{B45DEE9E-4F93-48F6-B5F0-FEB4D2011CF3}"/>
              </a:ext>
            </a:extLst>
          </p:cNvPr>
          <p:cNvSpPr>
            <a:spLocks noGrp="1"/>
          </p:cNvSpPr>
          <p:nvPr>
            <p:ph type="dt" sz="half" idx="2"/>
          </p:nvPr>
        </p:nvSpPr>
        <p:spPr/>
        <p:txBody>
          <a:bodyPr/>
          <a:lstStyle/>
          <a:p>
            <a:fld id="{E0C8DACD-4E35-4E4C-AC75-C3DE50F04E7E}" type="datetime1">
              <a:rPr lang="en-US" smtClean="0"/>
              <a:pPr/>
              <a:t>5/11/2022</a:t>
            </a:fld>
            <a:endParaRPr lang="en-US"/>
          </a:p>
        </p:txBody>
      </p:sp>
      <p:sp>
        <p:nvSpPr>
          <p:cNvPr id="6" name="Slide Number Placeholder 5">
            <a:extLst>
              <a:ext uri="{FF2B5EF4-FFF2-40B4-BE49-F238E27FC236}">
                <a16:creationId xmlns:a16="http://schemas.microsoft.com/office/drawing/2014/main" id="{F809E759-5994-4D8B-B345-CCB87CF74AED}"/>
              </a:ext>
            </a:extLst>
          </p:cNvPr>
          <p:cNvSpPr>
            <a:spLocks noGrp="1"/>
          </p:cNvSpPr>
          <p:nvPr>
            <p:ph type="sldNum" sz="quarter" idx="4"/>
          </p:nvPr>
        </p:nvSpPr>
        <p:spPr/>
        <p:txBody>
          <a:bodyPr/>
          <a:lstStyle/>
          <a:p>
            <a:fld id="{8A7A6979-0714-4377-B894-6BE4C2D6E202}" type="slidenum">
              <a:rPr lang="en-US" smtClean="0"/>
              <a:pPr/>
              <a:t>3</a:t>
            </a:fld>
            <a:endParaRPr lang="en-US"/>
          </a:p>
        </p:txBody>
      </p:sp>
      <p:graphicFrame>
        <p:nvGraphicFramePr>
          <p:cNvPr id="7" name="Table 6">
            <a:extLst>
              <a:ext uri="{FF2B5EF4-FFF2-40B4-BE49-F238E27FC236}">
                <a16:creationId xmlns:a16="http://schemas.microsoft.com/office/drawing/2014/main" id="{4E727B85-C4A8-45F3-83C6-690156F3BE48}"/>
              </a:ext>
            </a:extLst>
          </p:cNvPr>
          <p:cNvGraphicFramePr>
            <a:graphicFrameLocks noGrp="1"/>
          </p:cNvGraphicFramePr>
          <p:nvPr>
            <p:extLst>
              <p:ext uri="{D42A27DB-BD31-4B8C-83A1-F6EECF244321}">
                <p14:modId xmlns:p14="http://schemas.microsoft.com/office/powerpoint/2010/main" val="9440823"/>
              </p:ext>
            </p:extLst>
          </p:nvPr>
        </p:nvGraphicFramePr>
        <p:xfrm>
          <a:off x="838200" y="1143000"/>
          <a:ext cx="10515600" cy="4267200"/>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509883053"/>
                    </a:ext>
                  </a:extLst>
                </a:gridCol>
                <a:gridCol w="2286000">
                  <a:extLst>
                    <a:ext uri="{9D8B030D-6E8A-4147-A177-3AD203B41FA5}">
                      <a16:colId xmlns:a16="http://schemas.microsoft.com/office/drawing/2014/main" val="452675235"/>
                    </a:ext>
                  </a:extLst>
                </a:gridCol>
                <a:gridCol w="6400800">
                  <a:extLst>
                    <a:ext uri="{9D8B030D-6E8A-4147-A177-3AD203B41FA5}">
                      <a16:colId xmlns:a16="http://schemas.microsoft.com/office/drawing/2014/main" val="2544366683"/>
                    </a:ext>
                  </a:extLst>
                </a:gridCol>
              </a:tblGrid>
              <a:tr h="0">
                <a:tc>
                  <a:txBody>
                    <a:bodyPr/>
                    <a:lstStyle/>
                    <a:p>
                      <a:pPr marL="0" marR="0">
                        <a:spcBef>
                          <a:spcPts val="0"/>
                        </a:spcBef>
                        <a:spcAft>
                          <a:spcPts val="0"/>
                        </a:spcAft>
                      </a:pPr>
                      <a:r>
                        <a:rPr lang="en-US" sz="2000">
                          <a:effectLst/>
                        </a:rPr>
                        <a:t>ML Algorithm</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Category</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Specifications</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011163"/>
                  </a:ext>
                </a:extLst>
              </a:tr>
              <a:tr h="0">
                <a:tc rowSpan="3">
                  <a:txBody>
                    <a:bodyPr/>
                    <a:lstStyle/>
                    <a:p>
                      <a:pPr marL="0" marR="0">
                        <a:spcBef>
                          <a:spcPts val="0"/>
                        </a:spcBef>
                        <a:spcAft>
                          <a:spcPts val="0"/>
                        </a:spcAft>
                      </a:pPr>
                      <a:r>
                        <a:rPr lang="en-US" sz="2000">
                          <a:effectLst/>
                        </a:rPr>
                        <a:t>Canopy Fuel Algorithm</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Training</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-Number of Samples in data set &gt; </a:t>
                      </a:r>
                      <a:r>
                        <a:rPr lang="en-US" sz="2000">
                          <a:solidFill>
                            <a:srgbClr val="00B050"/>
                          </a:solidFill>
                          <a:effectLst/>
                        </a:rPr>
                        <a:t>1000</a:t>
                      </a:r>
                      <a:r>
                        <a:rPr lang="en-US" sz="2000">
                          <a:solidFill>
                            <a:schemeClr val="bg1"/>
                          </a:solidFill>
                          <a:effectLst/>
                        </a:rPr>
                        <a:t>:</a:t>
                      </a:r>
                      <a:r>
                        <a:rPr lang="en-US" sz="2000">
                          <a:solidFill>
                            <a:srgbClr val="FF0000"/>
                          </a:solidFill>
                          <a:effectLst/>
                        </a:rPr>
                        <a:t>700</a:t>
                      </a:r>
                      <a:endParaRPr lang="en-US" sz="2000">
                        <a:solidFill>
                          <a:srgbClr val="00B050"/>
                        </a:solidFill>
                        <a:effectLst/>
                      </a:endParaRPr>
                    </a:p>
                    <a:p>
                      <a:pPr marL="0" marR="0">
                        <a:spcBef>
                          <a:spcPts val="0"/>
                        </a:spcBef>
                        <a:spcAft>
                          <a:spcPts val="0"/>
                        </a:spcAft>
                      </a:pPr>
                      <a:r>
                        <a:rPr lang="en-US" sz="2000">
                          <a:effectLst/>
                        </a:rPr>
                        <a:t>-Training error optimized to prevent underfit (high bias) and overfit (high variance)</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9359180"/>
                  </a:ext>
                </a:extLst>
              </a:tr>
              <a:tr h="0">
                <a:tc vMerge="1">
                  <a:txBody>
                    <a:bodyPr/>
                    <a:lstStyle/>
                    <a:p>
                      <a:endParaRPr lang="en-US"/>
                    </a:p>
                  </a:txBody>
                  <a:tcPr/>
                </a:tc>
                <a:tc>
                  <a:txBody>
                    <a:bodyPr/>
                    <a:lstStyle/>
                    <a:p>
                      <a:pPr marL="0" marR="0">
                        <a:spcBef>
                          <a:spcPts val="0"/>
                        </a:spcBef>
                        <a:spcAft>
                          <a:spcPts val="0"/>
                        </a:spcAft>
                      </a:pPr>
                      <a:r>
                        <a:rPr lang="en-US" sz="2000">
                          <a:effectLst/>
                        </a:rPr>
                        <a:t>Testing/Validation</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-Regression Accuracy: </a:t>
                      </a:r>
                      <a:r>
                        <a:rPr lang="en-US" sz="2000">
                          <a:solidFill>
                            <a:srgbClr val="00B050"/>
                          </a:solidFill>
                          <a:effectLst/>
                        </a:rPr>
                        <a:t>85%</a:t>
                      </a:r>
                      <a:r>
                        <a:rPr lang="en-US" sz="2000">
                          <a:effectLst/>
                        </a:rPr>
                        <a:t>: </a:t>
                      </a:r>
                      <a:r>
                        <a:rPr lang="en-US" sz="2000">
                          <a:solidFill>
                            <a:srgbClr val="FF0000"/>
                          </a:solidFill>
                          <a:effectLst/>
                        </a:rPr>
                        <a:t>~70%</a:t>
                      </a:r>
                      <a:endParaRPr lang="en-US"/>
                    </a:p>
                    <a:p>
                      <a:pPr marL="0" marR="0">
                        <a:spcBef>
                          <a:spcPts val="0"/>
                        </a:spcBef>
                        <a:spcAft>
                          <a:spcPts val="0"/>
                        </a:spcAft>
                      </a:pPr>
                      <a:r>
                        <a:rPr lang="en-US" sz="2000">
                          <a:effectLst/>
                        </a:rPr>
                        <a:t>-Classification Accuracy: </a:t>
                      </a:r>
                      <a:r>
                        <a:rPr lang="en-US" sz="2000">
                          <a:solidFill>
                            <a:srgbClr val="00B050"/>
                          </a:solidFill>
                          <a:effectLst/>
                        </a:rPr>
                        <a:t>95%</a:t>
                      </a:r>
                      <a:r>
                        <a:rPr lang="en-US" sz="2000">
                          <a:effectLst/>
                        </a:rPr>
                        <a:t>: </a:t>
                      </a:r>
                      <a:r>
                        <a:rPr lang="en-US" sz="2000">
                          <a:solidFill>
                            <a:srgbClr val="FF0000"/>
                          </a:solidFill>
                          <a:effectLst/>
                        </a:rPr>
                        <a:t>~75%</a:t>
                      </a:r>
                      <a:endParaRPr lang="en-US" sz="2000">
                        <a:solidFill>
                          <a:srgbClr val="FF0000"/>
                        </a:solidFill>
                        <a:effectLst/>
                        <a:latin typeface="Times New Roman"/>
                        <a:ea typeface="Calibri"/>
                        <a:cs typeface="Arial"/>
                      </a:endParaRPr>
                    </a:p>
                  </a:txBody>
                  <a:tcPr marL="68580" marR="68580" marT="0" marB="0"/>
                </a:tc>
                <a:extLst>
                  <a:ext uri="{0D108BD9-81ED-4DB2-BD59-A6C34878D82A}">
                    <a16:rowId xmlns:a16="http://schemas.microsoft.com/office/drawing/2014/main" val="1981761158"/>
                  </a:ext>
                </a:extLst>
              </a:tr>
              <a:tr h="0">
                <a:tc vMerge="1">
                  <a:txBody>
                    <a:bodyPr/>
                    <a:lstStyle/>
                    <a:p>
                      <a:endParaRPr lang="en-US"/>
                    </a:p>
                  </a:txBody>
                  <a:tcPr/>
                </a:tc>
                <a:tc>
                  <a:txBody>
                    <a:bodyPr/>
                    <a:lstStyle/>
                    <a:p>
                      <a:pPr marL="0" marR="0">
                        <a:spcBef>
                          <a:spcPts val="0"/>
                        </a:spcBef>
                        <a:spcAft>
                          <a:spcPts val="0"/>
                        </a:spcAft>
                      </a:pPr>
                      <a:r>
                        <a:rPr lang="en-US" sz="2000">
                          <a:effectLst/>
                        </a:rPr>
                        <a:t>Timing</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-Maximum calculation time = </a:t>
                      </a:r>
                      <a:r>
                        <a:rPr lang="en-US" sz="2000">
                          <a:solidFill>
                            <a:srgbClr val="00B050"/>
                          </a:solidFill>
                          <a:effectLst/>
                        </a:rPr>
                        <a:t>9 sec </a:t>
                      </a:r>
                      <a:r>
                        <a:rPr lang="en-US" sz="2000">
                          <a:solidFill>
                            <a:schemeClr val="tx1"/>
                          </a:solidFill>
                          <a:effectLst/>
                        </a:rPr>
                        <a:t>:</a:t>
                      </a:r>
                      <a:r>
                        <a:rPr lang="en-US" sz="2000">
                          <a:solidFill>
                            <a:srgbClr val="00B050"/>
                          </a:solidFill>
                          <a:effectLst/>
                        </a:rPr>
                        <a:t> </a:t>
                      </a:r>
                      <a:r>
                        <a:rPr lang="en-US" sz="2000">
                          <a:solidFill>
                            <a:srgbClr val="FF0000"/>
                          </a:solidFill>
                          <a:effectLst/>
                        </a:rPr>
                        <a:t>~60 sec </a:t>
                      </a:r>
                      <a:r>
                        <a:rPr lang="en-US" sz="2000" b="0" i="0" u="none" strike="noStrike" noProof="0">
                          <a:effectLst/>
                          <a:latin typeface="Acumin Pro"/>
                        </a:rPr>
                        <a:t>(with minimum hardware requirements)</a:t>
                      </a:r>
                      <a:endParaRPr lang="en-US" sz="2000">
                        <a:solidFill>
                          <a:srgbClr val="FF0000"/>
                        </a:solidFill>
                        <a:effectLst/>
                        <a:latin typeface="Times New Roman"/>
                        <a:ea typeface="Calibri"/>
                        <a:cs typeface="Arial"/>
                      </a:endParaRPr>
                    </a:p>
                  </a:txBody>
                  <a:tcPr marL="68580" marR="68580" marT="0" marB="0"/>
                </a:tc>
                <a:extLst>
                  <a:ext uri="{0D108BD9-81ED-4DB2-BD59-A6C34878D82A}">
                    <a16:rowId xmlns:a16="http://schemas.microsoft.com/office/drawing/2014/main" val="1786732040"/>
                  </a:ext>
                </a:extLst>
              </a:tr>
              <a:tr h="0">
                <a:tc rowSpan="3">
                  <a:txBody>
                    <a:bodyPr/>
                    <a:lstStyle/>
                    <a:p>
                      <a:pPr marL="0" marR="0">
                        <a:spcBef>
                          <a:spcPts val="0"/>
                        </a:spcBef>
                        <a:spcAft>
                          <a:spcPts val="0"/>
                        </a:spcAft>
                      </a:pPr>
                      <a:r>
                        <a:rPr lang="en-US" sz="2000">
                          <a:effectLst/>
                        </a:rPr>
                        <a:t>Ground Fuel Algorithm</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Training</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-Number of Samples in data set &gt; </a:t>
                      </a:r>
                      <a:r>
                        <a:rPr lang="en-US" sz="2000">
                          <a:solidFill>
                            <a:srgbClr val="00B050"/>
                          </a:solidFill>
                          <a:effectLst/>
                        </a:rPr>
                        <a:t>1000</a:t>
                      </a:r>
                      <a:r>
                        <a:rPr lang="en-US" sz="2000">
                          <a:effectLst/>
                        </a:rPr>
                        <a:t>: </a:t>
                      </a:r>
                      <a:r>
                        <a:rPr lang="en-US" sz="2000">
                          <a:solidFill>
                            <a:srgbClr val="FF0000"/>
                          </a:solidFill>
                          <a:effectLst/>
                        </a:rPr>
                        <a:t>760</a:t>
                      </a:r>
                    </a:p>
                    <a:p>
                      <a:pPr marL="0" marR="0">
                        <a:spcBef>
                          <a:spcPts val="0"/>
                        </a:spcBef>
                        <a:spcAft>
                          <a:spcPts val="0"/>
                        </a:spcAft>
                      </a:pPr>
                      <a:r>
                        <a:rPr lang="en-US" sz="2000">
                          <a:effectLst/>
                        </a:rPr>
                        <a:t>-Training error optimized to prevent underfit (high bias) and overfit (high variance)</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00311992"/>
                  </a:ext>
                </a:extLst>
              </a:tr>
              <a:tr h="0">
                <a:tc vMerge="1">
                  <a:txBody>
                    <a:bodyPr/>
                    <a:lstStyle/>
                    <a:p>
                      <a:endParaRPr lang="en-US"/>
                    </a:p>
                  </a:txBody>
                  <a:tcPr/>
                </a:tc>
                <a:tc>
                  <a:txBody>
                    <a:bodyPr/>
                    <a:lstStyle/>
                    <a:p>
                      <a:pPr marL="0" marR="0">
                        <a:spcBef>
                          <a:spcPts val="0"/>
                        </a:spcBef>
                        <a:spcAft>
                          <a:spcPts val="0"/>
                        </a:spcAft>
                      </a:pPr>
                      <a:r>
                        <a:rPr lang="en-US" sz="2000">
                          <a:effectLst/>
                        </a:rPr>
                        <a:t>Testing/Validation</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-Regression Accuracy: </a:t>
                      </a:r>
                      <a:r>
                        <a:rPr lang="en-US" sz="2000">
                          <a:solidFill>
                            <a:srgbClr val="00B050"/>
                          </a:solidFill>
                          <a:effectLst/>
                        </a:rPr>
                        <a:t>80%</a:t>
                      </a:r>
                      <a:r>
                        <a:rPr lang="en-US" sz="2000">
                          <a:effectLst/>
                        </a:rPr>
                        <a:t>: </a:t>
                      </a:r>
                      <a:r>
                        <a:rPr lang="en-US" sz="2000">
                          <a:solidFill>
                            <a:srgbClr val="FF0000"/>
                          </a:solidFill>
                          <a:effectLst/>
                        </a:rPr>
                        <a:t>&gt;88%</a:t>
                      </a:r>
                      <a:endParaRPr lang="en-US"/>
                    </a:p>
                  </a:txBody>
                  <a:tcPr marL="68580" marR="68580" marT="0" marB="0"/>
                </a:tc>
                <a:extLst>
                  <a:ext uri="{0D108BD9-81ED-4DB2-BD59-A6C34878D82A}">
                    <a16:rowId xmlns:a16="http://schemas.microsoft.com/office/drawing/2014/main" val="2905504390"/>
                  </a:ext>
                </a:extLst>
              </a:tr>
              <a:tr h="0">
                <a:tc vMerge="1">
                  <a:txBody>
                    <a:bodyPr/>
                    <a:lstStyle/>
                    <a:p>
                      <a:endParaRPr lang="en-US"/>
                    </a:p>
                  </a:txBody>
                  <a:tcPr/>
                </a:tc>
                <a:tc>
                  <a:txBody>
                    <a:bodyPr/>
                    <a:lstStyle/>
                    <a:p>
                      <a:pPr marL="0" marR="0">
                        <a:spcBef>
                          <a:spcPts val="0"/>
                        </a:spcBef>
                        <a:spcAft>
                          <a:spcPts val="0"/>
                        </a:spcAft>
                      </a:pPr>
                      <a:r>
                        <a:rPr lang="en-US" sz="2000">
                          <a:effectLst/>
                        </a:rPr>
                        <a:t>Timing</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2000">
                          <a:effectLst/>
                        </a:rPr>
                        <a:t>-Maximum calculation time = </a:t>
                      </a:r>
                      <a:r>
                        <a:rPr lang="en-US" sz="2000">
                          <a:solidFill>
                            <a:srgbClr val="00B050"/>
                          </a:solidFill>
                          <a:effectLst/>
                        </a:rPr>
                        <a:t>10 sec</a:t>
                      </a:r>
                      <a:r>
                        <a:rPr lang="en-US" sz="2000">
                          <a:effectLst/>
                        </a:rPr>
                        <a:t>: </a:t>
                      </a:r>
                      <a:r>
                        <a:rPr lang="en-US" sz="2000">
                          <a:solidFill>
                            <a:srgbClr val="FF0000"/>
                          </a:solidFill>
                          <a:effectLst/>
                        </a:rPr>
                        <a:t>120 sec</a:t>
                      </a:r>
                      <a:r>
                        <a:rPr lang="en-US" sz="2000">
                          <a:effectLst/>
                        </a:rPr>
                        <a:t> </a:t>
                      </a:r>
                      <a:r>
                        <a:rPr lang="en-US" sz="2000" b="0" i="0" u="none" strike="noStrike" noProof="0">
                          <a:effectLst/>
                          <a:latin typeface="Acumin Pro"/>
                        </a:rPr>
                        <a:t>(with minimum hardware requirements)</a:t>
                      </a:r>
                      <a:endParaRPr lang="en-US" sz="20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66438528"/>
                  </a:ext>
                </a:extLst>
              </a:tr>
            </a:tbl>
          </a:graphicData>
        </a:graphic>
      </p:graphicFrame>
      <p:sp>
        <p:nvSpPr>
          <p:cNvPr id="4" name="TextBox 3">
            <a:extLst>
              <a:ext uri="{FF2B5EF4-FFF2-40B4-BE49-F238E27FC236}">
                <a16:creationId xmlns:a16="http://schemas.microsoft.com/office/drawing/2014/main" id="{7C71E57E-58D1-962C-BE81-F19802231A1D}"/>
              </a:ext>
            </a:extLst>
          </p:cNvPr>
          <p:cNvSpPr txBox="1"/>
          <p:nvPr/>
        </p:nvSpPr>
        <p:spPr>
          <a:xfrm>
            <a:off x="4443441" y="586824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B050"/>
                </a:solidFill>
              </a:rPr>
              <a:t>Goal</a:t>
            </a:r>
            <a:r>
              <a:rPr lang="en-US"/>
              <a:t>: </a:t>
            </a:r>
            <a:r>
              <a:rPr lang="en-US">
                <a:solidFill>
                  <a:srgbClr val="FF0000"/>
                </a:solidFill>
              </a:rPr>
              <a:t>Achieved</a:t>
            </a:r>
          </a:p>
        </p:txBody>
      </p:sp>
    </p:spTree>
    <p:extLst>
      <p:ext uri="{BB962C8B-B14F-4D97-AF65-F5344CB8AC3E}">
        <p14:creationId xmlns:p14="http://schemas.microsoft.com/office/powerpoint/2010/main" val="171096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9F3A-E0B1-4111-B2D0-111D6AA44441}"/>
              </a:ext>
            </a:extLst>
          </p:cNvPr>
          <p:cNvSpPr>
            <a:spLocks noGrp="1"/>
          </p:cNvSpPr>
          <p:nvPr>
            <p:ph type="ctrTitle"/>
          </p:nvPr>
        </p:nvSpPr>
        <p:spPr/>
        <p:txBody>
          <a:bodyPr/>
          <a:lstStyle/>
          <a:p>
            <a:r>
              <a:rPr lang="en-US">
                <a:latin typeface="Acumin Pro ExtraCondensed"/>
              </a:rPr>
              <a:t>Fire Fuels Discovery Package: How we are training overview</a:t>
            </a:r>
            <a:endParaRPr lang="en-US"/>
          </a:p>
        </p:txBody>
      </p:sp>
      <p:sp>
        <p:nvSpPr>
          <p:cNvPr id="6" name="Date Placeholder 5">
            <a:extLst>
              <a:ext uri="{FF2B5EF4-FFF2-40B4-BE49-F238E27FC236}">
                <a16:creationId xmlns:a16="http://schemas.microsoft.com/office/drawing/2014/main" id="{B168FD2A-CFD0-46C6-8F26-DE00B34A5A32}"/>
              </a:ext>
            </a:extLst>
          </p:cNvPr>
          <p:cNvSpPr>
            <a:spLocks noGrp="1"/>
          </p:cNvSpPr>
          <p:nvPr>
            <p:ph type="dt" sz="half" idx="2"/>
          </p:nvPr>
        </p:nvSpPr>
        <p:spPr/>
        <p:txBody>
          <a:bodyPr/>
          <a:lstStyle/>
          <a:p>
            <a:fld id="{E0C8DACD-4E35-4E4C-AC75-C3DE50F04E7E}" type="datetime1">
              <a:rPr lang="en-US" smtClean="0"/>
              <a:pPr/>
              <a:t>5/11/2022</a:t>
            </a:fld>
            <a:endParaRPr lang="en-US"/>
          </a:p>
        </p:txBody>
      </p:sp>
      <p:sp>
        <p:nvSpPr>
          <p:cNvPr id="7" name="Slide Number Placeholder 6">
            <a:extLst>
              <a:ext uri="{FF2B5EF4-FFF2-40B4-BE49-F238E27FC236}">
                <a16:creationId xmlns:a16="http://schemas.microsoft.com/office/drawing/2014/main" id="{8AAA9CB1-4AAF-4D8F-8745-792B2B1E35D5}"/>
              </a:ext>
            </a:extLst>
          </p:cNvPr>
          <p:cNvSpPr>
            <a:spLocks noGrp="1"/>
          </p:cNvSpPr>
          <p:nvPr>
            <p:ph type="sldNum" sz="quarter" idx="4"/>
          </p:nvPr>
        </p:nvSpPr>
        <p:spPr/>
        <p:txBody>
          <a:bodyPr/>
          <a:lstStyle/>
          <a:p>
            <a:fld id="{8A7A6979-0714-4377-B894-6BE4C2D6E202}" type="slidenum">
              <a:rPr lang="en-US" smtClean="0"/>
              <a:pPr/>
              <a:t>4</a:t>
            </a:fld>
            <a:endParaRPr lang="en-US"/>
          </a:p>
        </p:txBody>
      </p:sp>
      <p:pic>
        <p:nvPicPr>
          <p:cNvPr id="1026" name="Picture 2" descr="Basic principles of airborne LiDAR data collection">
            <a:extLst>
              <a:ext uri="{FF2B5EF4-FFF2-40B4-BE49-F238E27FC236}">
                <a16:creationId xmlns:a16="http://schemas.microsoft.com/office/drawing/2014/main" id="{BBF8938E-2011-493D-BA59-7CA45E7D23BF}"/>
              </a:ext>
            </a:extLst>
          </p:cNvPr>
          <p:cNvPicPr>
            <a:picLocks noGrp="1" noChangeAspect="1" noChangeArrowheads="1"/>
          </p:cNvPicPr>
          <p:nvPr>
            <p:ph sz="quarter" idx="13"/>
          </p:nvPr>
        </p:nvPicPr>
        <p:blipFill rotWithShape="1">
          <a:blip r:embed="rId3">
            <a:alphaModFix amt="85000"/>
            <a:extLst>
              <a:ext uri="{28A0092B-C50C-407E-A947-70E740481C1C}">
                <a14:useLocalDpi xmlns:a14="http://schemas.microsoft.com/office/drawing/2010/main" val="0"/>
              </a:ext>
            </a:extLst>
          </a:blip>
          <a:srcRect l="17097"/>
          <a:stretch/>
        </p:blipFill>
        <p:spPr bwMode="auto">
          <a:xfrm>
            <a:off x="448677" y="1104009"/>
            <a:ext cx="5392132" cy="460169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17AEAA5-7B7D-4E9A-B469-0573F32B2844}"/>
              </a:ext>
            </a:extLst>
          </p:cNvPr>
          <p:cNvSpPr txBox="1"/>
          <p:nvPr/>
        </p:nvSpPr>
        <p:spPr>
          <a:xfrm>
            <a:off x="367645" y="5695517"/>
            <a:ext cx="4210448" cy="276999"/>
          </a:xfrm>
          <a:prstGeom prst="rect">
            <a:avLst/>
          </a:prstGeom>
          <a:noFill/>
        </p:spPr>
        <p:txBody>
          <a:bodyPr wrap="none" rtlCol="0">
            <a:spAutoFit/>
          </a:bodyPr>
          <a:lstStyle/>
          <a:p>
            <a:r>
              <a:rPr lang="en-US" sz="1200"/>
              <a:t>Image adapted courtesy: </a:t>
            </a:r>
            <a:r>
              <a:rPr lang="en-US" sz="1200">
                <a:hlinkClick r:id="rId4"/>
              </a:rPr>
              <a:t>https://www.newport.com/n/lidar</a:t>
            </a:r>
            <a:endParaRPr lang="en-US" sz="1200"/>
          </a:p>
        </p:txBody>
      </p:sp>
      <p:grpSp>
        <p:nvGrpSpPr>
          <p:cNvPr id="3" name="Group 2">
            <a:extLst>
              <a:ext uri="{FF2B5EF4-FFF2-40B4-BE49-F238E27FC236}">
                <a16:creationId xmlns:a16="http://schemas.microsoft.com/office/drawing/2014/main" id="{2F48B74F-50FF-4787-9A51-1B53B39D6131}"/>
              </a:ext>
            </a:extLst>
          </p:cNvPr>
          <p:cNvGrpSpPr/>
          <p:nvPr/>
        </p:nvGrpSpPr>
        <p:grpSpPr>
          <a:xfrm>
            <a:off x="3733014" y="1282348"/>
            <a:ext cx="2017335" cy="1441998"/>
            <a:chOff x="3733014" y="1282348"/>
            <a:chExt cx="2017335" cy="1441998"/>
          </a:xfrm>
        </p:grpSpPr>
        <p:sp>
          <p:nvSpPr>
            <p:cNvPr id="23" name="Rectangle 22">
              <a:extLst>
                <a:ext uri="{FF2B5EF4-FFF2-40B4-BE49-F238E27FC236}">
                  <a16:creationId xmlns:a16="http://schemas.microsoft.com/office/drawing/2014/main" id="{A466094A-BA2F-494D-ACF4-46CCE6EE4EC8}"/>
                </a:ext>
              </a:extLst>
            </p:cNvPr>
            <p:cNvSpPr/>
            <p:nvPr/>
          </p:nvSpPr>
          <p:spPr>
            <a:xfrm>
              <a:off x="3733014" y="1282348"/>
              <a:ext cx="2017335" cy="14419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a:t>Lidar Data</a:t>
              </a:r>
            </a:p>
          </p:txBody>
        </p:sp>
        <p:pic>
          <p:nvPicPr>
            <p:cNvPr id="24" name="Graphic 23" descr="Usb Stick with solid fill">
              <a:extLst>
                <a:ext uri="{FF2B5EF4-FFF2-40B4-BE49-F238E27FC236}">
                  <a16:creationId xmlns:a16="http://schemas.microsoft.com/office/drawing/2014/main" id="{1D2ADB7F-ACF2-40AF-8BDE-9B3B3CF5B6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98263" y="1667323"/>
              <a:ext cx="914400" cy="914400"/>
            </a:xfrm>
            <a:prstGeom prst="rect">
              <a:avLst/>
            </a:prstGeom>
          </p:spPr>
        </p:pic>
      </p:grpSp>
      <p:cxnSp>
        <p:nvCxnSpPr>
          <p:cNvPr id="12" name="Straight Arrow Connector 11">
            <a:extLst>
              <a:ext uri="{FF2B5EF4-FFF2-40B4-BE49-F238E27FC236}">
                <a16:creationId xmlns:a16="http://schemas.microsoft.com/office/drawing/2014/main" id="{A1235BF8-7DC0-4F0B-8D36-5C258736DAB7}"/>
              </a:ext>
            </a:extLst>
          </p:cNvPr>
          <p:cNvCxnSpPr>
            <a:cxnSpLocks/>
          </p:cNvCxnSpPr>
          <p:nvPr/>
        </p:nvCxnSpPr>
        <p:spPr>
          <a:xfrm flipV="1">
            <a:off x="2583110" y="2245363"/>
            <a:ext cx="1799378" cy="878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3120F5FE-BF8C-48BC-8444-142FA1CA3EED}"/>
              </a:ext>
            </a:extLst>
          </p:cNvPr>
          <p:cNvGrpSpPr>
            <a:grpSpLocks noChangeAspect="1"/>
          </p:cNvGrpSpPr>
          <p:nvPr/>
        </p:nvGrpSpPr>
        <p:grpSpPr>
          <a:xfrm>
            <a:off x="1924543" y="4601592"/>
            <a:ext cx="457200" cy="499113"/>
            <a:chOff x="6282960" y="1739547"/>
            <a:chExt cx="4467268" cy="4876800"/>
          </a:xfrm>
        </p:grpSpPr>
        <p:pic>
          <p:nvPicPr>
            <p:cNvPr id="2054" name="Picture 6" descr="Man Waving Arm - Free people icons">
              <a:extLst>
                <a:ext uri="{FF2B5EF4-FFF2-40B4-BE49-F238E27FC236}">
                  <a16:creationId xmlns:a16="http://schemas.microsoft.com/office/drawing/2014/main" id="{14B280A5-1E36-457D-A3B8-E9E869994FE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847" r="18327"/>
            <a:stretch/>
          </p:blipFill>
          <p:spPr bwMode="auto">
            <a:xfrm>
              <a:off x="6282960" y="1739547"/>
              <a:ext cx="3063879"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Clipboard with solid fill">
              <a:extLst>
                <a:ext uri="{FF2B5EF4-FFF2-40B4-BE49-F238E27FC236}">
                  <a16:creationId xmlns:a16="http://schemas.microsoft.com/office/drawing/2014/main" id="{5F040E5A-9618-4BA6-BDE1-E4D0E4C7BD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38983" y="1791696"/>
              <a:ext cx="1911245" cy="1911245"/>
            </a:xfrm>
            <a:prstGeom prst="rect">
              <a:avLst/>
            </a:prstGeom>
          </p:spPr>
        </p:pic>
      </p:grpSp>
      <p:grpSp>
        <p:nvGrpSpPr>
          <p:cNvPr id="32" name="Group 31">
            <a:extLst>
              <a:ext uri="{FF2B5EF4-FFF2-40B4-BE49-F238E27FC236}">
                <a16:creationId xmlns:a16="http://schemas.microsoft.com/office/drawing/2014/main" id="{B69F9A57-3922-4786-A6A6-D894C02C7144}"/>
              </a:ext>
            </a:extLst>
          </p:cNvPr>
          <p:cNvGrpSpPr>
            <a:grpSpLocks noChangeAspect="1"/>
          </p:cNvGrpSpPr>
          <p:nvPr/>
        </p:nvGrpSpPr>
        <p:grpSpPr>
          <a:xfrm>
            <a:off x="2313530" y="4724148"/>
            <a:ext cx="457200" cy="499113"/>
            <a:chOff x="6282960" y="1739547"/>
            <a:chExt cx="4467268" cy="4876800"/>
          </a:xfrm>
        </p:grpSpPr>
        <p:pic>
          <p:nvPicPr>
            <p:cNvPr id="37" name="Picture 6" descr="Man Waving Arm - Free people icons">
              <a:extLst>
                <a:ext uri="{FF2B5EF4-FFF2-40B4-BE49-F238E27FC236}">
                  <a16:creationId xmlns:a16="http://schemas.microsoft.com/office/drawing/2014/main" id="{50823870-5468-42B0-AEE8-43AB7446278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847" r="18327"/>
            <a:stretch/>
          </p:blipFill>
          <p:spPr bwMode="auto">
            <a:xfrm>
              <a:off x="6282960" y="1739547"/>
              <a:ext cx="3063879"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Clipboard with solid fill">
              <a:extLst>
                <a:ext uri="{FF2B5EF4-FFF2-40B4-BE49-F238E27FC236}">
                  <a16:creationId xmlns:a16="http://schemas.microsoft.com/office/drawing/2014/main" id="{5641FBC3-3313-4E07-B874-1A02520690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38983" y="1791696"/>
              <a:ext cx="1911245" cy="1911245"/>
            </a:xfrm>
            <a:prstGeom prst="rect">
              <a:avLst/>
            </a:prstGeom>
          </p:spPr>
        </p:pic>
      </p:grpSp>
      <p:sp>
        <p:nvSpPr>
          <p:cNvPr id="30" name="Flowchart: Data 29">
            <a:extLst>
              <a:ext uri="{FF2B5EF4-FFF2-40B4-BE49-F238E27FC236}">
                <a16:creationId xmlns:a16="http://schemas.microsoft.com/office/drawing/2014/main" id="{6533FAA8-4981-4015-99DE-FA9429B9FAD3}"/>
              </a:ext>
            </a:extLst>
          </p:cNvPr>
          <p:cNvSpPr/>
          <p:nvPr/>
        </p:nvSpPr>
        <p:spPr>
          <a:xfrm>
            <a:off x="2329240" y="3494268"/>
            <a:ext cx="2103120" cy="28375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344 h 10344"/>
              <a:gd name="connsiteX1" fmla="*/ 740 w 10000"/>
              <a:gd name="connsiteY1" fmla="*/ 0 h 10344"/>
              <a:gd name="connsiteX2" fmla="*/ 10000 w 10000"/>
              <a:gd name="connsiteY2" fmla="*/ 344 h 10344"/>
              <a:gd name="connsiteX3" fmla="*/ 8000 w 10000"/>
              <a:gd name="connsiteY3" fmla="*/ 10344 h 10344"/>
              <a:gd name="connsiteX4" fmla="*/ 0 w 10000"/>
              <a:gd name="connsiteY4" fmla="*/ 10344 h 10344"/>
              <a:gd name="connsiteX0" fmla="*/ 0 w 10000"/>
              <a:gd name="connsiteY0" fmla="*/ 10344 h 10344"/>
              <a:gd name="connsiteX1" fmla="*/ 740 w 10000"/>
              <a:gd name="connsiteY1" fmla="*/ 0 h 10344"/>
              <a:gd name="connsiteX2" fmla="*/ 10000 w 10000"/>
              <a:gd name="connsiteY2" fmla="*/ 344 h 10344"/>
              <a:gd name="connsiteX3" fmla="*/ 9088 w 10000"/>
              <a:gd name="connsiteY3" fmla="*/ 10344 h 10344"/>
              <a:gd name="connsiteX4" fmla="*/ 0 w 10000"/>
              <a:gd name="connsiteY4" fmla="*/ 10344 h 1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44">
                <a:moveTo>
                  <a:pt x="0" y="10344"/>
                </a:moveTo>
                <a:cubicBezTo>
                  <a:pt x="247" y="6896"/>
                  <a:pt x="493" y="3448"/>
                  <a:pt x="740" y="0"/>
                </a:cubicBezTo>
                <a:lnTo>
                  <a:pt x="10000" y="344"/>
                </a:lnTo>
                <a:lnTo>
                  <a:pt x="9088" y="10344"/>
                </a:lnTo>
                <a:lnTo>
                  <a:pt x="0" y="10344"/>
                </a:lnTo>
                <a:close/>
              </a:path>
            </a:pathLst>
          </a:custGeom>
          <a:solidFill>
            <a:srgbClr val="538A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Canopy Plot Data</a:t>
            </a:r>
          </a:p>
        </p:txBody>
      </p:sp>
      <p:sp>
        <p:nvSpPr>
          <p:cNvPr id="43" name="Flowchart: Data 29">
            <a:extLst>
              <a:ext uri="{FF2B5EF4-FFF2-40B4-BE49-F238E27FC236}">
                <a16:creationId xmlns:a16="http://schemas.microsoft.com/office/drawing/2014/main" id="{6907724F-EB45-46FB-B5F4-DC248BFB0142}"/>
              </a:ext>
            </a:extLst>
          </p:cNvPr>
          <p:cNvSpPr/>
          <p:nvPr/>
        </p:nvSpPr>
        <p:spPr>
          <a:xfrm>
            <a:off x="2950990" y="4250741"/>
            <a:ext cx="2103120" cy="28375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344 h 10344"/>
              <a:gd name="connsiteX1" fmla="*/ 740 w 10000"/>
              <a:gd name="connsiteY1" fmla="*/ 0 h 10344"/>
              <a:gd name="connsiteX2" fmla="*/ 10000 w 10000"/>
              <a:gd name="connsiteY2" fmla="*/ 344 h 10344"/>
              <a:gd name="connsiteX3" fmla="*/ 8000 w 10000"/>
              <a:gd name="connsiteY3" fmla="*/ 10344 h 10344"/>
              <a:gd name="connsiteX4" fmla="*/ 0 w 10000"/>
              <a:gd name="connsiteY4" fmla="*/ 10344 h 10344"/>
              <a:gd name="connsiteX0" fmla="*/ 0 w 10000"/>
              <a:gd name="connsiteY0" fmla="*/ 10344 h 10344"/>
              <a:gd name="connsiteX1" fmla="*/ 740 w 10000"/>
              <a:gd name="connsiteY1" fmla="*/ 0 h 10344"/>
              <a:gd name="connsiteX2" fmla="*/ 10000 w 10000"/>
              <a:gd name="connsiteY2" fmla="*/ 344 h 10344"/>
              <a:gd name="connsiteX3" fmla="*/ 9088 w 10000"/>
              <a:gd name="connsiteY3" fmla="*/ 10344 h 10344"/>
              <a:gd name="connsiteX4" fmla="*/ 0 w 10000"/>
              <a:gd name="connsiteY4" fmla="*/ 10344 h 1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344">
                <a:moveTo>
                  <a:pt x="0" y="10344"/>
                </a:moveTo>
                <a:cubicBezTo>
                  <a:pt x="247" y="6896"/>
                  <a:pt x="493" y="3448"/>
                  <a:pt x="740" y="0"/>
                </a:cubicBezTo>
                <a:lnTo>
                  <a:pt x="10000" y="344"/>
                </a:lnTo>
                <a:lnTo>
                  <a:pt x="9088" y="10344"/>
                </a:lnTo>
                <a:lnTo>
                  <a:pt x="0" y="10344"/>
                </a:lnTo>
                <a:close/>
              </a:path>
            </a:pathLst>
          </a:cu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Ground Plot Data</a:t>
            </a:r>
          </a:p>
        </p:txBody>
      </p:sp>
      <p:cxnSp>
        <p:nvCxnSpPr>
          <p:cNvPr id="44" name="Straight Arrow Connector 43">
            <a:extLst>
              <a:ext uri="{FF2B5EF4-FFF2-40B4-BE49-F238E27FC236}">
                <a16:creationId xmlns:a16="http://schemas.microsoft.com/office/drawing/2014/main" id="{3FFDF7F6-A60D-442B-9EE2-8E6E14EE89CC}"/>
              </a:ext>
            </a:extLst>
          </p:cNvPr>
          <p:cNvCxnSpPr>
            <a:cxnSpLocks/>
            <a:stCxn id="5" idx="0"/>
            <a:endCxn id="30" idx="0"/>
          </p:cNvCxnSpPr>
          <p:nvPr/>
        </p:nvCxnSpPr>
        <p:spPr>
          <a:xfrm flipV="1">
            <a:off x="2283941" y="3778025"/>
            <a:ext cx="45299" cy="82890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EC570BCA-9A97-4C31-ABB8-6C09EB78A082}"/>
              </a:ext>
            </a:extLst>
          </p:cNvPr>
          <p:cNvCxnSpPr>
            <a:cxnSpLocks/>
            <a:stCxn id="38" idx="0"/>
            <a:endCxn id="43" idx="0"/>
          </p:cNvCxnSpPr>
          <p:nvPr/>
        </p:nvCxnSpPr>
        <p:spPr>
          <a:xfrm flipV="1">
            <a:off x="2672928" y="4534498"/>
            <a:ext cx="278062" cy="19498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A986B249-9B4B-4A77-A623-8F22DE7F4140}"/>
              </a:ext>
            </a:extLst>
          </p:cNvPr>
          <p:cNvSpPr/>
          <p:nvPr/>
        </p:nvSpPr>
        <p:spPr>
          <a:xfrm>
            <a:off x="7230856" y="1788163"/>
            <a:ext cx="1291472" cy="91440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Train CFA</a:t>
            </a:r>
          </a:p>
        </p:txBody>
      </p:sp>
      <p:sp>
        <p:nvSpPr>
          <p:cNvPr id="51" name="Rectangle 50">
            <a:extLst>
              <a:ext uri="{FF2B5EF4-FFF2-40B4-BE49-F238E27FC236}">
                <a16:creationId xmlns:a16="http://schemas.microsoft.com/office/drawing/2014/main" id="{780BC5AF-7533-4DEA-9BA2-41642C330457}"/>
              </a:ext>
            </a:extLst>
          </p:cNvPr>
          <p:cNvSpPr/>
          <p:nvPr/>
        </p:nvSpPr>
        <p:spPr>
          <a:xfrm>
            <a:off x="7314825" y="4488446"/>
            <a:ext cx="12914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Train GFA</a:t>
            </a:r>
          </a:p>
        </p:txBody>
      </p:sp>
      <p:cxnSp>
        <p:nvCxnSpPr>
          <p:cNvPr id="52" name="Straight Arrow Connector 51">
            <a:extLst>
              <a:ext uri="{FF2B5EF4-FFF2-40B4-BE49-F238E27FC236}">
                <a16:creationId xmlns:a16="http://schemas.microsoft.com/office/drawing/2014/main" id="{33B0182B-7DFF-4544-8F5B-74DF29EDB497}"/>
              </a:ext>
            </a:extLst>
          </p:cNvPr>
          <p:cNvCxnSpPr>
            <a:cxnSpLocks/>
          </p:cNvCxnSpPr>
          <p:nvPr/>
        </p:nvCxnSpPr>
        <p:spPr>
          <a:xfrm flipV="1">
            <a:off x="4329826" y="2491579"/>
            <a:ext cx="2933858" cy="11726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96A08D40-4E9C-4525-90A5-F45E879B455E}"/>
              </a:ext>
            </a:extLst>
          </p:cNvPr>
          <p:cNvCxnSpPr>
            <a:cxnSpLocks/>
            <a:endCxn id="45" idx="1"/>
          </p:cNvCxnSpPr>
          <p:nvPr/>
        </p:nvCxnSpPr>
        <p:spPr>
          <a:xfrm>
            <a:off x="4944658" y="2242223"/>
            <a:ext cx="2286198" cy="31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6A569187-907A-4AC3-8940-03070C0EC76A}"/>
              </a:ext>
            </a:extLst>
          </p:cNvPr>
          <p:cNvCxnSpPr>
            <a:cxnSpLocks/>
            <a:endCxn id="51" idx="1"/>
          </p:cNvCxnSpPr>
          <p:nvPr/>
        </p:nvCxnSpPr>
        <p:spPr>
          <a:xfrm>
            <a:off x="4951576" y="4392100"/>
            <a:ext cx="2363249" cy="5535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9DB0095D-F1C1-4D35-A426-735C6FE47F67}"/>
              </a:ext>
            </a:extLst>
          </p:cNvPr>
          <p:cNvCxnSpPr>
            <a:cxnSpLocks/>
          </p:cNvCxnSpPr>
          <p:nvPr/>
        </p:nvCxnSpPr>
        <p:spPr>
          <a:xfrm>
            <a:off x="4329826" y="3661365"/>
            <a:ext cx="2984999" cy="106278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0" name="Parallelogram 59">
            <a:extLst>
              <a:ext uri="{FF2B5EF4-FFF2-40B4-BE49-F238E27FC236}">
                <a16:creationId xmlns:a16="http://schemas.microsoft.com/office/drawing/2014/main" id="{4D317DB3-750B-442E-AA43-2BB449EFB0F7}"/>
              </a:ext>
            </a:extLst>
          </p:cNvPr>
          <p:cNvSpPr/>
          <p:nvPr/>
        </p:nvSpPr>
        <p:spPr>
          <a:xfrm>
            <a:off x="9476859" y="1532063"/>
            <a:ext cx="1854160" cy="1420215"/>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DBH, </a:t>
            </a:r>
            <a:r>
              <a:rPr lang="en-US" b="1" err="1"/>
              <a:t>CrHt</a:t>
            </a:r>
            <a:r>
              <a:rPr lang="en-US" b="1"/>
              <a:t>, </a:t>
            </a:r>
            <a:r>
              <a:rPr lang="en-US" b="1" err="1"/>
              <a:t>CrRad</a:t>
            </a:r>
            <a:r>
              <a:rPr lang="en-US" b="1"/>
              <a:t>, Canopy Density</a:t>
            </a:r>
          </a:p>
        </p:txBody>
      </p:sp>
      <p:sp>
        <p:nvSpPr>
          <p:cNvPr id="67" name="Parallelogram 66">
            <a:extLst>
              <a:ext uri="{FF2B5EF4-FFF2-40B4-BE49-F238E27FC236}">
                <a16:creationId xmlns:a16="http://schemas.microsoft.com/office/drawing/2014/main" id="{2302FC75-6907-4F57-88CA-64233F5BE08C}"/>
              </a:ext>
            </a:extLst>
          </p:cNvPr>
          <p:cNvSpPr/>
          <p:nvPr/>
        </p:nvSpPr>
        <p:spPr>
          <a:xfrm>
            <a:off x="9476859" y="4235538"/>
            <a:ext cx="1854160" cy="1420215"/>
          </a:xfrm>
          <a:prstGeom prst="parallelogram">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t>Duff, Litter, Ground Fuels (time)</a:t>
            </a:r>
          </a:p>
        </p:txBody>
      </p:sp>
      <p:cxnSp>
        <p:nvCxnSpPr>
          <p:cNvPr id="69" name="Straight Arrow Connector 68">
            <a:extLst>
              <a:ext uri="{FF2B5EF4-FFF2-40B4-BE49-F238E27FC236}">
                <a16:creationId xmlns:a16="http://schemas.microsoft.com/office/drawing/2014/main" id="{9B45550C-393E-4C2A-A18C-BFCA8106FFEE}"/>
              </a:ext>
            </a:extLst>
          </p:cNvPr>
          <p:cNvCxnSpPr>
            <a:cxnSpLocks/>
            <a:stCxn id="45" idx="3"/>
            <a:endCxn id="60" idx="5"/>
          </p:cNvCxnSpPr>
          <p:nvPr/>
        </p:nvCxnSpPr>
        <p:spPr>
          <a:xfrm flipV="1">
            <a:off x="8522328" y="2242171"/>
            <a:ext cx="1132058" cy="31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00FDDA08-54EB-449E-A610-E5756A665EDB}"/>
              </a:ext>
            </a:extLst>
          </p:cNvPr>
          <p:cNvCxnSpPr>
            <a:cxnSpLocks/>
            <a:stCxn id="51" idx="3"/>
            <a:endCxn id="67" idx="5"/>
          </p:cNvCxnSpPr>
          <p:nvPr/>
        </p:nvCxnSpPr>
        <p:spPr>
          <a:xfrm>
            <a:off x="8606297" y="4945646"/>
            <a:ext cx="104808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905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0AB3-F5E7-4087-BDE8-C6A21FD27DD1}"/>
              </a:ext>
            </a:extLst>
          </p:cNvPr>
          <p:cNvSpPr>
            <a:spLocks noGrp="1"/>
          </p:cNvSpPr>
          <p:nvPr>
            <p:ph type="ctrTitle"/>
          </p:nvPr>
        </p:nvSpPr>
        <p:spPr>
          <a:xfrm>
            <a:off x="353962" y="187035"/>
            <a:ext cx="9884572" cy="512448"/>
          </a:xfrm>
        </p:spPr>
        <p:txBody>
          <a:bodyPr/>
          <a:lstStyle/>
          <a:p>
            <a:r>
              <a:rPr lang="en-US"/>
              <a:t>Prototype Software</a:t>
            </a:r>
            <a:endParaRPr lang="en-IN"/>
          </a:p>
        </p:txBody>
      </p:sp>
      <p:sp>
        <p:nvSpPr>
          <p:cNvPr id="6" name="Date Placeholder 5">
            <a:extLst>
              <a:ext uri="{FF2B5EF4-FFF2-40B4-BE49-F238E27FC236}">
                <a16:creationId xmlns:a16="http://schemas.microsoft.com/office/drawing/2014/main" id="{82E018FD-EA44-44C7-8DC3-47BC675E33EF}"/>
              </a:ext>
            </a:extLst>
          </p:cNvPr>
          <p:cNvSpPr>
            <a:spLocks noGrp="1"/>
          </p:cNvSpPr>
          <p:nvPr>
            <p:ph type="dt" sz="half" idx="2"/>
          </p:nvPr>
        </p:nvSpPr>
        <p:spPr/>
        <p:txBody>
          <a:bodyPr/>
          <a:lstStyle/>
          <a:p>
            <a:fld id="{E0C8DACD-4E35-4E4C-AC75-C3DE50F04E7E}" type="datetime1">
              <a:rPr lang="en-US" smtClean="0"/>
              <a:pPr/>
              <a:t>5/11/2022</a:t>
            </a:fld>
            <a:endParaRPr lang="en-US"/>
          </a:p>
        </p:txBody>
      </p:sp>
      <p:sp>
        <p:nvSpPr>
          <p:cNvPr id="7" name="Slide Number Placeholder 6">
            <a:extLst>
              <a:ext uri="{FF2B5EF4-FFF2-40B4-BE49-F238E27FC236}">
                <a16:creationId xmlns:a16="http://schemas.microsoft.com/office/drawing/2014/main" id="{429F9F06-54CB-4444-BFC5-FE1851D36D3C}"/>
              </a:ext>
            </a:extLst>
          </p:cNvPr>
          <p:cNvSpPr>
            <a:spLocks noGrp="1"/>
          </p:cNvSpPr>
          <p:nvPr>
            <p:ph type="sldNum" sz="quarter" idx="4"/>
          </p:nvPr>
        </p:nvSpPr>
        <p:spPr/>
        <p:txBody>
          <a:bodyPr/>
          <a:lstStyle/>
          <a:p>
            <a:fld id="{8A7A6979-0714-4377-B894-6BE4C2D6E202}" type="slidenum">
              <a:rPr lang="en-US" smtClean="0"/>
              <a:pPr/>
              <a:t>5</a:t>
            </a:fld>
            <a:endParaRPr lang="en-US"/>
          </a:p>
        </p:txBody>
      </p:sp>
      <p:pic>
        <p:nvPicPr>
          <p:cNvPr id="9" name="Picture 8">
            <a:extLst>
              <a:ext uri="{FF2B5EF4-FFF2-40B4-BE49-F238E27FC236}">
                <a16:creationId xmlns:a16="http://schemas.microsoft.com/office/drawing/2014/main" id="{8D8CC3F6-CEF3-40FC-B37E-6DD51D96E5DE}"/>
              </a:ext>
            </a:extLst>
          </p:cNvPr>
          <p:cNvPicPr>
            <a:picLocks noChangeAspect="1"/>
          </p:cNvPicPr>
          <p:nvPr/>
        </p:nvPicPr>
        <p:blipFill rotWithShape="1">
          <a:blip r:embed="rId2">
            <a:extLst>
              <a:ext uri="{28A0092B-C50C-407E-A947-70E740481C1C}">
                <a14:useLocalDpi xmlns:a14="http://schemas.microsoft.com/office/drawing/2010/main" val="0"/>
              </a:ext>
            </a:extLst>
          </a:blip>
          <a:srcRect t="624" r="51613" b="-624"/>
          <a:stretch/>
        </p:blipFill>
        <p:spPr>
          <a:xfrm>
            <a:off x="361463" y="629974"/>
            <a:ext cx="5759172" cy="6195628"/>
          </a:xfrm>
          <a:prstGeom prst="rect">
            <a:avLst/>
          </a:prstGeom>
        </p:spPr>
      </p:pic>
      <p:pic>
        <p:nvPicPr>
          <p:cNvPr id="15" name="Picture 14">
            <a:extLst>
              <a:ext uri="{FF2B5EF4-FFF2-40B4-BE49-F238E27FC236}">
                <a16:creationId xmlns:a16="http://schemas.microsoft.com/office/drawing/2014/main" id="{8921FB1D-713C-4546-8839-87C2CB6B056F}"/>
              </a:ext>
            </a:extLst>
          </p:cNvPr>
          <p:cNvPicPr>
            <a:picLocks noChangeAspect="1"/>
          </p:cNvPicPr>
          <p:nvPr/>
        </p:nvPicPr>
        <p:blipFill rotWithShape="1">
          <a:blip r:embed="rId2">
            <a:extLst>
              <a:ext uri="{28A0092B-C50C-407E-A947-70E740481C1C}">
                <a14:useLocalDpi xmlns:a14="http://schemas.microsoft.com/office/drawing/2010/main" val="0"/>
              </a:ext>
            </a:extLst>
          </a:blip>
          <a:srcRect l="55161"/>
          <a:stretch/>
        </p:blipFill>
        <p:spPr>
          <a:xfrm>
            <a:off x="6121252" y="636139"/>
            <a:ext cx="5480860" cy="6204385"/>
          </a:xfrm>
          <a:prstGeom prst="rect">
            <a:avLst/>
          </a:prstGeom>
        </p:spPr>
      </p:pic>
      <p:sp>
        <p:nvSpPr>
          <p:cNvPr id="18" name="Speech Bubble: Rectangle 17">
            <a:extLst>
              <a:ext uri="{FF2B5EF4-FFF2-40B4-BE49-F238E27FC236}">
                <a16:creationId xmlns:a16="http://schemas.microsoft.com/office/drawing/2014/main" id="{DE6FFDDB-43E3-489D-94F0-36E166292BB6}"/>
              </a:ext>
            </a:extLst>
          </p:cNvPr>
          <p:cNvSpPr/>
          <p:nvPr/>
        </p:nvSpPr>
        <p:spPr>
          <a:xfrm>
            <a:off x="2339761" y="4710812"/>
            <a:ext cx="2256685" cy="699261"/>
          </a:xfrm>
          <a:prstGeom prst="wedgeRectCallout">
            <a:avLst>
              <a:gd name="adj1" fmla="val -80834"/>
              <a:gd name="adj2" fmla="val -233776"/>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t>3D view of LIDAR</a:t>
            </a:r>
            <a:endParaRPr lang="en-IN"/>
          </a:p>
        </p:txBody>
      </p:sp>
      <p:sp>
        <p:nvSpPr>
          <p:cNvPr id="20" name="Oval 19">
            <a:extLst>
              <a:ext uri="{FF2B5EF4-FFF2-40B4-BE49-F238E27FC236}">
                <a16:creationId xmlns:a16="http://schemas.microsoft.com/office/drawing/2014/main" id="{65B00225-92E2-4E8E-ADE0-9125890F3255}"/>
              </a:ext>
            </a:extLst>
          </p:cNvPr>
          <p:cNvSpPr/>
          <p:nvPr/>
        </p:nvSpPr>
        <p:spPr>
          <a:xfrm>
            <a:off x="5298832" y="904783"/>
            <a:ext cx="724112" cy="345110"/>
          </a:xfrm>
          <a:prstGeom prst="ellipse">
            <a:avLst/>
          </a:prstGeom>
          <a:noFill/>
        </p:spPr>
        <p:style>
          <a:lnRef idx="3">
            <a:schemeClr val="lt1"/>
          </a:lnRef>
          <a:fillRef idx="1">
            <a:schemeClr val="accent4"/>
          </a:fillRef>
          <a:effectRef idx="1">
            <a:schemeClr val="accent4"/>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id="{21199FFD-2E25-4745-9793-B0F73B50A92C}"/>
              </a:ext>
            </a:extLst>
          </p:cNvPr>
          <p:cNvSpPr txBox="1"/>
          <p:nvPr/>
        </p:nvSpPr>
        <p:spPr>
          <a:xfrm flipH="1">
            <a:off x="2175623" y="940935"/>
            <a:ext cx="2827232" cy="369332"/>
          </a:xfrm>
          <a:prstGeom prst="rect">
            <a:avLst/>
          </a:prstGeom>
          <a:noFill/>
        </p:spPr>
        <p:txBody>
          <a:bodyPr wrap="square" rtlCol="0">
            <a:spAutoFit/>
          </a:bodyPr>
          <a:lstStyle/>
          <a:p>
            <a:r>
              <a:rPr lang="en-US"/>
              <a:t>Selecting input LIDAR file</a:t>
            </a:r>
            <a:endParaRPr lang="en-IN"/>
          </a:p>
        </p:txBody>
      </p:sp>
      <p:cxnSp>
        <p:nvCxnSpPr>
          <p:cNvPr id="23" name="Connector: Elbow 22">
            <a:extLst>
              <a:ext uri="{FF2B5EF4-FFF2-40B4-BE49-F238E27FC236}">
                <a16:creationId xmlns:a16="http://schemas.microsoft.com/office/drawing/2014/main" id="{682BD678-684B-407C-981F-27EB3A932224}"/>
              </a:ext>
            </a:extLst>
          </p:cNvPr>
          <p:cNvCxnSpPr>
            <a:endCxn id="20" idx="4"/>
          </p:cNvCxnSpPr>
          <p:nvPr/>
        </p:nvCxnSpPr>
        <p:spPr>
          <a:xfrm>
            <a:off x="4846548" y="1127330"/>
            <a:ext cx="814340" cy="122563"/>
          </a:xfrm>
          <a:prstGeom prst="bentConnector4">
            <a:avLst>
              <a:gd name="adj1" fmla="val 27770"/>
              <a:gd name="adj2" fmla="val 286516"/>
            </a:avLst>
          </a:prstGeom>
          <a:ln w="22225">
            <a:tailEnd type="stealth" w="lg" len="lg"/>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0F2F6D0-FA9B-48E5-B461-6170A4710F00}"/>
              </a:ext>
            </a:extLst>
          </p:cNvPr>
          <p:cNvSpPr/>
          <p:nvPr/>
        </p:nvSpPr>
        <p:spPr>
          <a:xfrm>
            <a:off x="6198790" y="4457635"/>
            <a:ext cx="1266345" cy="325572"/>
          </a:xfrm>
          <a:prstGeom prst="ellipse">
            <a:avLst/>
          </a:prstGeom>
          <a:noFill/>
        </p:spPr>
        <p:style>
          <a:lnRef idx="3">
            <a:schemeClr val="lt1"/>
          </a:lnRef>
          <a:fillRef idx="1">
            <a:schemeClr val="accent4"/>
          </a:fillRef>
          <a:effectRef idx="1">
            <a:schemeClr val="accent4"/>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741E548B-DA7F-4C65-BD7D-5B606CD00202}"/>
              </a:ext>
            </a:extLst>
          </p:cNvPr>
          <p:cNvSpPr txBox="1"/>
          <p:nvPr/>
        </p:nvSpPr>
        <p:spPr>
          <a:xfrm flipH="1">
            <a:off x="4161719" y="3588359"/>
            <a:ext cx="2475540" cy="646331"/>
          </a:xfrm>
          <a:prstGeom prst="rect">
            <a:avLst/>
          </a:prstGeom>
          <a:noFill/>
        </p:spPr>
        <p:txBody>
          <a:bodyPr wrap="square" rtlCol="0">
            <a:spAutoFit/>
          </a:bodyPr>
          <a:lstStyle/>
          <a:p>
            <a:r>
              <a:rPr lang="en-US"/>
              <a:t>Selecting Ground fuel parameters</a:t>
            </a:r>
            <a:endParaRPr lang="en-IN"/>
          </a:p>
        </p:txBody>
      </p:sp>
      <p:cxnSp>
        <p:nvCxnSpPr>
          <p:cNvPr id="26" name="Connector: Elbow 25">
            <a:extLst>
              <a:ext uri="{FF2B5EF4-FFF2-40B4-BE49-F238E27FC236}">
                <a16:creationId xmlns:a16="http://schemas.microsoft.com/office/drawing/2014/main" id="{14305823-3872-4FD1-99D0-7CA7FC0BBBCC}"/>
              </a:ext>
            </a:extLst>
          </p:cNvPr>
          <p:cNvCxnSpPr>
            <a:cxnSpLocks/>
            <a:stCxn id="25" idx="2"/>
            <a:endCxn id="24" idx="4"/>
          </p:cNvCxnSpPr>
          <p:nvPr/>
        </p:nvCxnSpPr>
        <p:spPr>
          <a:xfrm rot="16200000" flipH="1">
            <a:off x="5841468" y="3792711"/>
            <a:ext cx="548517" cy="1432474"/>
          </a:xfrm>
          <a:prstGeom prst="bentConnector3">
            <a:avLst>
              <a:gd name="adj1" fmla="val 141676"/>
            </a:avLst>
          </a:prstGeom>
          <a:ln w="22225">
            <a:tailEnd type="stealth"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D9E39CB6-9460-4C69-956E-531EAEAC85A2}"/>
              </a:ext>
            </a:extLst>
          </p:cNvPr>
          <p:cNvSpPr/>
          <p:nvPr/>
        </p:nvSpPr>
        <p:spPr>
          <a:xfrm>
            <a:off x="6201185" y="1019932"/>
            <a:ext cx="1266345" cy="220160"/>
          </a:xfrm>
          <a:prstGeom prst="ellipse">
            <a:avLst/>
          </a:prstGeom>
          <a:noFill/>
        </p:spPr>
        <p:style>
          <a:lnRef idx="3">
            <a:schemeClr val="lt1"/>
          </a:lnRef>
          <a:fillRef idx="1">
            <a:schemeClr val="accent4"/>
          </a:fillRef>
          <a:effectRef idx="1">
            <a:schemeClr val="accent4"/>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936487EE-4AFB-4EF1-911C-8274B65F0FD4}"/>
              </a:ext>
            </a:extLst>
          </p:cNvPr>
          <p:cNvSpPr/>
          <p:nvPr/>
        </p:nvSpPr>
        <p:spPr>
          <a:xfrm>
            <a:off x="6204626" y="1248119"/>
            <a:ext cx="1246806" cy="228629"/>
          </a:xfrm>
          <a:prstGeom prst="ellipse">
            <a:avLst/>
          </a:prstGeom>
          <a:noFill/>
        </p:spPr>
        <p:style>
          <a:lnRef idx="3">
            <a:schemeClr val="lt1"/>
          </a:lnRef>
          <a:fillRef idx="1">
            <a:schemeClr val="accent4"/>
          </a:fillRef>
          <a:effectRef idx="1">
            <a:schemeClr val="accent4"/>
          </a:effectRef>
          <a:fontRef idx="minor">
            <a:schemeClr val="lt1"/>
          </a:fontRef>
        </p:style>
        <p:txBody>
          <a:bodyPr rtlCol="0" anchor="ctr"/>
          <a:lstStyle/>
          <a:p>
            <a:pPr algn="ctr"/>
            <a:endParaRPr lang="en-IN"/>
          </a:p>
        </p:txBody>
      </p:sp>
      <p:sp>
        <p:nvSpPr>
          <p:cNvPr id="32" name="TextBox 31">
            <a:extLst>
              <a:ext uri="{FF2B5EF4-FFF2-40B4-BE49-F238E27FC236}">
                <a16:creationId xmlns:a16="http://schemas.microsoft.com/office/drawing/2014/main" id="{6741632C-4320-4A56-B296-4FBA6CA2E870}"/>
              </a:ext>
            </a:extLst>
          </p:cNvPr>
          <p:cNvSpPr txBox="1"/>
          <p:nvPr/>
        </p:nvSpPr>
        <p:spPr>
          <a:xfrm flipH="1">
            <a:off x="7790472" y="1133327"/>
            <a:ext cx="1440002" cy="923330"/>
          </a:xfrm>
          <a:prstGeom prst="rect">
            <a:avLst/>
          </a:prstGeom>
          <a:noFill/>
        </p:spPr>
        <p:txBody>
          <a:bodyPr wrap="square" rtlCol="0">
            <a:spAutoFit/>
          </a:bodyPr>
          <a:lstStyle/>
          <a:p>
            <a:r>
              <a:rPr lang="en-US"/>
              <a:t>Selecting Canopy fuel parameters</a:t>
            </a:r>
            <a:endParaRPr lang="en-IN"/>
          </a:p>
        </p:txBody>
      </p:sp>
      <p:cxnSp>
        <p:nvCxnSpPr>
          <p:cNvPr id="33" name="Connector: Elbow 32">
            <a:extLst>
              <a:ext uri="{FF2B5EF4-FFF2-40B4-BE49-F238E27FC236}">
                <a16:creationId xmlns:a16="http://schemas.microsoft.com/office/drawing/2014/main" id="{451AD28A-704E-4BE1-90B8-13A5BB42F62B}"/>
              </a:ext>
            </a:extLst>
          </p:cNvPr>
          <p:cNvCxnSpPr>
            <a:cxnSpLocks/>
            <a:stCxn id="32" idx="3"/>
            <a:endCxn id="29" idx="0"/>
          </p:cNvCxnSpPr>
          <p:nvPr/>
        </p:nvCxnSpPr>
        <p:spPr>
          <a:xfrm rot="10800000">
            <a:off x="6834358" y="1019932"/>
            <a:ext cx="956114" cy="575060"/>
          </a:xfrm>
          <a:prstGeom prst="bentConnector4">
            <a:avLst>
              <a:gd name="adj1" fmla="val 16888"/>
              <a:gd name="adj2" fmla="val 139752"/>
            </a:avLst>
          </a:prstGeom>
          <a:ln w="22225">
            <a:tailEnd type="stealth"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42AFD7E-ADAC-454B-97A9-AA5A31C29140}"/>
              </a:ext>
            </a:extLst>
          </p:cNvPr>
          <p:cNvSpPr txBox="1"/>
          <p:nvPr/>
        </p:nvSpPr>
        <p:spPr>
          <a:xfrm flipH="1">
            <a:off x="4731052" y="2499892"/>
            <a:ext cx="2475540" cy="646331"/>
          </a:xfrm>
          <a:prstGeom prst="rect">
            <a:avLst/>
          </a:prstGeom>
          <a:noFill/>
        </p:spPr>
        <p:txBody>
          <a:bodyPr wrap="square" rtlCol="0">
            <a:spAutoFit/>
          </a:bodyPr>
          <a:lstStyle/>
          <a:p>
            <a:r>
              <a:rPr lang="en-US"/>
              <a:t>Selecting 3D or heat map</a:t>
            </a:r>
            <a:endParaRPr lang="en-IN"/>
          </a:p>
        </p:txBody>
      </p:sp>
      <p:cxnSp>
        <p:nvCxnSpPr>
          <p:cNvPr id="39" name="Connector: Elbow 38">
            <a:extLst>
              <a:ext uri="{FF2B5EF4-FFF2-40B4-BE49-F238E27FC236}">
                <a16:creationId xmlns:a16="http://schemas.microsoft.com/office/drawing/2014/main" id="{ABC0A036-7F51-4A0B-B47C-5DDAF477FD77}"/>
              </a:ext>
            </a:extLst>
          </p:cNvPr>
          <p:cNvCxnSpPr>
            <a:cxnSpLocks/>
            <a:stCxn id="38" idx="0"/>
            <a:endCxn id="30" idx="4"/>
          </p:cNvCxnSpPr>
          <p:nvPr/>
        </p:nvCxnSpPr>
        <p:spPr>
          <a:xfrm rot="5400000" flipH="1" flipV="1">
            <a:off x="5886853" y="1558717"/>
            <a:ext cx="1023144" cy="859207"/>
          </a:xfrm>
          <a:prstGeom prst="bentConnector3">
            <a:avLst>
              <a:gd name="adj1" fmla="val 50000"/>
            </a:avLst>
          </a:prstGeom>
          <a:ln w="22225">
            <a:tailEnd type="stealth"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41153F2-D71C-9AE6-450D-A2504AECCD64}"/>
              </a:ext>
            </a:extLst>
          </p:cNvPr>
          <p:cNvSpPr txBox="1"/>
          <p:nvPr/>
        </p:nvSpPr>
        <p:spPr>
          <a:xfrm>
            <a:off x="7577015" y="3112477"/>
            <a:ext cx="41304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Output for CFA (Heat map or 3D view) </a:t>
            </a:r>
          </a:p>
        </p:txBody>
      </p:sp>
      <p:sp>
        <p:nvSpPr>
          <p:cNvPr id="27" name="TextBox 26">
            <a:extLst>
              <a:ext uri="{FF2B5EF4-FFF2-40B4-BE49-F238E27FC236}">
                <a16:creationId xmlns:a16="http://schemas.microsoft.com/office/drawing/2014/main" id="{0F00877F-B852-03D0-113C-1C982B4A519A}"/>
              </a:ext>
            </a:extLst>
          </p:cNvPr>
          <p:cNvSpPr txBox="1"/>
          <p:nvPr/>
        </p:nvSpPr>
        <p:spPr>
          <a:xfrm>
            <a:off x="8036168" y="6180015"/>
            <a:ext cx="3221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Output for GFA (Heat map) </a:t>
            </a:r>
          </a:p>
        </p:txBody>
      </p:sp>
    </p:spTree>
    <p:extLst>
      <p:ext uri="{BB962C8B-B14F-4D97-AF65-F5344CB8AC3E}">
        <p14:creationId xmlns:p14="http://schemas.microsoft.com/office/powerpoint/2010/main" val="335701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23ED-B588-4606-A872-7197A21F5ED0}"/>
              </a:ext>
            </a:extLst>
          </p:cNvPr>
          <p:cNvSpPr>
            <a:spLocks noGrp="1"/>
          </p:cNvSpPr>
          <p:nvPr>
            <p:ph type="ctrTitle"/>
          </p:nvPr>
        </p:nvSpPr>
        <p:spPr>
          <a:xfrm>
            <a:off x="546403" y="229610"/>
            <a:ext cx="9234309" cy="512448"/>
          </a:xfrm>
        </p:spPr>
        <p:txBody>
          <a:bodyPr/>
          <a:lstStyle/>
          <a:p>
            <a:r>
              <a:rPr lang="en-US"/>
              <a:t>Prototype - Canopy Fuel Parameters</a:t>
            </a:r>
            <a:endParaRPr lang="en-IN"/>
          </a:p>
        </p:txBody>
      </p:sp>
      <p:sp>
        <p:nvSpPr>
          <p:cNvPr id="6" name="Date Placeholder 5">
            <a:extLst>
              <a:ext uri="{FF2B5EF4-FFF2-40B4-BE49-F238E27FC236}">
                <a16:creationId xmlns:a16="http://schemas.microsoft.com/office/drawing/2014/main" id="{9BBFC5CC-6E92-45A7-9C75-7E8F41B65BBC}"/>
              </a:ext>
            </a:extLst>
          </p:cNvPr>
          <p:cNvSpPr>
            <a:spLocks noGrp="1"/>
          </p:cNvSpPr>
          <p:nvPr>
            <p:ph type="dt" sz="half" idx="2"/>
          </p:nvPr>
        </p:nvSpPr>
        <p:spPr/>
        <p:txBody>
          <a:bodyPr/>
          <a:lstStyle/>
          <a:p>
            <a:fld id="{E0C8DACD-4E35-4E4C-AC75-C3DE50F04E7E}" type="datetime1">
              <a:rPr lang="en-US" smtClean="0"/>
              <a:pPr/>
              <a:t>5/11/2022</a:t>
            </a:fld>
            <a:endParaRPr lang="en-US"/>
          </a:p>
        </p:txBody>
      </p:sp>
      <p:sp>
        <p:nvSpPr>
          <p:cNvPr id="7" name="Slide Number Placeholder 6">
            <a:extLst>
              <a:ext uri="{FF2B5EF4-FFF2-40B4-BE49-F238E27FC236}">
                <a16:creationId xmlns:a16="http://schemas.microsoft.com/office/drawing/2014/main" id="{39403BAC-976A-4977-8926-5F9112388443}"/>
              </a:ext>
            </a:extLst>
          </p:cNvPr>
          <p:cNvSpPr>
            <a:spLocks noGrp="1"/>
          </p:cNvSpPr>
          <p:nvPr>
            <p:ph type="sldNum" sz="quarter" idx="4"/>
          </p:nvPr>
        </p:nvSpPr>
        <p:spPr/>
        <p:txBody>
          <a:bodyPr/>
          <a:lstStyle/>
          <a:p>
            <a:fld id="{8A7A6979-0714-4377-B894-6BE4C2D6E202}" type="slidenum">
              <a:rPr lang="en-US" smtClean="0"/>
              <a:pPr/>
              <a:t>6</a:t>
            </a:fld>
            <a:endParaRPr lang="en-US"/>
          </a:p>
        </p:txBody>
      </p:sp>
      <p:pic>
        <p:nvPicPr>
          <p:cNvPr id="9" name="Picture 8">
            <a:extLst>
              <a:ext uri="{FF2B5EF4-FFF2-40B4-BE49-F238E27FC236}">
                <a16:creationId xmlns:a16="http://schemas.microsoft.com/office/drawing/2014/main" id="{ED683765-69AC-4C6C-B6AD-48A1D860EB12}"/>
              </a:ext>
            </a:extLst>
          </p:cNvPr>
          <p:cNvPicPr>
            <a:picLocks noChangeAspect="1"/>
          </p:cNvPicPr>
          <p:nvPr/>
        </p:nvPicPr>
        <p:blipFill rotWithShape="1">
          <a:blip r:embed="rId2">
            <a:extLst>
              <a:ext uri="{28A0092B-C50C-407E-A947-70E740481C1C}">
                <a14:useLocalDpi xmlns:a14="http://schemas.microsoft.com/office/drawing/2010/main" val="0"/>
              </a:ext>
            </a:extLst>
          </a:blip>
          <a:srcRect l="16881" r="8555"/>
          <a:stretch/>
        </p:blipFill>
        <p:spPr>
          <a:xfrm>
            <a:off x="47004" y="2168925"/>
            <a:ext cx="3551068" cy="2857500"/>
          </a:xfrm>
          <a:prstGeom prst="rect">
            <a:avLst/>
          </a:prstGeom>
        </p:spPr>
      </p:pic>
      <p:sp>
        <p:nvSpPr>
          <p:cNvPr id="10" name="Rectangle 9">
            <a:extLst>
              <a:ext uri="{FF2B5EF4-FFF2-40B4-BE49-F238E27FC236}">
                <a16:creationId xmlns:a16="http://schemas.microsoft.com/office/drawing/2014/main" id="{FE0193B4-35C0-4FC3-8FA6-F270BCF6CA49}"/>
              </a:ext>
            </a:extLst>
          </p:cNvPr>
          <p:cNvSpPr/>
          <p:nvPr/>
        </p:nvSpPr>
        <p:spPr>
          <a:xfrm>
            <a:off x="4066973" y="1091954"/>
            <a:ext cx="1124850" cy="543313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a:t>Fire Fuel Detector Prototype Software</a:t>
            </a:r>
            <a:endParaRPr lang="en-IN" sz="1600"/>
          </a:p>
        </p:txBody>
      </p:sp>
      <p:pic>
        <p:nvPicPr>
          <p:cNvPr id="12" name="Picture 11">
            <a:extLst>
              <a:ext uri="{FF2B5EF4-FFF2-40B4-BE49-F238E27FC236}">
                <a16:creationId xmlns:a16="http://schemas.microsoft.com/office/drawing/2014/main" id="{6C8E1A67-51F3-4931-8E2C-6EA7BF74AA4C}"/>
              </a:ext>
            </a:extLst>
          </p:cNvPr>
          <p:cNvPicPr>
            <a:picLocks noChangeAspect="1"/>
          </p:cNvPicPr>
          <p:nvPr/>
        </p:nvPicPr>
        <p:blipFill rotWithShape="1">
          <a:blip r:embed="rId3">
            <a:extLst>
              <a:ext uri="{28A0092B-C50C-407E-A947-70E740481C1C}">
                <a14:useLocalDpi xmlns:a14="http://schemas.microsoft.com/office/drawing/2010/main" val="0"/>
              </a:ext>
            </a:extLst>
          </a:blip>
          <a:srcRect l="13491" t="5451" r="12177" b="5350"/>
          <a:stretch/>
        </p:blipFill>
        <p:spPr>
          <a:xfrm>
            <a:off x="6054742" y="1091954"/>
            <a:ext cx="2956264" cy="2660638"/>
          </a:xfrm>
          <a:prstGeom prst="rect">
            <a:avLst/>
          </a:prstGeom>
        </p:spPr>
      </p:pic>
      <p:pic>
        <p:nvPicPr>
          <p:cNvPr id="14" name="Picture 13">
            <a:extLst>
              <a:ext uri="{FF2B5EF4-FFF2-40B4-BE49-F238E27FC236}">
                <a16:creationId xmlns:a16="http://schemas.microsoft.com/office/drawing/2014/main" id="{E5F7FE9A-5F1A-4564-BF90-27BC13D7AA5B}"/>
              </a:ext>
            </a:extLst>
          </p:cNvPr>
          <p:cNvPicPr>
            <a:picLocks noChangeAspect="1"/>
          </p:cNvPicPr>
          <p:nvPr/>
        </p:nvPicPr>
        <p:blipFill rotWithShape="1">
          <a:blip r:embed="rId4">
            <a:extLst>
              <a:ext uri="{28A0092B-C50C-407E-A947-70E740481C1C}">
                <a14:useLocalDpi xmlns:a14="http://schemas.microsoft.com/office/drawing/2010/main" val="0"/>
              </a:ext>
            </a:extLst>
          </a:blip>
          <a:srcRect l="5148" t="6867" r="12176"/>
          <a:stretch/>
        </p:blipFill>
        <p:spPr>
          <a:xfrm>
            <a:off x="9079239" y="1162447"/>
            <a:ext cx="3065757" cy="2590145"/>
          </a:xfrm>
          <a:prstGeom prst="rect">
            <a:avLst/>
          </a:prstGeom>
        </p:spPr>
      </p:pic>
      <p:pic>
        <p:nvPicPr>
          <p:cNvPr id="16" name="Picture 15">
            <a:extLst>
              <a:ext uri="{FF2B5EF4-FFF2-40B4-BE49-F238E27FC236}">
                <a16:creationId xmlns:a16="http://schemas.microsoft.com/office/drawing/2014/main" id="{365BC451-6CA6-4C4D-B004-E3A5FE700D56}"/>
              </a:ext>
            </a:extLst>
          </p:cNvPr>
          <p:cNvPicPr>
            <a:picLocks noChangeAspect="1"/>
          </p:cNvPicPr>
          <p:nvPr/>
        </p:nvPicPr>
        <p:blipFill rotWithShape="1">
          <a:blip r:embed="rId5">
            <a:extLst>
              <a:ext uri="{28A0092B-C50C-407E-A947-70E740481C1C}">
                <a14:useLocalDpi xmlns:a14="http://schemas.microsoft.com/office/drawing/2010/main" val="0"/>
              </a:ext>
            </a:extLst>
          </a:blip>
          <a:srcRect l="16980" t="5654" r="10204" b="7777"/>
          <a:stretch/>
        </p:blipFill>
        <p:spPr>
          <a:xfrm>
            <a:off x="6174403" y="3808521"/>
            <a:ext cx="2904836" cy="2590146"/>
          </a:xfrm>
          <a:prstGeom prst="rect">
            <a:avLst/>
          </a:prstGeom>
        </p:spPr>
      </p:pic>
      <p:pic>
        <p:nvPicPr>
          <p:cNvPr id="18" name="Picture 17">
            <a:extLst>
              <a:ext uri="{FF2B5EF4-FFF2-40B4-BE49-F238E27FC236}">
                <a16:creationId xmlns:a16="http://schemas.microsoft.com/office/drawing/2014/main" id="{7BB91800-9F1C-472B-B39F-8B70B665D8CB}"/>
              </a:ext>
            </a:extLst>
          </p:cNvPr>
          <p:cNvPicPr>
            <a:picLocks noChangeAspect="1"/>
          </p:cNvPicPr>
          <p:nvPr/>
        </p:nvPicPr>
        <p:blipFill rotWithShape="1">
          <a:blip r:embed="rId6">
            <a:extLst>
              <a:ext uri="{28A0092B-C50C-407E-A947-70E740481C1C}">
                <a14:useLocalDpi xmlns:a14="http://schemas.microsoft.com/office/drawing/2010/main" val="0"/>
              </a:ext>
            </a:extLst>
          </a:blip>
          <a:srcRect l="5603" t="6463" r="11418"/>
          <a:stretch/>
        </p:blipFill>
        <p:spPr>
          <a:xfrm>
            <a:off x="9079239" y="3822366"/>
            <a:ext cx="3063700" cy="2590145"/>
          </a:xfrm>
          <a:prstGeom prst="rect">
            <a:avLst/>
          </a:prstGeom>
        </p:spPr>
      </p:pic>
      <p:cxnSp>
        <p:nvCxnSpPr>
          <p:cNvPr id="20" name="Straight Arrow Connector 19">
            <a:extLst>
              <a:ext uri="{FF2B5EF4-FFF2-40B4-BE49-F238E27FC236}">
                <a16:creationId xmlns:a16="http://schemas.microsoft.com/office/drawing/2014/main" id="{3E660E3A-467C-402A-B396-ADB30C64FA35}"/>
              </a:ext>
            </a:extLst>
          </p:cNvPr>
          <p:cNvCxnSpPr>
            <a:cxnSpLocks/>
          </p:cNvCxnSpPr>
          <p:nvPr/>
        </p:nvCxnSpPr>
        <p:spPr>
          <a:xfrm>
            <a:off x="3489753" y="3597675"/>
            <a:ext cx="577220" cy="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B258B01-F599-42B3-B809-D31855F89CCE}"/>
              </a:ext>
            </a:extLst>
          </p:cNvPr>
          <p:cNvCxnSpPr>
            <a:cxnSpLocks/>
            <a:endCxn id="12" idx="1"/>
          </p:cNvCxnSpPr>
          <p:nvPr/>
        </p:nvCxnSpPr>
        <p:spPr>
          <a:xfrm>
            <a:off x="5163557" y="2422273"/>
            <a:ext cx="891185" cy="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19D44D8-5C6C-4947-A7FE-1A5CF7F7D987}"/>
              </a:ext>
            </a:extLst>
          </p:cNvPr>
          <p:cNvCxnSpPr>
            <a:cxnSpLocks/>
          </p:cNvCxnSpPr>
          <p:nvPr/>
        </p:nvCxnSpPr>
        <p:spPr>
          <a:xfrm>
            <a:off x="5191823" y="4885254"/>
            <a:ext cx="891185" cy="0"/>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7DF506F-E312-A818-6E42-8808FB93AA86}"/>
              </a:ext>
            </a:extLst>
          </p:cNvPr>
          <p:cNvSpPr txBox="1"/>
          <p:nvPr/>
        </p:nvSpPr>
        <p:spPr>
          <a:xfrm>
            <a:off x="549965" y="5110920"/>
            <a:ext cx="2411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Input LIDAR File</a:t>
            </a:r>
          </a:p>
        </p:txBody>
      </p:sp>
      <p:sp>
        <p:nvSpPr>
          <p:cNvPr id="15" name="TextBox 14">
            <a:extLst>
              <a:ext uri="{FF2B5EF4-FFF2-40B4-BE49-F238E27FC236}">
                <a16:creationId xmlns:a16="http://schemas.microsoft.com/office/drawing/2014/main" id="{CFAE9DA6-8FF4-FFE2-6E6C-B8CAC0F35B98}"/>
              </a:ext>
            </a:extLst>
          </p:cNvPr>
          <p:cNvSpPr txBox="1"/>
          <p:nvPr/>
        </p:nvSpPr>
        <p:spPr>
          <a:xfrm>
            <a:off x="5188225" y="2526746"/>
            <a:ext cx="11308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Canopy Height</a:t>
            </a:r>
          </a:p>
        </p:txBody>
      </p:sp>
      <p:sp>
        <p:nvSpPr>
          <p:cNvPr id="17" name="TextBox 16">
            <a:extLst>
              <a:ext uri="{FF2B5EF4-FFF2-40B4-BE49-F238E27FC236}">
                <a16:creationId xmlns:a16="http://schemas.microsoft.com/office/drawing/2014/main" id="{B8876CF9-CD8F-242D-82BB-FA6C96AF8E0D}"/>
              </a:ext>
            </a:extLst>
          </p:cNvPr>
          <p:cNvSpPr txBox="1"/>
          <p:nvPr/>
        </p:nvSpPr>
        <p:spPr>
          <a:xfrm>
            <a:off x="5232399" y="4945267"/>
            <a:ext cx="10866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Canopy Base </a:t>
            </a:r>
          </a:p>
          <a:p>
            <a:r>
              <a:rPr lang="en-US"/>
              <a:t>Height</a:t>
            </a:r>
          </a:p>
        </p:txBody>
      </p:sp>
    </p:spTree>
    <p:extLst>
      <p:ext uri="{BB962C8B-B14F-4D97-AF65-F5344CB8AC3E}">
        <p14:creationId xmlns:p14="http://schemas.microsoft.com/office/powerpoint/2010/main" val="579828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17BA-B0FA-4383-89BC-38D8D02B600E}"/>
              </a:ext>
            </a:extLst>
          </p:cNvPr>
          <p:cNvSpPr>
            <a:spLocks noGrp="1"/>
          </p:cNvSpPr>
          <p:nvPr>
            <p:ph type="ctrTitle"/>
          </p:nvPr>
        </p:nvSpPr>
        <p:spPr>
          <a:xfrm>
            <a:off x="528648" y="185222"/>
            <a:ext cx="9234309" cy="512448"/>
          </a:xfrm>
        </p:spPr>
        <p:txBody>
          <a:bodyPr/>
          <a:lstStyle/>
          <a:p>
            <a:r>
              <a:rPr lang="en-US"/>
              <a:t>Prototype - Canopy Fuel Parameters</a:t>
            </a:r>
            <a:endParaRPr lang="en-IN"/>
          </a:p>
        </p:txBody>
      </p:sp>
      <p:sp>
        <p:nvSpPr>
          <p:cNvPr id="6" name="Date Placeholder 5">
            <a:extLst>
              <a:ext uri="{FF2B5EF4-FFF2-40B4-BE49-F238E27FC236}">
                <a16:creationId xmlns:a16="http://schemas.microsoft.com/office/drawing/2014/main" id="{9C19C5E5-A5EA-4691-9166-3BEE55C2AE06}"/>
              </a:ext>
            </a:extLst>
          </p:cNvPr>
          <p:cNvSpPr>
            <a:spLocks noGrp="1"/>
          </p:cNvSpPr>
          <p:nvPr>
            <p:ph type="dt" sz="half" idx="2"/>
          </p:nvPr>
        </p:nvSpPr>
        <p:spPr/>
        <p:txBody>
          <a:bodyPr/>
          <a:lstStyle/>
          <a:p>
            <a:fld id="{E0C8DACD-4E35-4E4C-AC75-C3DE50F04E7E}" type="datetime1">
              <a:rPr lang="en-US" smtClean="0"/>
              <a:pPr/>
              <a:t>5/11/2022</a:t>
            </a:fld>
            <a:endParaRPr lang="en-US"/>
          </a:p>
        </p:txBody>
      </p:sp>
      <p:sp>
        <p:nvSpPr>
          <p:cNvPr id="7" name="Slide Number Placeholder 6">
            <a:extLst>
              <a:ext uri="{FF2B5EF4-FFF2-40B4-BE49-F238E27FC236}">
                <a16:creationId xmlns:a16="http://schemas.microsoft.com/office/drawing/2014/main" id="{B359D9CD-3F4E-4862-AFCC-D3FB4A577AAD}"/>
              </a:ext>
            </a:extLst>
          </p:cNvPr>
          <p:cNvSpPr>
            <a:spLocks noGrp="1"/>
          </p:cNvSpPr>
          <p:nvPr>
            <p:ph type="sldNum" sz="quarter" idx="4"/>
          </p:nvPr>
        </p:nvSpPr>
        <p:spPr/>
        <p:txBody>
          <a:bodyPr/>
          <a:lstStyle/>
          <a:p>
            <a:fld id="{8A7A6979-0714-4377-B894-6BE4C2D6E202}" type="slidenum">
              <a:rPr lang="en-US" smtClean="0"/>
              <a:pPr/>
              <a:t>7</a:t>
            </a:fld>
            <a:endParaRPr lang="en-US"/>
          </a:p>
        </p:txBody>
      </p:sp>
      <p:pic>
        <p:nvPicPr>
          <p:cNvPr id="13" name="Picture 12">
            <a:extLst>
              <a:ext uri="{FF2B5EF4-FFF2-40B4-BE49-F238E27FC236}">
                <a16:creationId xmlns:a16="http://schemas.microsoft.com/office/drawing/2014/main" id="{B299AEF2-2D7D-4405-BC6C-A7631E7FD612}"/>
              </a:ext>
            </a:extLst>
          </p:cNvPr>
          <p:cNvPicPr>
            <a:picLocks noChangeAspect="1"/>
          </p:cNvPicPr>
          <p:nvPr/>
        </p:nvPicPr>
        <p:blipFill rotWithShape="1">
          <a:blip r:embed="rId2">
            <a:extLst>
              <a:ext uri="{28A0092B-C50C-407E-A947-70E740481C1C}">
                <a14:useLocalDpi xmlns:a14="http://schemas.microsoft.com/office/drawing/2010/main" val="0"/>
              </a:ext>
            </a:extLst>
          </a:blip>
          <a:srcRect l="6629" t="6738" r="10605"/>
          <a:stretch/>
        </p:blipFill>
        <p:spPr>
          <a:xfrm>
            <a:off x="4194819" y="1076147"/>
            <a:ext cx="3480046" cy="2352853"/>
          </a:xfrm>
          <a:prstGeom prst="rect">
            <a:avLst/>
          </a:prstGeom>
        </p:spPr>
      </p:pic>
      <p:pic>
        <p:nvPicPr>
          <p:cNvPr id="15" name="Picture 14">
            <a:extLst>
              <a:ext uri="{FF2B5EF4-FFF2-40B4-BE49-F238E27FC236}">
                <a16:creationId xmlns:a16="http://schemas.microsoft.com/office/drawing/2014/main" id="{17051EC4-F9AD-43DB-821F-7CDA7B3D8C7F}"/>
              </a:ext>
            </a:extLst>
          </p:cNvPr>
          <p:cNvPicPr>
            <a:picLocks noChangeAspect="1"/>
          </p:cNvPicPr>
          <p:nvPr/>
        </p:nvPicPr>
        <p:blipFill rotWithShape="1">
          <a:blip r:embed="rId3">
            <a:extLst>
              <a:ext uri="{28A0092B-C50C-407E-A947-70E740481C1C}">
                <a14:useLocalDpi xmlns:a14="http://schemas.microsoft.com/office/drawing/2010/main" val="0"/>
              </a:ext>
            </a:extLst>
          </a:blip>
          <a:srcRect l="5755" t="7474"/>
          <a:stretch/>
        </p:blipFill>
        <p:spPr>
          <a:xfrm>
            <a:off x="8006060" y="3773388"/>
            <a:ext cx="4087268" cy="3009530"/>
          </a:xfrm>
          <a:prstGeom prst="rect">
            <a:avLst/>
          </a:prstGeom>
        </p:spPr>
      </p:pic>
      <p:pic>
        <p:nvPicPr>
          <p:cNvPr id="17" name="Picture 16">
            <a:extLst>
              <a:ext uri="{FF2B5EF4-FFF2-40B4-BE49-F238E27FC236}">
                <a16:creationId xmlns:a16="http://schemas.microsoft.com/office/drawing/2014/main" id="{48D7AA8E-BC8B-4436-BDCD-B0D8533ED02B}"/>
              </a:ext>
            </a:extLst>
          </p:cNvPr>
          <p:cNvPicPr>
            <a:picLocks noChangeAspect="1"/>
          </p:cNvPicPr>
          <p:nvPr/>
        </p:nvPicPr>
        <p:blipFill rotWithShape="1">
          <a:blip r:embed="rId4">
            <a:extLst>
              <a:ext uri="{28A0092B-C50C-407E-A947-70E740481C1C}">
                <a14:useLocalDpi xmlns:a14="http://schemas.microsoft.com/office/drawing/2010/main" val="0"/>
              </a:ext>
            </a:extLst>
          </a:blip>
          <a:srcRect l="5884" t="5806"/>
          <a:stretch/>
        </p:blipFill>
        <p:spPr>
          <a:xfrm>
            <a:off x="0" y="3893860"/>
            <a:ext cx="4594269" cy="2964140"/>
          </a:xfrm>
          <a:prstGeom prst="rect">
            <a:avLst/>
          </a:prstGeom>
        </p:spPr>
      </p:pic>
      <p:pic>
        <p:nvPicPr>
          <p:cNvPr id="19" name="Picture 18">
            <a:extLst>
              <a:ext uri="{FF2B5EF4-FFF2-40B4-BE49-F238E27FC236}">
                <a16:creationId xmlns:a16="http://schemas.microsoft.com/office/drawing/2014/main" id="{003BDBC9-1F31-44DD-A4B6-6005BA0B9A89}"/>
              </a:ext>
            </a:extLst>
          </p:cNvPr>
          <p:cNvPicPr>
            <a:picLocks noChangeAspect="1"/>
          </p:cNvPicPr>
          <p:nvPr/>
        </p:nvPicPr>
        <p:blipFill rotWithShape="1">
          <a:blip r:embed="rId5">
            <a:extLst>
              <a:ext uri="{28A0092B-C50C-407E-A947-70E740481C1C}">
                <a14:useLocalDpi xmlns:a14="http://schemas.microsoft.com/office/drawing/2010/main" val="0"/>
              </a:ext>
            </a:extLst>
          </a:blip>
          <a:srcRect l="5325" t="7863" r="11911"/>
          <a:stretch/>
        </p:blipFill>
        <p:spPr>
          <a:xfrm>
            <a:off x="0" y="1076147"/>
            <a:ext cx="3941686" cy="2632837"/>
          </a:xfrm>
          <a:prstGeom prst="rect">
            <a:avLst/>
          </a:prstGeom>
        </p:spPr>
      </p:pic>
      <p:pic>
        <p:nvPicPr>
          <p:cNvPr id="21" name="Picture 20">
            <a:extLst>
              <a:ext uri="{FF2B5EF4-FFF2-40B4-BE49-F238E27FC236}">
                <a16:creationId xmlns:a16="http://schemas.microsoft.com/office/drawing/2014/main" id="{2521887C-6E91-42A0-B83B-CDAFC6CFC7DE}"/>
              </a:ext>
            </a:extLst>
          </p:cNvPr>
          <p:cNvPicPr>
            <a:picLocks noChangeAspect="1"/>
          </p:cNvPicPr>
          <p:nvPr/>
        </p:nvPicPr>
        <p:blipFill rotWithShape="1">
          <a:blip r:embed="rId6">
            <a:extLst>
              <a:ext uri="{28A0092B-C50C-407E-A947-70E740481C1C}">
                <a14:useLocalDpi xmlns:a14="http://schemas.microsoft.com/office/drawing/2010/main" val="0"/>
              </a:ext>
            </a:extLst>
          </a:blip>
          <a:srcRect l="6361" t="6867" r="10579"/>
          <a:stretch/>
        </p:blipFill>
        <p:spPr>
          <a:xfrm>
            <a:off x="8361075" y="964219"/>
            <a:ext cx="3340478" cy="2809168"/>
          </a:xfrm>
          <a:prstGeom prst="rect">
            <a:avLst/>
          </a:prstGeom>
        </p:spPr>
      </p:pic>
      <p:sp>
        <p:nvSpPr>
          <p:cNvPr id="22" name="Rectangle 21">
            <a:extLst>
              <a:ext uri="{FF2B5EF4-FFF2-40B4-BE49-F238E27FC236}">
                <a16:creationId xmlns:a16="http://schemas.microsoft.com/office/drawing/2014/main" id="{D75B6972-3999-43B9-B987-96CA448ACD64}"/>
              </a:ext>
            </a:extLst>
          </p:cNvPr>
          <p:cNvSpPr/>
          <p:nvPr/>
        </p:nvSpPr>
        <p:spPr>
          <a:xfrm>
            <a:off x="5372417" y="4535089"/>
            <a:ext cx="1124850" cy="100317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a:t>Fire Fuel Predictor Prototype Software</a:t>
            </a:r>
            <a:endParaRPr lang="en-IN" sz="1600"/>
          </a:p>
        </p:txBody>
      </p:sp>
      <p:cxnSp>
        <p:nvCxnSpPr>
          <p:cNvPr id="24" name="Straight Arrow Connector 23">
            <a:extLst>
              <a:ext uri="{FF2B5EF4-FFF2-40B4-BE49-F238E27FC236}">
                <a16:creationId xmlns:a16="http://schemas.microsoft.com/office/drawing/2014/main" id="{E420EE4E-49E2-4215-83F9-C33DDE56C93A}"/>
              </a:ext>
            </a:extLst>
          </p:cNvPr>
          <p:cNvCxnSpPr>
            <a:cxnSpLocks/>
            <a:stCxn id="22" idx="0"/>
            <a:endCxn id="13" idx="2"/>
          </p:cNvCxnSpPr>
          <p:nvPr/>
        </p:nvCxnSpPr>
        <p:spPr>
          <a:xfrm flipV="1">
            <a:off x="5934842" y="3429000"/>
            <a:ext cx="0" cy="110608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BC0F7BF-E4A8-49BA-9EF4-739CBE85A01D}"/>
              </a:ext>
            </a:extLst>
          </p:cNvPr>
          <p:cNvCxnSpPr>
            <a:cxnSpLocks/>
            <a:stCxn id="22" idx="3"/>
          </p:cNvCxnSpPr>
          <p:nvPr/>
        </p:nvCxnSpPr>
        <p:spPr>
          <a:xfrm flipV="1">
            <a:off x="6497267" y="5036677"/>
            <a:ext cx="1508793" cy="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2A2DEEF6-6FC2-4041-8776-F2E68236EA20}"/>
              </a:ext>
            </a:extLst>
          </p:cNvPr>
          <p:cNvCxnSpPr>
            <a:cxnSpLocks/>
            <a:stCxn id="22" idx="3"/>
            <a:endCxn id="21" idx="1"/>
          </p:cNvCxnSpPr>
          <p:nvPr/>
        </p:nvCxnSpPr>
        <p:spPr>
          <a:xfrm flipV="1">
            <a:off x="6497267" y="2368803"/>
            <a:ext cx="1863808" cy="2667875"/>
          </a:xfrm>
          <a:prstGeom prst="bentConnector3">
            <a:avLst>
              <a:gd name="adj1" fmla="val 66195"/>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BF436D86-D2B0-4008-B245-E370108BCCF8}"/>
              </a:ext>
            </a:extLst>
          </p:cNvPr>
          <p:cNvCxnSpPr>
            <a:cxnSpLocks/>
          </p:cNvCxnSpPr>
          <p:nvPr/>
        </p:nvCxnSpPr>
        <p:spPr>
          <a:xfrm rot="10800000">
            <a:off x="3965128" y="2325467"/>
            <a:ext cx="1430731" cy="2644112"/>
          </a:xfrm>
          <a:prstGeom prst="bentConnector3">
            <a:avLst>
              <a:gd name="adj1" fmla="val 84748"/>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18056BEE-2B33-4669-992A-2F8AFC736C43}"/>
              </a:ext>
            </a:extLst>
          </p:cNvPr>
          <p:cNvCxnSpPr>
            <a:stCxn id="22" idx="1"/>
            <a:endCxn id="17" idx="3"/>
          </p:cNvCxnSpPr>
          <p:nvPr/>
        </p:nvCxnSpPr>
        <p:spPr>
          <a:xfrm rot="10800000" flipV="1">
            <a:off x="4594269" y="5036678"/>
            <a:ext cx="778148" cy="339252"/>
          </a:xfrm>
          <a:prstGeom prst="bentConnector3">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E4C59A99-EA64-4DD0-A861-E1B6EC1D41DF}"/>
              </a:ext>
            </a:extLst>
          </p:cNvPr>
          <p:cNvSpPr/>
          <p:nvPr/>
        </p:nvSpPr>
        <p:spPr>
          <a:xfrm>
            <a:off x="4958628" y="6221637"/>
            <a:ext cx="1993508" cy="46307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a:t>LIDAR input</a:t>
            </a:r>
            <a:endParaRPr lang="en-IN" sz="1600"/>
          </a:p>
        </p:txBody>
      </p:sp>
      <p:cxnSp>
        <p:nvCxnSpPr>
          <p:cNvPr id="65" name="Straight Arrow Connector 64">
            <a:extLst>
              <a:ext uri="{FF2B5EF4-FFF2-40B4-BE49-F238E27FC236}">
                <a16:creationId xmlns:a16="http://schemas.microsoft.com/office/drawing/2014/main" id="{CFEE511C-6938-4E75-9413-A6B5A6ED75F8}"/>
              </a:ext>
            </a:extLst>
          </p:cNvPr>
          <p:cNvCxnSpPr>
            <a:cxnSpLocks/>
            <a:stCxn id="63" idx="0"/>
            <a:endCxn id="22" idx="2"/>
          </p:cNvCxnSpPr>
          <p:nvPr/>
        </p:nvCxnSpPr>
        <p:spPr>
          <a:xfrm flipH="1" flipV="1">
            <a:off x="5934842" y="5538266"/>
            <a:ext cx="20540" cy="68337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6016CA8-4C46-E85A-F0F8-35F3CB6160AA}"/>
              </a:ext>
            </a:extLst>
          </p:cNvPr>
          <p:cNvSpPr txBox="1"/>
          <p:nvPr/>
        </p:nvSpPr>
        <p:spPr>
          <a:xfrm>
            <a:off x="4117008" y="3355007"/>
            <a:ext cx="11308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Small Branches</a:t>
            </a:r>
          </a:p>
        </p:txBody>
      </p:sp>
      <p:sp>
        <p:nvSpPr>
          <p:cNvPr id="4" name="TextBox 3">
            <a:extLst>
              <a:ext uri="{FF2B5EF4-FFF2-40B4-BE49-F238E27FC236}">
                <a16:creationId xmlns:a16="http://schemas.microsoft.com/office/drawing/2014/main" id="{0D81374D-D177-433E-1C58-6855E3AA5860}"/>
              </a:ext>
            </a:extLst>
          </p:cNvPr>
          <p:cNvSpPr txBox="1"/>
          <p:nvPr/>
        </p:nvSpPr>
        <p:spPr>
          <a:xfrm>
            <a:off x="5883966" y="4117007"/>
            <a:ext cx="11308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Dead/Live</a:t>
            </a:r>
          </a:p>
        </p:txBody>
      </p:sp>
      <p:sp>
        <p:nvSpPr>
          <p:cNvPr id="23" name="TextBox 22">
            <a:extLst>
              <a:ext uri="{FF2B5EF4-FFF2-40B4-BE49-F238E27FC236}">
                <a16:creationId xmlns:a16="http://schemas.microsoft.com/office/drawing/2014/main" id="{B5C25495-2274-DBF4-5CA2-6A25D5FA5AD1}"/>
              </a:ext>
            </a:extLst>
          </p:cNvPr>
          <p:cNvSpPr txBox="1"/>
          <p:nvPr/>
        </p:nvSpPr>
        <p:spPr>
          <a:xfrm>
            <a:off x="4315790" y="5541616"/>
            <a:ext cx="11308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Species</a:t>
            </a:r>
          </a:p>
        </p:txBody>
      </p:sp>
      <p:sp>
        <p:nvSpPr>
          <p:cNvPr id="25" name="TextBox 24">
            <a:extLst>
              <a:ext uri="{FF2B5EF4-FFF2-40B4-BE49-F238E27FC236}">
                <a16:creationId xmlns:a16="http://schemas.microsoft.com/office/drawing/2014/main" id="{5DE317C2-24A4-44B8-C6A2-A4249A4F2C24}"/>
              </a:ext>
            </a:extLst>
          </p:cNvPr>
          <p:cNvSpPr txBox="1"/>
          <p:nvPr/>
        </p:nvSpPr>
        <p:spPr>
          <a:xfrm>
            <a:off x="6690138" y="4393093"/>
            <a:ext cx="11308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Crown Type</a:t>
            </a:r>
          </a:p>
        </p:txBody>
      </p:sp>
      <p:sp>
        <p:nvSpPr>
          <p:cNvPr id="26" name="TextBox 25">
            <a:extLst>
              <a:ext uri="{FF2B5EF4-FFF2-40B4-BE49-F238E27FC236}">
                <a16:creationId xmlns:a16="http://schemas.microsoft.com/office/drawing/2014/main" id="{DABE1CA7-67A7-8123-DF5A-2B190730DF2F}"/>
              </a:ext>
            </a:extLst>
          </p:cNvPr>
          <p:cNvSpPr txBox="1"/>
          <p:nvPr/>
        </p:nvSpPr>
        <p:spPr>
          <a:xfrm>
            <a:off x="6955181" y="3531702"/>
            <a:ext cx="11308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Fuel Weight</a:t>
            </a:r>
          </a:p>
        </p:txBody>
      </p:sp>
    </p:spTree>
    <p:extLst>
      <p:ext uri="{BB962C8B-B14F-4D97-AF65-F5344CB8AC3E}">
        <p14:creationId xmlns:p14="http://schemas.microsoft.com/office/powerpoint/2010/main" val="1355589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17BA-B0FA-4383-89BC-38D8D02B600E}"/>
              </a:ext>
            </a:extLst>
          </p:cNvPr>
          <p:cNvSpPr>
            <a:spLocks noGrp="1"/>
          </p:cNvSpPr>
          <p:nvPr>
            <p:ph type="ctrTitle"/>
          </p:nvPr>
        </p:nvSpPr>
        <p:spPr>
          <a:xfrm>
            <a:off x="528648" y="185222"/>
            <a:ext cx="9234309" cy="512448"/>
          </a:xfrm>
        </p:spPr>
        <p:txBody>
          <a:bodyPr/>
          <a:lstStyle/>
          <a:p>
            <a:r>
              <a:rPr lang="en-US">
                <a:latin typeface="Acumin Pro ExtraCondensed"/>
              </a:rPr>
              <a:t>Prototype - Ground Fuel Parameters</a:t>
            </a:r>
            <a:endParaRPr lang="en-IN"/>
          </a:p>
        </p:txBody>
      </p:sp>
      <p:sp>
        <p:nvSpPr>
          <p:cNvPr id="6" name="Date Placeholder 5">
            <a:extLst>
              <a:ext uri="{FF2B5EF4-FFF2-40B4-BE49-F238E27FC236}">
                <a16:creationId xmlns:a16="http://schemas.microsoft.com/office/drawing/2014/main" id="{9C19C5E5-A5EA-4691-9166-3BEE55C2AE06}"/>
              </a:ext>
            </a:extLst>
          </p:cNvPr>
          <p:cNvSpPr>
            <a:spLocks noGrp="1"/>
          </p:cNvSpPr>
          <p:nvPr>
            <p:ph type="dt" sz="half" idx="2"/>
          </p:nvPr>
        </p:nvSpPr>
        <p:spPr/>
        <p:txBody>
          <a:bodyPr/>
          <a:lstStyle/>
          <a:p>
            <a:fld id="{E0C8DACD-4E35-4E4C-AC75-C3DE50F04E7E}" type="datetime1">
              <a:rPr lang="en-US" smtClean="0"/>
              <a:pPr/>
              <a:t>5/11/2022</a:t>
            </a:fld>
            <a:endParaRPr lang="en-US"/>
          </a:p>
        </p:txBody>
      </p:sp>
      <p:sp>
        <p:nvSpPr>
          <p:cNvPr id="7" name="Slide Number Placeholder 6">
            <a:extLst>
              <a:ext uri="{FF2B5EF4-FFF2-40B4-BE49-F238E27FC236}">
                <a16:creationId xmlns:a16="http://schemas.microsoft.com/office/drawing/2014/main" id="{B359D9CD-3F4E-4862-AFCC-D3FB4A577AAD}"/>
              </a:ext>
            </a:extLst>
          </p:cNvPr>
          <p:cNvSpPr>
            <a:spLocks noGrp="1"/>
          </p:cNvSpPr>
          <p:nvPr>
            <p:ph type="sldNum" sz="quarter" idx="4"/>
          </p:nvPr>
        </p:nvSpPr>
        <p:spPr/>
        <p:txBody>
          <a:bodyPr/>
          <a:lstStyle/>
          <a:p>
            <a:fld id="{8A7A6979-0714-4377-B894-6BE4C2D6E202}" type="slidenum">
              <a:rPr lang="en-US" smtClean="0"/>
              <a:pPr/>
              <a:t>8</a:t>
            </a:fld>
            <a:endParaRPr lang="en-US"/>
          </a:p>
        </p:txBody>
      </p:sp>
      <p:sp>
        <p:nvSpPr>
          <p:cNvPr id="22" name="Rectangle 21">
            <a:extLst>
              <a:ext uri="{FF2B5EF4-FFF2-40B4-BE49-F238E27FC236}">
                <a16:creationId xmlns:a16="http://schemas.microsoft.com/office/drawing/2014/main" id="{D75B6972-3999-43B9-B987-96CA448ACD64}"/>
              </a:ext>
            </a:extLst>
          </p:cNvPr>
          <p:cNvSpPr/>
          <p:nvPr/>
        </p:nvSpPr>
        <p:spPr>
          <a:xfrm>
            <a:off x="5372417" y="4535089"/>
            <a:ext cx="1124850" cy="100317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a:t>Fire Fuel Predictor Prototype Software</a:t>
            </a:r>
            <a:endParaRPr lang="en-IN" sz="1600"/>
          </a:p>
        </p:txBody>
      </p:sp>
      <p:cxnSp>
        <p:nvCxnSpPr>
          <p:cNvPr id="24" name="Straight Arrow Connector 23">
            <a:extLst>
              <a:ext uri="{FF2B5EF4-FFF2-40B4-BE49-F238E27FC236}">
                <a16:creationId xmlns:a16="http://schemas.microsoft.com/office/drawing/2014/main" id="{E420EE4E-49E2-4215-83F9-C33DDE56C93A}"/>
              </a:ext>
            </a:extLst>
          </p:cNvPr>
          <p:cNvCxnSpPr>
            <a:cxnSpLocks/>
            <a:stCxn id="22" idx="0"/>
          </p:cNvCxnSpPr>
          <p:nvPr/>
        </p:nvCxnSpPr>
        <p:spPr>
          <a:xfrm flipV="1">
            <a:off x="5934842" y="3429000"/>
            <a:ext cx="0" cy="1106089"/>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BC0F7BF-E4A8-49BA-9EF4-739CBE85A01D}"/>
              </a:ext>
            </a:extLst>
          </p:cNvPr>
          <p:cNvCxnSpPr>
            <a:cxnSpLocks/>
            <a:stCxn id="22" idx="3"/>
          </p:cNvCxnSpPr>
          <p:nvPr/>
        </p:nvCxnSpPr>
        <p:spPr>
          <a:xfrm flipV="1">
            <a:off x="6497267" y="5036677"/>
            <a:ext cx="1508793" cy="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2A2DEEF6-6FC2-4041-8776-F2E68236EA20}"/>
              </a:ext>
            </a:extLst>
          </p:cNvPr>
          <p:cNvCxnSpPr>
            <a:cxnSpLocks/>
            <a:stCxn id="22" idx="3"/>
          </p:cNvCxnSpPr>
          <p:nvPr/>
        </p:nvCxnSpPr>
        <p:spPr>
          <a:xfrm flipV="1">
            <a:off x="6497267" y="2368803"/>
            <a:ext cx="1863808" cy="2667875"/>
          </a:xfrm>
          <a:prstGeom prst="bentConnector3">
            <a:avLst>
              <a:gd name="adj1" fmla="val 66195"/>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BF436D86-D2B0-4008-B245-E370108BCCF8}"/>
              </a:ext>
            </a:extLst>
          </p:cNvPr>
          <p:cNvCxnSpPr>
            <a:cxnSpLocks/>
          </p:cNvCxnSpPr>
          <p:nvPr/>
        </p:nvCxnSpPr>
        <p:spPr>
          <a:xfrm rot="10800000">
            <a:off x="3965128" y="2380684"/>
            <a:ext cx="1430731" cy="2644112"/>
          </a:xfrm>
          <a:prstGeom prst="bentConnector3">
            <a:avLst>
              <a:gd name="adj1" fmla="val 84748"/>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18056BEE-2B33-4669-992A-2F8AFC736C43}"/>
              </a:ext>
            </a:extLst>
          </p:cNvPr>
          <p:cNvCxnSpPr>
            <a:cxnSpLocks/>
            <a:stCxn id="22" idx="1"/>
            <a:endCxn id="16" idx="3"/>
          </p:cNvCxnSpPr>
          <p:nvPr/>
        </p:nvCxnSpPr>
        <p:spPr>
          <a:xfrm rot="10800000" flipV="1">
            <a:off x="3971767" y="5036678"/>
            <a:ext cx="1400650" cy="502324"/>
          </a:xfrm>
          <a:prstGeom prst="bentConnector3">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E4C59A99-EA64-4DD0-A861-E1B6EC1D41DF}"/>
              </a:ext>
            </a:extLst>
          </p:cNvPr>
          <p:cNvSpPr/>
          <p:nvPr/>
        </p:nvSpPr>
        <p:spPr>
          <a:xfrm>
            <a:off x="4958628" y="6221637"/>
            <a:ext cx="1993508" cy="46307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a:t>LIDAR input</a:t>
            </a:r>
            <a:endParaRPr lang="en-IN" sz="1600"/>
          </a:p>
        </p:txBody>
      </p:sp>
      <p:cxnSp>
        <p:nvCxnSpPr>
          <p:cNvPr id="65" name="Straight Arrow Connector 64">
            <a:extLst>
              <a:ext uri="{FF2B5EF4-FFF2-40B4-BE49-F238E27FC236}">
                <a16:creationId xmlns:a16="http://schemas.microsoft.com/office/drawing/2014/main" id="{CFEE511C-6938-4E75-9413-A6B5A6ED75F8}"/>
              </a:ext>
            </a:extLst>
          </p:cNvPr>
          <p:cNvCxnSpPr>
            <a:cxnSpLocks/>
            <a:stCxn id="63" idx="0"/>
            <a:endCxn id="22" idx="2"/>
          </p:cNvCxnSpPr>
          <p:nvPr/>
        </p:nvCxnSpPr>
        <p:spPr>
          <a:xfrm flipH="1" flipV="1">
            <a:off x="5934842" y="5538266"/>
            <a:ext cx="20540" cy="68337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A03049F-3433-4426-BAD2-1630A8F8A5B1}"/>
              </a:ext>
            </a:extLst>
          </p:cNvPr>
          <p:cNvPicPr>
            <a:picLocks noChangeAspect="1"/>
          </p:cNvPicPr>
          <p:nvPr/>
        </p:nvPicPr>
        <p:blipFill rotWithShape="1">
          <a:blip r:embed="rId2">
            <a:extLst>
              <a:ext uri="{28A0092B-C50C-407E-A947-70E740481C1C}">
                <a14:useLocalDpi xmlns:a14="http://schemas.microsoft.com/office/drawing/2010/main" val="0"/>
              </a:ext>
            </a:extLst>
          </a:blip>
          <a:srcRect l="5257" t="7467" r="9893"/>
          <a:stretch/>
        </p:blipFill>
        <p:spPr>
          <a:xfrm>
            <a:off x="4265842" y="1110576"/>
            <a:ext cx="3422655" cy="2239554"/>
          </a:xfrm>
          <a:prstGeom prst="rect">
            <a:avLst/>
          </a:prstGeom>
        </p:spPr>
      </p:pic>
      <p:pic>
        <p:nvPicPr>
          <p:cNvPr id="8" name="Picture 7">
            <a:extLst>
              <a:ext uri="{FF2B5EF4-FFF2-40B4-BE49-F238E27FC236}">
                <a16:creationId xmlns:a16="http://schemas.microsoft.com/office/drawing/2014/main" id="{57AB4CE6-80F4-489B-8009-79C32BC5B186}"/>
              </a:ext>
            </a:extLst>
          </p:cNvPr>
          <p:cNvPicPr>
            <a:picLocks noChangeAspect="1"/>
          </p:cNvPicPr>
          <p:nvPr/>
        </p:nvPicPr>
        <p:blipFill rotWithShape="1">
          <a:blip r:embed="rId3">
            <a:extLst>
              <a:ext uri="{28A0092B-C50C-407E-A947-70E740481C1C}">
                <a14:useLocalDpi xmlns:a14="http://schemas.microsoft.com/office/drawing/2010/main" val="0"/>
              </a:ext>
            </a:extLst>
          </a:blip>
          <a:srcRect l="6990" t="7717" r="10748"/>
          <a:stretch/>
        </p:blipFill>
        <p:spPr>
          <a:xfrm>
            <a:off x="195159" y="951176"/>
            <a:ext cx="3398105" cy="2859016"/>
          </a:xfrm>
          <a:prstGeom prst="rect">
            <a:avLst/>
          </a:prstGeom>
        </p:spPr>
      </p:pic>
      <p:pic>
        <p:nvPicPr>
          <p:cNvPr id="10" name="Picture 9">
            <a:extLst>
              <a:ext uri="{FF2B5EF4-FFF2-40B4-BE49-F238E27FC236}">
                <a16:creationId xmlns:a16="http://schemas.microsoft.com/office/drawing/2014/main" id="{C55EB8E0-6F59-42E0-90E5-8044801799AE}"/>
              </a:ext>
            </a:extLst>
          </p:cNvPr>
          <p:cNvPicPr>
            <a:picLocks noChangeAspect="1"/>
          </p:cNvPicPr>
          <p:nvPr/>
        </p:nvPicPr>
        <p:blipFill rotWithShape="1">
          <a:blip r:embed="rId4">
            <a:extLst>
              <a:ext uri="{28A0092B-C50C-407E-A947-70E740481C1C}">
                <a14:useLocalDpi xmlns:a14="http://schemas.microsoft.com/office/drawing/2010/main" val="0"/>
              </a:ext>
            </a:extLst>
          </a:blip>
          <a:srcRect l="5257" t="7467" r="9893"/>
          <a:stretch/>
        </p:blipFill>
        <p:spPr>
          <a:xfrm>
            <a:off x="8361075" y="1030046"/>
            <a:ext cx="3666264" cy="2398954"/>
          </a:xfrm>
          <a:prstGeom prst="rect">
            <a:avLst/>
          </a:prstGeom>
        </p:spPr>
      </p:pic>
      <p:pic>
        <p:nvPicPr>
          <p:cNvPr id="12" name="Picture 11">
            <a:extLst>
              <a:ext uri="{FF2B5EF4-FFF2-40B4-BE49-F238E27FC236}">
                <a16:creationId xmlns:a16="http://schemas.microsoft.com/office/drawing/2014/main" id="{F7583D56-FE87-4F6F-90E9-CA0A7F2487F5}"/>
              </a:ext>
            </a:extLst>
          </p:cNvPr>
          <p:cNvPicPr>
            <a:picLocks noChangeAspect="1"/>
          </p:cNvPicPr>
          <p:nvPr/>
        </p:nvPicPr>
        <p:blipFill rotWithShape="1">
          <a:blip r:embed="rId5">
            <a:extLst>
              <a:ext uri="{28A0092B-C50C-407E-A947-70E740481C1C}">
                <a14:useLocalDpi xmlns:a14="http://schemas.microsoft.com/office/drawing/2010/main" val="0"/>
              </a:ext>
            </a:extLst>
          </a:blip>
          <a:srcRect l="5258" t="6636" r="13871"/>
          <a:stretch/>
        </p:blipFill>
        <p:spPr>
          <a:xfrm>
            <a:off x="8123935" y="3404399"/>
            <a:ext cx="3851518" cy="2667875"/>
          </a:xfrm>
          <a:prstGeom prst="rect">
            <a:avLst/>
          </a:prstGeom>
        </p:spPr>
      </p:pic>
      <p:pic>
        <p:nvPicPr>
          <p:cNvPr id="16" name="Picture 15">
            <a:extLst>
              <a:ext uri="{FF2B5EF4-FFF2-40B4-BE49-F238E27FC236}">
                <a16:creationId xmlns:a16="http://schemas.microsoft.com/office/drawing/2014/main" id="{55FB02E8-20D5-46E5-88E6-E22A880D1CC5}"/>
              </a:ext>
            </a:extLst>
          </p:cNvPr>
          <p:cNvPicPr>
            <a:picLocks noChangeAspect="1"/>
          </p:cNvPicPr>
          <p:nvPr/>
        </p:nvPicPr>
        <p:blipFill rotWithShape="1">
          <a:blip r:embed="rId6">
            <a:extLst>
              <a:ext uri="{28A0092B-C50C-407E-A947-70E740481C1C}">
                <a14:useLocalDpi xmlns:a14="http://schemas.microsoft.com/office/drawing/2010/main" val="0"/>
              </a:ext>
            </a:extLst>
          </a:blip>
          <a:srcRect l="5257" t="6636" r="9893"/>
          <a:stretch/>
        </p:blipFill>
        <p:spPr>
          <a:xfrm>
            <a:off x="-2907" y="4216107"/>
            <a:ext cx="3974674" cy="2645790"/>
          </a:xfrm>
          <a:prstGeom prst="rect">
            <a:avLst/>
          </a:prstGeom>
        </p:spPr>
      </p:pic>
      <p:sp>
        <p:nvSpPr>
          <p:cNvPr id="3" name="TextBox 2">
            <a:extLst>
              <a:ext uri="{FF2B5EF4-FFF2-40B4-BE49-F238E27FC236}">
                <a16:creationId xmlns:a16="http://schemas.microsoft.com/office/drawing/2014/main" id="{B0F76773-9A70-15C9-8DCB-960A3897B4EC}"/>
              </a:ext>
            </a:extLst>
          </p:cNvPr>
          <p:cNvSpPr txBox="1"/>
          <p:nvPr/>
        </p:nvSpPr>
        <p:spPr>
          <a:xfrm>
            <a:off x="4194312" y="3531703"/>
            <a:ext cx="11308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f1h</a:t>
            </a:r>
          </a:p>
        </p:txBody>
      </p:sp>
      <p:sp>
        <p:nvSpPr>
          <p:cNvPr id="20" name="TextBox 19">
            <a:extLst>
              <a:ext uri="{FF2B5EF4-FFF2-40B4-BE49-F238E27FC236}">
                <a16:creationId xmlns:a16="http://schemas.microsoft.com/office/drawing/2014/main" id="{94D63E6D-B66F-DA78-5A2D-AE06E425E95C}"/>
              </a:ext>
            </a:extLst>
          </p:cNvPr>
          <p:cNvSpPr txBox="1"/>
          <p:nvPr/>
        </p:nvSpPr>
        <p:spPr>
          <a:xfrm>
            <a:off x="5939181" y="3708398"/>
            <a:ext cx="11308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f10h</a:t>
            </a:r>
          </a:p>
        </p:txBody>
      </p:sp>
      <p:sp>
        <p:nvSpPr>
          <p:cNvPr id="21" name="TextBox 20">
            <a:extLst>
              <a:ext uri="{FF2B5EF4-FFF2-40B4-BE49-F238E27FC236}">
                <a16:creationId xmlns:a16="http://schemas.microsoft.com/office/drawing/2014/main" id="{AF1E42CD-7FED-11BB-6462-6C56DA18EE21}"/>
              </a:ext>
            </a:extLst>
          </p:cNvPr>
          <p:cNvSpPr txBox="1"/>
          <p:nvPr/>
        </p:nvSpPr>
        <p:spPr>
          <a:xfrm>
            <a:off x="7065616" y="3542746"/>
            <a:ext cx="11308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f100h</a:t>
            </a:r>
          </a:p>
        </p:txBody>
      </p:sp>
      <p:sp>
        <p:nvSpPr>
          <p:cNvPr id="23" name="TextBox 22">
            <a:extLst>
              <a:ext uri="{FF2B5EF4-FFF2-40B4-BE49-F238E27FC236}">
                <a16:creationId xmlns:a16="http://schemas.microsoft.com/office/drawing/2014/main" id="{16FB7DC5-4711-6ED4-D158-67047A48952E}"/>
              </a:ext>
            </a:extLst>
          </p:cNvPr>
          <p:cNvSpPr txBox="1"/>
          <p:nvPr/>
        </p:nvSpPr>
        <p:spPr>
          <a:xfrm>
            <a:off x="6734311" y="5088833"/>
            <a:ext cx="11308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duff</a:t>
            </a:r>
          </a:p>
        </p:txBody>
      </p:sp>
      <p:sp>
        <p:nvSpPr>
          <p:cNvPr id="25" name="TextBox 24">
            <a:extLst>
              <a:ext uri="{FF2B5EF4-FFF2-40B4-BE49-F238E27FC236}">
                <a16:creationId xmlns:a16="http://schemas.microsoft.com/office/drawing/2014/main" id="{E89F7055-8F42-A662-0EA3-8D236D121EF4}"/>
              </a:ext>
            </a:extLst>
          </p:cNvPr>
          <p:cNvSpPr txBox="1"/>
          <p:nvPr/>
        </p:nvSpPr>
        <p:spPr>
          <a:xfrm>
            <a:off x="4117007" y="5552659"/>
            <a:ext cx="113085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litter</a:t>
            </a:r>
          </a:p>
        </p:txBody>
      </p:sp>
    </p:spTree>
    <p:extLst>
      <p:ext uri="{BB962C8B-B14F-4D97-AF65-F5344CB8AC3E}">
        <p14:creationId xmlns:p14="http://schemas.microsoft.com/office/powerpoint/2010/main" val="105954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5D4F-70A7-8DF6-A8F2-35A51E60782A}"/>
              </a:ext>
            </a:extLst>
          </p:cNvPr>
          <p:cNvSpPr>
            <a:spLocks noGrp="1"/>
          </p:cNvSpPr>
          <p:nvPr>
            <p:ph type="ctrTitle"/>
          </p:nvPr>
        </p:nvSpPr>
        <p:spPr/>
        <p:txBody>
          <a:bodyPr/>
          <a:lstStyle/>
          <a:p>
            <a:r>
              <a:rPr lang="en-US"/>
              <a:t>Future Plans</a:t>
            </a:r>
          </a:p>
        </p:txBody>
      </p:sp>
      <p:sp>
        <p:nvSpPr>
          <p:cNvPr id="4" name="Text Placeholder 3">
            <a:extLst>
              <a:ext uri="{FF2B5EF4-FFF2-40B4-BE49-F238E27FC236}">
                <a16:creationId xmlns:a16="http://schemas.microsoft.com/office/drawing/2014/main" id="{173FFE35-5404-8BAD-54FE-84F7DAC17505}"/>
              </a:ext>
            </a:extLst>
          </p:cNvPr>
          <p:cNvSpPr>
            <a:spLocks noGrp="1"/>
          </p:cNvSpPr>
          <p:nvPr>
            <p:ph type="body" sz="quarter" idx="14"/>
          </p:nvPr>
        </p:nvSpPr>
        <p:spPr>
          <a:xfrm>
            <a:off x="964156" y="1718309"/>
            <a:ext cx="9886461" cy="4427537"/>
          </a:xfrm>
        </p:spPr>
        <p:txBody>
          <a:bodyPr vert="horz" lIns="0" tIns="0" rIns="0" bIns="0" rtlCol="0" anchor="t">
            <a:normAutofit/>
          </a:bodyPr>
          <a:lstStyle/>
          <a:p>
            <a:r>
              <a:rPr lang="en-US" dirty="0">
                <a:latin typeface="Acumin Pro"/>
              </a:rPr>
              <a:t>Continued</a:t>
            </a:r>
            <a:r>
              <a:rPr lang="en-US" dirty="0">
                <a:solidFill>
                  <a:srgbClr val="000000"/>
                </a:solidFill>
                <a:latin typeface="Acumin Pro"/>
              </a:rPr>
              <a:t> </a:t>
            </a:r>
            <a:r>
              <a:rPr lang="en-US" sz="1800" dirty="0">
                <a:solidFill>
                  <a:srgbClr val="000000"/>
                </a:solidFill>
                <a:latin typeface="Acumin Pro"/>
              </a:rPr>
              <a:t>work with Andy Hudak and Ben Bright (USFS)</a:t>
            </a:r>
            <a:r>
              <a:rPr lang="en-US" dirty="0">
                <a:solidFill>
                  <a:srgbClr val="000000"/>
                </a:solidFill>
                <a:latin typeface="Acumin Pro"/>
              </a:rPr>
              <a:t> </a:t>
            </a:r>
            <a:endParaRPr lang="en-US" sz="1800" dirty="0">
              <a:solidFill>
                <a:srgbClr val="262626"/>
              </a:solidFill>
              <a:latin typeface="Acumin Pro"/>
            </a:endParaRPr>
          </a:p>
          <a:p>
            <a:r>
              <a:rPr lang="en-US" dirty="0">
                <a:solidFill>
                  <a:srgbClr val="000000"/>
                </a:solidFill>
                <a:latin typeface="Acumin Pro"/>
              </a:rPr>
              <a:t>In IP and copyright process for our software</a:t>
            </a:r>
          </a:p>
          <a:p>
            <a:r>
              <a:rPr lang="en-US" dirty="0">
                <a:solidFill>
                  <a:srgbClr val="000000"/>
                </a:solidFill>
                <a:latin typeface="Acumin Pro"/>
              </a:rPr>
              <a:t>Reach out to other forest services in other countries</a:t>
            </a:r>
            <a:endParaRPr lang="en-US" dirty="0">
              <a:solidFill>
                <a:srgbClr val="000000"/>
              </a:solidFill>
            </a:endParaRPr>
          </a:p>
          <a:p>
            <a:r>
              <a:rPr lang="en-US" dirty="0">
                <a:solidFill>
                  <a:srgbClr val="000000"/>
                </a:solidFill>
                <a:latin typeface="Acumin Pro"/>
              </a:rPr>
              <a:t>Pursue SBIR grants to continue work</a:t>
            </a:r>
            <a:endParaRPr lang="en-US" dirty="0"/>
          </a:p>
          <a:p>
            <a:r>
              <a:rPr lang="en-US" dirty="0">
                <a:solidFill>
                  <a:srgbClr val="000000"/>
                </a:solidFill>
                <a:latin typeface="Acumin Pro"/>
              </a:rPr>
              <a:t>Move from Beta to full product</a:t>
            </a:r>
          </a:p>
          <a:p>
            <a:pPr lvl="1"/>
            <a:r>
              <a:rPr lang="en-US" dirty="0">
                <a:solidFill>
                  <a:srgbClr val="000000"/>
                </a:solidFill>
              </a:rPr>
              <a:t>Leverage FIA data</a:t>
            </a:r>
            <a:endParaRPr lang="en-US" dirty="0"/>
          </a:p>
          <a:p>
            <a:pPr lvl="1">
              <a:buClr>
                <a:srgbClr val="555960"/>
              </a:buClr>
            </a:pPr>
            <a:r>
              <a:rPr lang="en-US" dirty="0">
                <a:solidFill>
                  <a:srgbClr val="000000"/>
                </a:solidFill>
              </a:rPr>
              <a:t>Improve Accuracy </a:t>
            </a:r>
          </a:p>
          <a:p>
            <a:pPr lvl="1">
              <a:buClr>
                <a:srgbClr val="555960"/>
              </a:buClr>
            </a:pPr>
            <a:r>
              <a:rPr lang="en-US" dirty="0">
                <a:solidFill>
                  <a:srgbClr val="000000"/>
                </a:solidFill>
              </a:rPr>
              <a:t>Broaden ecological scope for algorithms</a:t>
            </a:r>
          </a:p>
          <a:p>
            <a:pPr lvl="1">
              <a:buClr>
                <a:srgbClr val="555960"/>
              </a:buClr>
            </a:pPr>
            <a:r>
              <a:rPr lang="en-US" dirty="0">
                <a:solidFill>
                  <a:srgbClr val="000000"/>
                </a:solidFill>
              </a:rPr>
              <a:t>Smoother interface</a:t>
            </a:r>
            <a:endParaRPr lang="en-US" dirty="0"/>
          </a:p>
          <a:p>
            <a:pPr lvl="1">
              <a:buClr>
                <a:srgbClr val="555960"/>
              </a:buClr>
            </a:pPr>
            <a:r>
              <a:rPr lang="en-US" dirty="0">
                <a:solidFill>
                  <a:srgbClr val="000000"/>
                </a:solidFill>
              </a:rPr>
              <a:t>Compatibility for transfer learning</a:t>
            </a:r>
          </a:p>
          <a:p>
            <a:endParaRPr lang="en-US" dirty="0"/>
          </a:p>
          <a:p>
            <a:endParaRPr lang="en-US"/>
          </a:p>
        </p:txBody>
      </p:sp>
      <p:sp>
        <p:nvSpPr>
          <p:cNvPr id="5" name="Date Placeholder 4">
            <a:extLst>
              <a:ext uri="{FF2B5EF4-FFF2-40B4-BE49-F238E27FC236}">
                <a16:creationId xmlns:a16="http://schemas.microsoft.com/office/drawing/2014/main" id="{11B47D6E-63EC-5FB8-DD9B-57BD125E5698}"/>
              </a:ext>
            </a:extLst>
          </p:cNvPr>
          <p:cNvSpPr>
            <a:spLocks noGrp="1"/>
          </p:cNvSpPr>
          <p:nvPr>
            <p:ph type="dt" sz="half" idx="2"/>
          </p:nvPr>
        </p:nvSpPr>
        <p:spPr/>
        <p:txBody>
          <a:bodyPr/>
          <a:lstStyle/>
          <a:p>
            <a:fld id="{E0C8DACD-4E35-4E4C-AC75-C3DE50F04E7E}" type="datetime1">
              <a:rPr lang="en-US" smtClean="0"/>
              <a:pPr/>
              <a:t>5/11/2022</a:t>
            </a:fld>
            <a:endParaRPr lang="en-US"/>
          </a:p>
        </p:txBody>
      </p:sp>
      <p:sp>
        <p:nvSpPr>
          <p:cNvPr id="6" name="Slide Number Placeholder 5">
            <a:extLst>
              <a:ext uri="{FF2B5EF4-FFF2-40B4-BE49-F238E27FC236}">
                <a16:creationId xmlns:a16="http://schemas.microsoft.com/office/drawing/2014/main" id="{DCE2489F-C4D6-F4DC-57C8-AD07416A4041}"/>
              </a:ext>
            </a:extLst>
          </p:cNvPr>
          <p:cNvSpPr>
            <a:spLocks noGrp="1"/>
          </p:cNvSpPr>
          <p:nvPr>
            <p:ph type="sldNum" sz="quarter" idx="4"/>
          </p:nvPr>
        </p:nvSpPr>
        <p:spPr/>
        <p:txBody>
          <a:bodyPr/>
          <a:lstStyle/>
          <a:p>
            <a:fld id="{8A7A6979-0714-4377-B894-6BE4C2D6E202}" type="slidenum">
              <a:rPr lang="en-US" smtClean="0"/>
              <a:pPr/>
              <a:t>9</a:t>
            </a:fld>
            <a:endParaRPr lang="en-US"/>
          </a:p>
        </p:txBody>
      </p:sp>
    </p:spTree>
    <p:extLst>
      <p:ext uri="{BB962C8B-B14F-4D97-AF65-F5344CB8AC3E}">
        <p14:creationId xmlns:p14="http://schemas.microsoft.com/office/powerpoint/2010/main" val="1675284945"/>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0132FE3-3012-4A94-8F88-5D7E4793FE2B}" vid="{4E341614-A6DA-4A9E-88B3-59657520A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BRAND-PPT-TEMPLATE_WideScreen_Embedded-Brand-Fonts_Cross-Platform_Gold</Template>
  <Application>Microsoft Office PowerPoint</Application>
  <PresentationFormat>Widescreen</PresentationFormat>
  <Slides>11</Slides>
  <Notes>4</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Purdue1</vt:lpstr>
      <vt:lpstr> Ground Fuel Discovery</vt:lpstr>
      <vt:lpstr>Fire Fuels Discovery Package Use Overview</vt:lpstr>
      <vt:lpstr>Technical Results </vt:lpstr>
      <vt:lpstr>Fire Fuels Discovery Package: How we are training overview</vt:lpstr>
      <vt:lpstr>Prototype Software</vt:lpstr>
      <vt:lpstr>Prototype - Canopy Fuel Parameters</vt:lpstr>
      <vt:lpstr>Prototype - Canopy Fuel Parameters</vt:lpstr>
      <vt:lpstr>Prototype - Ground Fuel Parameters</vt:lpstr>
      <vt:lpstr>Future Plans</vt:lpstr>
      <vt:lpstr>Demonstration</vt:lpstr>
      <vt:lpstr>Wrap Up</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Fuel Analysis Purdue University-ECE</dc:title>
  <dc:creator>Cristian Washburn</dc:creator>
  <cp:revision>332</cp:revision>
  <dcterms:created xsi:type="dcterms:W3CDTF">2021-11-24T21:59:40Z</dcterms:created>
  <dcterms:modified xsi:type="dcterms:W3CDTF">2022-05-11T18:49:33Z</dcterms:modified>
</cp:coreProperties>
</file>