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xlsx" ContentType="application/vnd.openxmlformats-officedocument.spreadsheetml.sheet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7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8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9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6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7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8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9.xml" ContentType="application/vnd.openxmlformats-officedocument.drawingml.chartshape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10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11.xml" ContentType="application/vnd.openxmlformats-officedocument.drawingml.chartshapes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0" r:id="rId1"/>
    <p:sldMasterId id="2147483660" r:id="rId2"/>
    <p:sldMasterId id="2147483723" r:id="rId3"/>
    <p:sldMasterId id="2147483665" r:id="rId4"/>
    <p:sldMasterId id="2147483671" r:id="rId5"/>
    <p:sldMasterId id="2147483674" r:id="rId6"/>
    <p:sldMasterId id="2147483680" r:id="rId7"/>
    <p:sldMasterId id="2147483686" r:id="rId8"/>
    <p:sldMasterId id="2147483699" r:id="rId9"/>
    <p:sldMasterId id="2147483730" r:id="rId10"/>
  </p:sldMasterIdLst>
  <p:notesMasterIdLst>
    <p:notesMasterId r:id="rId28"/>
  </p:notesMasterIdLst>
  <p:sldIdLst>
    <p:sldId id="321" r:id="rId11"/>
    <p:sldId id="322" r:id="rId12"/>
    <p:sldId id="327" r:id="rId13"/>
    <p:sldId id="325" r:id="rId14"/>
    <p:sldId id="326" r:id="rId15"/>
    <p:sldId id="329" r:id="rId16"/>
    <p:sldId id="336" r:id="rId17"/>
    <p:sldId id="323" r:id="rId18"/>
    <p:sldId id="341" r:id="rId19"/>
    <p:sldId id="324" r:id="rId20"/>
    <p:sldId id="331" r:id="rId21"/>
    <p:sldId id="333" r:id="rId22"/>
    <p:sldId id="334" r:id="rId23"/>
    <p:sldId id="335" r:id="rId24"/>
    <p:sldId id="340" r:id="rId25"/>
    <p:sldId id="337" r:id="rId26"/>
    <p:sldId id="338" r:id="rId27"/>
  </p:sldIdLst>
  <p:sldSz cx="12192000" cy="6858000"/>
  <p:notesSz cx="6858000" cy="9144000"/>
  <p:embeddedFontLst>
    <p:embeddedFont>
      <p:font typeface="Calibri Light" panose="020F0302020204030204" pitchFamily="34" charset="0"/>
      <p:regular r:id="rId29"/>
      <p: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SJSU Spartan Bold" panose="02000000000000000000" charset="0"/>
      <p:regular r:id="rId35"/>
    </p:embeddedFont>
    <p:embeddedFont>
      <p:font typeface="Helvetica Neue" panose="020B0604020202020204"/>
      <p:regular r:id="rId36"/>
      <p:bold r:id="rId37"/>
      <p:italic r:id="rId38"/>
      <p:boldItalic r:id="rId39"/>
    </p:embeddedFont>
    <p:embeddedFont>
      <p:font typeface="Andalus" panose="02020603050405020304" pitchFamily="18" charset="-78"/>
      <p:regular r:id="rId40"/>
    </p:embeddedFont>
    <p:embeddedFont>
      <p:font typeface="SJSU Spartan Regular" panose="02000000000000000000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o Miguel Valero Pérez" initials="MM" lastIdx="0" clrIdx="0">
    <p:extLst>
      <p:ext uri="{19B8F6BF-5375-455C-9EA6-DF929625EA0E}">
        <p15:presenceInfo xmlns:p15="http://schemas.microsoft.com/office/powerpoint/2012/main" userId="Mario Miguel Valero Pére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95" autoAdjust="0"/>
    <p:restoredTop sz="85996" autoAdjust="0"/>
  </p:normalViewPr>
  <p:slideViewPr>
    <p:cSldViewPr snapToGrid="0">
      <p:cViewPr varScale="1">
        <p:scale>
          <a:sx n="64" d="100"/>
          <a:sy n="64" d="100"/>
        </p:scale>
        <p:origin x="132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font" Target="fonts/font11.fntdata"/><Relationship Id="rId21" Type="http://schemas.openxmlformats.org/officeDocument/2006/relationships/slide" Target="slides/slide11.xml"/><Relationship Id="rId34" Type="http://schemas.openxmlformats.org/officeDocument/2006/relationships/font" Target="fonts/font6.fntdata"/><Relationship Id="rId42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font" Target="fonts/font3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bleStyles" Target="tableStyles.xml"/><Relationship Id="rId20" Type="http://schemas.openxmlformats.org/officeDocument/2006/relationships/slide" Target="slides/slide10.xml"/><Relationship Id="rId41" Type="http://schemas.openxmlformats.org/officeDocument/2006/relationships/font" Target="fonts/font13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1.1207834108764581E-4"/>
          <c:y val="9.374999423289898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62" b="0" i="0" u="none" strike="noStrike" kern="1200" spc="0" baseline="0">
              <a:solidFill>
                <a:schemeClr val="bg1"/>
              </a:solidFill>
              <a:latin typeface="Helvetica Neue" panose="020B0604020202020204" pitchFamily="34" charset="0"/>
              <a:ea typeface="+mn-ea"/>
              <a:cs typeface="+mn-cs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0.18816734706265131"/>
          <c:y val="9.6108692414573552E-2"/>
          <c:w val="0.63580513471744904"/>
          <c:h val="0.4910013846578872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2006</c:v>
                </c:pt>
              </c:strCache>
            </c:strRef>
          </c:tx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pattFill prst="dkDnDiag">
                <a:fgClr>
                  <a:schemeClr val="tx2"/>
                </a:fgClr>
                <a:bgClr>
                  <a:schemeClr val="bg1"/>
                </a:bgClr>
              </a:patt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21292542871160336"/>
                  <c:y val="0.1160156178632124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Helvetica Neue" panose="020B0604020202020204" pitchFamily="34" charset="0"/>
                        <a:ea typeface="+mn-ea"/>
                        <a:cs typeface="+mn-cs"/>
                      </a:defRPr>
                    </a:pPr>
                    <a:fld id="{3F4D2A6D-875C-409B-ACAD-078EEBFFFDF5}" type="VALUE">
                      <a:rPr lang="en-US" sz="6600" smtClean="0">
                        <a:solidFill>
                          <a:schemeClr val="bg1"/>
                        </a:solidFill>
                        <a:latin typeface="Helvetica Neue" panose="020B0604020202020204" pitchFamily="34" charset="0"/>
                      </a:rPr>
                      <a:pPr>
                        <a:defRPr>
                          <a:latin typeface="Helvetica Neue" panose="020B06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Helvetica Neue" panose="020B0604020202020204" pitchFamily="34" charset="0"/>
                      <a:ea typeface="+mn-ea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060205664950761"/>
                      <c:h val="0.24100779767422503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 Neue" panose="020B0604020202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Solid</c:v>
                </c:pt>
                <c:pt idx="1">
                  <c:v>Dashed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0.26</c:v>
                </c:pt>
                <c:pt idx="1">
                  <c:v>0.74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tx2"/>
    </a:solidFill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974109824932283E-2"/>
          <c:y val="2.578124841404722E-2"/>
          <c:w val="0.92005178035013546"/>
          <c:h val="0.550705551752857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SJSU Spartan Bold" panose="02000000000000000000" pitchFamily="2" charset="0"/>
                        <a:ea typeface="+mn-ea"/>
                        <a:cs typeface="+mn-cs"/>
                      </a:defRPr>
                    </a:pPr>
                    <a:fld id="{53F82041-25B4-4F8D-8631-E111D1D47078}" type="VALUE">
                      <a:rPr lang="en-US" sz="1800">
                        <a:solidFill>
                          <a:schemeClr val="tx2"/>
                        </a:solidFill>
                        <a:latin typeface="SJSU Spartan Bold" panose="02000000000000000000" pitchFamily="2" charset="0"/>
                      </a:rPr>
                      <a:pPr>
                        <a:defRPr sz="1800">
                          <a:latin typeface="SJSU Spartan Bold" panose="02000000000000000000" pitchFamily="2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solidFill>
                  <a:prstClr val="white"/>
                </a:solidFill>
                <a:ln>
                  <a:solidFill>
                    <a:srgbClr val="0055A2"/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SJSU Spartan Bold" panose="02000000000000000000" pitchFamily="2" charset="0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</c:extLst>
            </c:dLbl>
            <c:numFmt formatCode="0%" sourceLinked="0"/>
            <c:spPr>
              <a:solidFill>
                <a:prstClr val="white"/>
              </a:solidFill>
              <a:ln>
                <a:solidFill>
                  <a:srgbClr val="0055A2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SJSU Spartan Bold" panose="02000000000000000000" pitchFamily="2" charset="0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Assets 250,000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0.64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SJSU Spartan Bold" panose="02000000000000000000" pitchFamily="2" charset="0"/>
                        <a:ea typeface="+mn-ea"/>
                        <a:cs typeface="+mn-cs"/>
                      </a:defRPr>
                    </a:pPr>
                    <a:fld id="{14F705A0-E823-489B-B8F5-62BCC279C85A}" type="VALUE">
                      <a:rPr lang="en-US" sz="1800">
                        <a:solidFill>
                          <a:schemeClr val="accent2"/>
                        </a:solidFill>
                        <a:latin typeface="SJSU Spartan Bold" panose="02000000000000000000" pitchFamily="2" charset="0"/>
                      </a:rPr>
                      <a:pPr>
                        <a:defRPr sz="1800">
                          <a:latin typeface="SJSU Spartan Bold" panose="02000000000000000000" pitchFamily="2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solidFill>
                  <a:prstClr val="white"/>
                </a:solidFill>
                <a:ln>
                  <a:solidFill>
                    <a:srgbClr val="E5A823"/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SJSU Spartan Bold" panose="02000000000000000000" pitchFamily="2" charset="0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</c:extLst>
            </c:dLbl>
            <c:numFmt formatCode="0%" sourceLinked="0"/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SJSU Spartan Bold" panose="02000000000000000000" pitchFamily="2" charset="0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Assets 250,000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0.77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SJSU Spartan Bold" panose="02000000000000000000" pitchFamily="2" charset="0"/>
                        <a:ea typeface="+mn-ea"/>
                        <a:cs typeface="+mn-cs"/>
                      </a:defRPr>
                    </a:pPr>
                    <a:fld id="{DC79D22A-362C-4D1C-9704-7E20461E351C}" type="VALUE">
                      <a:rPr lang="en-US" sz="1800">
                        <a:ln>
                          <a:noFill/>
                        </a:ln>
                        <a:solidFill>
                          <a:schemeClr val="bg2"/>
                        </a:solidFill>
                        <a:latin typeface="SJSU Spartan Bold" panose="02000000000000000000" pitchFamily="2" charset="0"/>
                      </a:rPr>
                      <a:pPr>
                        <a:defRPr>
                          <a:latin typeface="SJSU Spartan Bold" panose="02000000000000000000" pitchFamily="2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SJSU Spartan Bold" panose="02000000000000000000" pitchFamily="2" charset="0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JSU Spartan Bold" panose="02000000000000000000" pitchFamily="2" charset="0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Assets 250,000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0.4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0"/>
        <c:axId val="677636432"/>
        <c:axId val="677633712"/>
      </c:barChart>
      <c:catAx>
        <c:axId val="6776364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7633712"/>
        <c:crosses val="autoZero"/>
        <c:auto val="1"/>
        <c:lblAlgn val="ctr"/>
        <c:lblOffset val="100"/>
        <c:noMultiLvlLbl val="0"/>
      </c:catAx>
      <c:valAx>
        <c:axId val="677633712"/>
        <c:scaling>
          <c:orientation val="minMax"/>
          <c:max val="1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677636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577037972344536E-2"/>
          <c:y val="0.59813142235904149"/>
          <c:w val="0.89004506585363352"/>
          <c:h val="0.118274845086439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JSU Spartan Bold" panose="02000000000000000000" pitchFamily="2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974109824932283E-2"/>
          <c:y val="2.578124841404722E-2"/>
          <c:w val="0.92005178035013546"/>
          <c:h val="0.550705551752857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SJSU Spartan Bold" panose="02000000000000000000" pitchFamily="2" charset="0"/>
                        <a:ea typeface="+mn-ea"/>
                        <a:cs typeface="+mn-cs"/>
                      </a:defRPr>
                    </a:pPr>
                    <a:fld id="{53F82041-25B4-4F8D-8631-E111D1D47078}" type="VALUE">
                      <a:rPr lang="en-US" sz="1800">
                        <a:solidFill>
                          <a:schemeClr val="tx2"/>
                        </a:solidFill>
                        <a:latin typeface="SJSU Spartan Bold" panose="02000000000000000000" pitchFamily="2" charset="0"/>
                      </a:rPr>
                      <a:pPr>
                        <a:defRPr sz="1800">
                          <a:latin typeface="SJSU Spartan Bold" panose="02000000000000000000" pitchFamily="2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solidFill>
                  <a:prstClr val="white"/>
                </a:solidFill>
                <a:ln>
                  <a:solidFill>
                    <a:srgbClr val="0055A2"/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SJSU Spartan Bold" panose="02000000000000000000" pitchFamily="2" charset="0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</c:extLst>
            </c:dLbl>
            <c:numFmt formatCode="0%" sourceLinked="0"/>
            <c:spPr>
              <a:solidFill>
                <a:prstClr val="white"/>
              </a:solidFill>
              <a:ln>
                <a:solidFill>
                  <a:srgbClr val="0055A2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SJSU Spartan Bold" panose="02000000000000000000" pitchFamily="2" charset="0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Assets 250,000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0.64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SJSU Spartan Bold" panose="02000000000000000000" pitchFamily="2" charset="0"/>
                        <a:ea typeface="+mn-ea"/>
                        <a:cs typeface="+mn-cs"/>
                      </a:defRPr>
                    </a:pPr>
                    <a:fld id="{14F705A0-E823-489B-B8F5-62BCC279C85A}" type="VALUE">
                      <a:rPr lang="en-US" sz="1800">
                        <a:solidFill>
                          <a:schemeClr val="accent2"/>
                        </a:solidFill>
                        <a:latin typeface="SJSU Spartan Bold" panose="02000000000000000000" pitchFamily="2" charset="0"/>
                      </a:rPr>
                      <a:pPr>
                        <a:defRPr sz="1800">
                          <a:latin typeface="SJSU Spartan Bold" panose="02000000000000000000" pitchFamily="2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solidFill>
                  <a:prstClr val="white"/>
                </a:solidFill>
                <a:ln>
                  <a:solidFill>
                    <a:srgbClr val="E5A823"/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SJSU Spartan Bold" panose="02000000000000000000" pitchFamily="2" charset="0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</c:extLst>
            </c:dLbl>
            <c:numFmt formatCode="0%" sourceLinked="0"/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SJSU Spartan Bold" panose="02000000000000000000" pitchFamily="2" charset="0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Assets 250,000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0.77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SJSU Spartan Bold" panose="02000000000000000000" pitchFamily="2" charset="0"/>
                        <a:ea typeface="+mn-ea"/>
                        <a:cs typeface="+mn-cs"/>
                      </a:defRPr>
                    </a:pPr>
                    <a:fld id="{DC79D22A-362C-4D1C-9704-7E20461E351C}" type="VALUE">
                      <a:rPr lang="en-US" sz="1800">
                        <a:ln>
                          <a:noFill/>
                        </a:ln>
                        <a:solidFill>
                          <a:schemeClr val="bg2"/>
                        </a:solidFill>
                        <a:latin typeface="SJSU Spartan Bold" panose="02000000000000000000" pitchFamily="2" charset="0"/>
                      </a:rPr>
                      <a:pPr>
                        <a:defRPr>
                          <a:latin typeface="SJSU Spartan Bold" panose="02000000000000000000" pitchFamily="2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SJSU Spartan Bold" panose="02000000000000000000" pitchFamily="2" charset="0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JSU Spartan Bold" panose="02000000000000000000" pitchFamily="2" charset="0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Assets 250,000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0.4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0"/>
        <c:axId val="677632624"/>
        <c:axId val="677629360"/>
      </c:barChart>
      <c:catAx>
        <c:axId val="6776326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7629360"/>
        <c:crosses val="autoZero"/>
        <c:auto val="1"/>
        <c:lblAlgn val="ctr"/>
        <c:lblOffset val="100"/>
        <c:noMultiLvlLbl val="0"/>
      </c:catAx>
      <c:valAx>
        <c:axId val="677629360"/>
        <c:scaling>
          <c:orientation val="minMax"/>
          <c:max val="1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677632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577037972344536E-2"/>
          <c:y val="0.59813142235904149"/>
          <c:w val="0.89004506585363352"/>
          <c:h val="0.118274845086439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JSU Spartan Bold" panose="02000000000000000000" pitchFamily="2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Blue</c:v>
                </c:pt>
              </c:strCache>
            </c:strRef>
          </c:tx>
          <c:spPr>
            <a:ln w="28575" cap="rnd">
              <a:solidFill>
                <a:schemeClr val="bg2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tx2"/>
              </a:solidFill>
              <a:ln w="9525">
                <a:solidFill>
                  <a:schemeClr val="tx2"/>
                </a:solidFill>
              </a:ln>
              <a:effectLst/>
            </c:spPr>
          </c:marker>
          <c:cat>
            <c:numRef>
              <c:f>Sheet1!$A$2:$A$8</c:f>
              <c:numCache>
                <c:formatCode>General</c:formatCode>
                <c:ptCount val="7"/>
                <c:pt idx="0">
                  <c:v>100</c:v>
                </c:pt>
                <c:pt idx="1">
                  <c:v>150</c:v>
                </c:pt>
                <c:pt idx="2">
                  <c:v>200</c:v>
                </c:pt>
                <c:pt idx="3">
                  <c:v>250</c:v>
                </c:pt>
                <c:pt idx="4">
                  <c:v>300</c:v>
                </c:pt>
                <c:pt idx="5">
                  <c:v>350</c:v>
                </c:pt>
                <c:pt idx="6">
                  <c:v>400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200</c:v>
                </c:pt>
                <c:pt idx="1">
                  <c:v>140</c:v>
                </c:pt>
                <c:pt idx="2">
                  <c:v>190</c:v>
                </c:pt>
                <c:pt idx="3">
                  <c:v>180</c:v>
                </c:pt>
                <c:pt idx="4">
                  <c:v>210</c:v>
                </c:pt>
                <c:pt idx="5">
                  <c:v>260</c:v>
                </c:pt>
                <c:pt idx="6">
                  <c:v>255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Gold</c:v>
                </c:pt>
              </c:strCache>
            </c:strRef>
          </c:tx>
          <c:spPr>
            <a:ln w="28575" cap="rnd">
              <a:solidFill>
                <a:schemeClr val="bg2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Sheet1!$A$2:$A$8</c:f>
              <c:numCache>
                <c:formatCode>General</c:formatCode>
                <c:ptCount val="7"/>
                <c:pt idx="0">
                  <c:v>100</c:v>
                </c:pt>
                <c:pt idx="1">
                  <c:v>150</c:v>
                </c:pt>
                <c:pt idx="2">
                  <c:v>200</c:v>
                </c:pt>
                <c:pt idx="3">
                  <c:v>250</c:v>
                </c:pt>
                <c:pt idx="4">
                  <c:v>300</c:v>
                </c:pt>
                <c:pt idx="5">
                  <c:v>350</c:v>
                </c:pt>
                <c:pt idx="6">
                  <c:v>400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0">
                  <c:v>150</c:v>
                </c:pt>
                <c:pt idx="1">
                  <c:v>225</c:v>
                </c:pt>
                <c:pt idx="2">
                  <c:v>140</c:v>
                </c:pt>
                <c:pt idx="3">
                  <c:v>200</c:v>
                </c:pt>
                <c:pt idx="4">
                  <c:v>100</c:v>
                </c:pt>
                <c:pt idx="5">
                  <c:v>225</c:v>
                </c:pt>
                <c:pt idx="6">
                  <c:v>300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7638608"/>
        <c:axId val="677634256"/>
      </c:lineChart>
      <c:catAx>
        <c:axId val="677638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666666"/>
                </a:solidFill>
                <a:latin typeface="SJSU Spartan Regular" panose="02000000000000000000" pitchFamily="2" charset="0"/>
                <a:ea typeface="+mn-ea"/>
                <a:cs typeface="+mn-cs"/>
              </a:defRPr>
            </a:pPr>
            <a:endParaRPr lang="es-ES"/>
          </a:p>
        </c:txPr>
        <c:crossAx val="677634256"/>
        <c:crossesAt val="0"/>
        <c:auto val="1"/>
        <c:lblAlgn val="ctr"/>
        <c:lblOffset val="100"/>
        <c:noMultiLvlLbl val="0"/>
      </c:catAx>
      <c:valAx>
        <c:axId val="677634256"/>
        <c:scaling>
          <c:orientation val="minMax"/>
          <c:max val="300"/>
          <c:min val="5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666666"/>
                </a:solidFill>
                <a:latin typeface="SJSU Spartan Regular" panose="02000000000000000000" pitchFamily="2" charset="0"/>
                <a:ea typeface="+mn-ea"/>
                <a:cs typeface="+mn-cs"/>
              </a:defRPr>
            </a:pPr>
            <a:endParaRPr lang="es-ES"/>
          </a:p>
        </c:txPr>
        <c:crossAx val="677638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1.1207834108764581E-4"/>
          <c:y val="9.374999423289898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62" b="0" i="0" u="none" strike="noStrike" kern="1200" spc="0" baseline="0">
              <a:solidFill>
                <a:schemeClr val="bg1"/>
              </a:solidFill>
              <a:latin typeface="Helvetica Neue" panose="020B0604020202020204" pitchFamily="34" charset="0"/>
              <a:ea typeface="+mn-ea"/>
              <a:cs typeface="+mn-cs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0.18816734706265131"/>
          <c:y val="9.6108692414573552E-2"/>
          <c:w val="0.63580513471744904"/>
          <c:h val="0.4910013846578872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2007</c:v>
                </c:pt>
              </c:strCache>
            </c:strRef>
          </c:tx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pattFill prst="dkDnDiag">
                <a:fgClr>
                  <a:schemeClr val="tx2"/>
                </a:fgClr>
                <a:bgClr>
                  <a:schemeClr val="bg1"/>
                </a:bgClr>
              </a:patt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2459941205266008"/>
                  <c:y val="2.343759083184111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F4D2A6D-875C-409B-ACAD-078EEBFFFDF5}" type="VALUE">
                      <a:rPr lang="en-US" sz="6600" smtClean="0">
                        <a:solidFill>
                          <a:schemeClr val="bg1"/>
                        </a:solidFill>
                        <a:latin typeface="Helvetica Neue" panose="020B0604020202020204" pitchFamily="34" charset="0"/>
                      </a:rPr>
                      <a:pPr>
                        <a:defRPr/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0602060159146767"/>
                      <c:h val="0.1871015509903081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Solid</c:v>
                </c:pt>
                <c:pt idx="1">
                  <c:v>Dashed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0.43</c:v>
                </c:pt>
                <c:pt idx="1">
                  <c:v>0.56999999999999995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tx2"/>
    </a:solidFill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1.1207834108764581E-4"/>
          <c:y val="9.374999423289898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62" b="0" i="0" u="none" strike="noStrike" kern="1200" spc="0" baseline="0">
              <a:solidFill>
                <a:schemeClr val="bg1"/>
              </a:solidFill>
              <a:latin typeface="Helvetica Neue" panose="020B0604020202020204" pitchFamily="34" charset="0"/>
              <a:ea typeface="+mn-ea"/>
              <a:cs typeface="+mn-cs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0.18816734706265131"/>
          <c:y val="9.6108692414573552E-2"/>
          <c:w val="0.63580513471744904"/>
          <c:h val="0.4910013846578872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2008</c:v>
                </c:pt>
              </c:strCache>
            </c:strRef>
          </c:tx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pattFill prst="dkDnDiag">
                <a:fgClr>
                  <a:schemeClr val="tx2"/>
                </a:fgClr>
                <a:bgClr>
                  <a:schemeClr val="bg1"/>
                </a:bgClr>
              </a:patt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2363962317210352"/>
                  <c:y val="-0.2144531118077564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F4D2A6D-875C-409B-ACAD-078EEBFFFDF5}" type="VALUE">
                      <a:rPr lang="en-US" sz="6600" smtClean="0">
                        <a:solidFill>
                          <a:schemeClr val="bg1"/>
                        </a:solidFill>
                        <a:latin typeface="Helvetica Neue" panose="020B0604020202020204" pitchFamily="34" charset="0"/>
                      </a:rPr>
                      <a:pPr>
                        <a:defRPr/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0602060159146767"/>
                      <c:h val="0.15663280286461598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Solid</c:v>
                </c:pt>
                <c:pt idx="1">
                  <c:v>Dashed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0.87</c:v>
                </c:pt>
                <c:pt idx="1">
                  <c:v>0.13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tx2"/>
    </a:solidFill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1.1207834108764581E-4"/>
          <c:y val="9.374999423289898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62" b="0" i="0" u="none" strike="noStrike" kern="1200" spc="0" baseline="0">
              <a:solidFill>
                <a:schemeClr val="bg1"/>
              </a:solidFill>
              <a:latin typeface="Helvetica Neue" panose="020B0604020202020204" pitchFamily="34" charset="0"/>
              <a:ea typeface="+mn-ea"/>
              <a:cs typeface="+mn-cs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0.18816734706265131"/>
          <c:y val="9.6108692414573552E-2"/>
          <c:w val="0.63580513471744904"/>
          <c:h val="0.4910013846578872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2006</c:v>
                </c:pt>
              </c:strCache>
            </c:strRef>
          </c:tx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pattFill prst="dkDnDiag">
                <a:fgClr>
                  <a:schemeClr val="accent2"/>
                </a:fgClr>
                <a:bgClr>
                  <a:schemeClr val="bg1"/>
                </a:bgClr>
              </a:patt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21292542871160336"/>
                  <c:y val="0.1160156178632124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F4D2A6D-875C-409B-ACAD-078EEBFFFDF5}" type="VALUE">
                      <a:rPr lang="en-US" sz="6600" smtClean="0">
                        <a:solidFill>
                          <a:schemeClr val="bg1"/>
                        </a:solidFill>
                        <a:latin typeface="Helvetica Neue" panose="020B0604020202020204" pitchFamily="34" charset="0"/>
                      </a:rPr>
                      <a:pPr>
                        <a:defRPr/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060205664950761"/>
                      <c:h val="0.24100779767422503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Solid</c:v>
                </c:pt>
                <c:pt idx="1">
                  <c:v>Dashed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0.26</c:v>
                </c:pt>
                <c:pt idx="1">
                  <c:v>0.74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2"/>
    </a:solidFill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1.1207834108764581E-4"/>
          <c:y val="9.374999423289898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62" b="0" i="0" u="none" strike="noStrike" kern="1200" spc="0" baseline="0">
              <a:solidFill>
                <a:schemeClr val="bg1"/>
              </a:solidFill>
              <a:latin typeface="Helvetica Neue" panose="020B0604020202020204" pitchFamily="34" charset="0"/>
              <a:ea typeface="+mn-ea"/>
              <a:cs typeface="+mn-cs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0.18816734706265131"/>
          <c:y val="9.6108692414573552E-2"/>
          <c:w val="0.63580513471744904"/>
          <c:h val="0.4910013846578872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2007</c:v>
                </c:pt>
              </c:strCache>
            </c:strRef>
          </c:tx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pattFill prst="dkDnDiag">
                <a:fgClr>
                  <a:schemeClr val="accent2"/>
                </a:fgClr>
                <a:bgClr>
                  <a:schemeClr val="bg1"/>
                </a:bgClr>
              </a:patt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2459941205266008"/>
                  <c:y val="2.343759083184111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F4D2A6D-875C-409B-ACAD-078EEBFFFDF5}" type="VALUE">
                      <a:rPr lang="en-US" sz="6600" smtClean="0">
                        <a:solidFill>
                          <a:schemeClr val="bg1"/>
                        </a:solidFill>
                        <a:latin typeface="Helvetica Neue" panose="020B0604020202020204" pitchFamily="34" charset="0"/>
                      </a:rPr>
                      <a:pPr>
                        <a:defRPr/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0602060159146767"/>
                      <c:h val="0.1871015509903081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Solid</c:v>
                </c:pt>
                <c:pt idx="1">
                  <c:v>Dashed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0.43</c:v>
                </c:pt>
                <c:pt idx="1">
                  <c:v>0.56999999999999995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2"/>
    </a:solidFill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1.1207834108764581E-4"/>
          <c:y val="9.374999423289898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62" b="0" i="0" u="none" strike="noStrike" kern="1200" spc="0" baseline="0">
              <a:solidFill>
                <a:schemeClr val="bg1"/>
              </a:solidFill>
              <a:latin typeface="Helvetica Neue" panose="020B0604020202020204" pitchFamily="34" charset="0"/>
              <a:ea typeface="+mn-ea"/>
              <a:cs typeface="+mn-cs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0.18816734706265131"/>
          <c:y val="9.6108692414573552E-2"/>
          <c:w val="0.63580513471744904"/>
          <c:h val="0.4910013846578872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2008</c:v>
                </c:pt>
              </c:strCache>
            </c:strRef>
          </c:tx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pattFill prst="dkDnDiag">
                <a:fgClr>
                  <a:schemeClr val="accent2"/>
                </a:fgClr>
                <a:bgClr>
                  <a:schemeClr val="bg1"/>
                </a:bgClr>
              </a:patt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2363962317210352"/>
                  <c:y val="-0.2144531118077564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F4D2A6D-875C-409B-ACAD-078EEBFFFDF5}" type="VALUE">
                      <a:rPr lang="en-US" sz="6600" smtClean="0">
                        <a:solidFill>
                          <a:schemeClr val="bg1"/>
                        </a:solidFill>
                        <a:latin typeface="Helvetica Neue" panose="020B0604020202020204" pitchFamily="34" charset="0"/>
                      </a:rPr>
                      <a:pPr>
                        <a:defRPr/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0602060159146767"/>
                      <c:h val="0.15663280286461598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Solid</c:v>
                </c:pt>
                <c:pt idx="1">
                  <c:v>Dashed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0.87</c:v>
                </c:pt>
                <c:pt idx="1">
                  <c:v>0.13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2"/>
    </a:solidFill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1.1207834108764581E-4"/>
          <c:y val="9.374999423289898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62" b="0" i="0" u="none" strike="noStrike" kern="1200" spc="0" baseline="0">
              <a:solidFill>
                <a:schemeClr val="bg1"/>
              </a:solidFill>
              <a:latin typeface="Helvetica Neue" panose="020B0604020202020204" pitchFamily="34" charset="0"/>
              <a:ea typeface="+mn-ea"/>
              <a:cs typeface="+mn-cs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4.6083830040801271E-2"/>
          <c:y val="9.6108692414573552E-2"/>
          <c:w val="0.92298384429172309"/>
          <c:h val="0.718345120672667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2006</c:v>
                </c:pt>
              </c:strCache>
            </c:strRef>
          </c:tx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pattFill prst="dkDnDiag">
                <a:fgClr>
                  <a:schemeClr val="tx2"/>
                </a:fgClr>
                <a:bgClr>
                  <a:schemeClr val="bg1"/>
                </a:bgClr>
              </a:patt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21292542871160336"/>
                  <c:y val="0.1160156178632124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F4D2A6D-875C-409B-ACAD-078EEBFFFDF5}" type="VALUE">
                      <a:rPr lang="en-US" sz="6600" smtClean="0">
                        <a:solidFill>
                          <a:schemeClr val="bg1"/>
                        </a:solidFill>
                        <a:latin typeface="Helvetica Neue" panose="020B0604020202020204" pitchFamily="34" charset="0"/>
                      </a:rPr>
                      <a:pPr>
                        <a:defRPr/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060205664950761"/>
                      <c:h val="0.24100779767422503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Solid</c:v>
                </c:pt>
                <c:pt idx="1">
                  <c:v>Dashed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0.36</c:v>
                </c:pt>
                <c:pt idx="1">
                  <c:v>0.64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tx2"/>
    </a:solidFill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1.1207834108764581E-4"/>
          <c:y val="9.374999423289898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62" b="0" i="0" u="none" strike="noStrike" kern="1200" spc="0" baseline="0">
              <a:solidFill>
                <a:schemeClr val="bg1"/>
              </a:solidFill>
              <a:latin typeface="Helvetica Neue" panose="020B0604020202020204" pitchFamily="34" charset="0"/>
              <a:ea typeface="+mn-ea"/>
              <a:cs typeface="+mn-cs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3.102690718532701E-2"/>
          <c:y val="9.6108692414573552E-2"/>
          <c:w val="0.93201723861972485"/>
          <c:h val="0.7253763702401346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2009</c:v>
                </c:pt>
              </c:strCache>
            </c:strRef>
          </c:tx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pattFill prst="dkDnDiag">
                <a:fgClr>
                  <a:schemeClr val="tx2"/>
                </a:fgClr>
                <a:bgClr>
                  <a:schemeClr val="bg1"/>
                </a:bgClr>
              </a:patt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0255959120522139"/>
                  <c:y val="-0.3691406022920397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F4D2A6D-875C-409B-ACAD-078EEBFFFDF5}" type="VALUE">
                      <a:rPr lang="en-US" sz="6600" smtClean="0">
                        <a:solidFill>
                          <a:schemeClr val="bg1"/>
                        </a:solidFill>
                        <a:latin typeface="Helvetica Neue" panose="020B0604020202020204" pitchFamily="34" charset="0"/>
                      </a:rPr>
                      <a:pPr>
                        <a:defRPr/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0602060159146767"/>
                      <c:h val="0.15663280286461598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Solid</c:v>
                </c:pt>
                <c:pt idx="1">
                  <c:v>Dashed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0.92</c:v>
                </c:pt>
                <c:pt idx="1">
                  <c:v>0.08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tx2"/>
    </a:solidFill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974109824932283E-2"/>
          <c:y val="2.578124841404722E-2"/>
          <c:w val="0.92005178035013546"/>
          <c:h val="0.550705551752857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SJSU Spartan Bold" panose="02000000000000000000" pitchFamily="2" charset="0"/>
                        <a:ea typeface="+mn-ea"/>
                        <a:cs typeface="+mn-cs"/>
                      </a:defRPr>
                    </a:pPr>
                    <a:fld id="{53F82041-25B4-4F8D-8631-E111D1D47078}" type="VALUE">
                      <a:rPr lang="en-US" sz="1800">
                        <a:solidFill>
                          <a:schemeClr val="tx2"/>
                        </a:solidFill>
                        <a:latin typeface="SJSU Spartan Bold" panose="02000000000000000000" pitchFamily="2" charset="0"/>
                      </a:rPr>
                      <a:pPr>
                        <a:defRPr sz="1800">
                          <a:latin typeface="SJSU Spartan Bold" panose="02000000000000000000" pitchFamily="2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solidFill>
                  <a:prstClr val="white"/>
                </a:solidFill>
                <a:ln>
                  <a:solidFill>
                    <a:srgbClr val="0055A2"/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SJSU Spartan Bold" panose="02000000000000000000" pitchFamily="2" charset="0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</c:extLst>
            </c:dLbl>
            <c:numFmt formatCode="0%" sourceLinked="0"/>
            <c:spPr>
              <a:solidFill>
                <a:prstClr val="white"/>
              </a:solidFill>
              <a:ln>
                <a:solidFill>
                  <a:srgbClr val="0055A2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SJSU Spartan Bold" panose="02000000000000000000" pitchFamily="2" charset="0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Assets 250,000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0.64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SJSU Spartan Bold" panose="02000000000000000000" pitchFamily="2" charset="0"/>
                        <a:ea typeface="+mn-ea"/>
                        <a:cs typeface="+mn-cs"/>
                      </a:defRPr>
                    </a:pPr>
                    <a:fld id="{14F705A0-E823-489B-B8F5-62BCC279C85A}" type="VALUE">
                      <a:rPr lang="en-US" sz="1800">
                        <a:solidFill>
                          <a:schemeClr val="accent2"/>
                        </a:solidFill>
                        <a:latin typeface="SJSU Spartan Bold" panose="02000000000000000000" pitchFamily="2" charset="0"/>
                      </a:rPr>
                      <a:pPr>
                        <a:defRPr sz="1800">
                          <a:latin typeface="SJSU Spartan Bold" panose="02000000000000000000" pitchFamily="2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solidFill>
                  <a:prstClr val="white"/>
                </a:solidFill>
                <a:ln>
                  <a:solidFill>
                    <a:srgbClr val="E5A823"/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SJSU Spartan Bold" panose="02000000000000000000" pitchFamily="2" charset="0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</c:extLst>
            </c:dLbl>
            <c:numFmt formatCode="0%" sourceLinked="0"/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SJSU Spartan Bold" panose="02000000000000000000" pitchFamily="2" charset="0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Assets 250,000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0.77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SJSU Spartan Bold" panose="02000000000000000000" pitchFamily="2" charset="0"/>
                        <a:ea typeface="+mn-ea"/>
                        <a:cs typeface="+mn-cs"/>
                      </a:defRPr>
                    </a:pPr>
                    <a:fld id="{DC79D22A-362C-4D1C-9704-7E20461E351C}" type="VALUE">
                      <a:rPr lang="en-US" sz="1800">
                        <a:ln>
                          <a:noFill/>
                        </a:ln>
                        <a:solidFill>
                          <a:schemeClr val="bg2"/>
                        </a:solidFill>
                        <a:latin typeface="SJSU Spartan Bold" panose="02000000000000000000" pitchFamily="2" charset="0"/>
                      </a:rPr>
                      <a:pPr>
                        <a:defRPr>
                          <a:latin typeface="SJSU Spartan Bold" panose="02000000000000000000" pitchFamily="2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SJSU Spartan Bold" panose="02000000000000000000" pitchFamily="2" charset="0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JSU Spartan Bold" panose="02000000000000000000" pitchFamily="2" charset="0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Assets 250,000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0.4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0"/>
        <c:axId val="677637520"/>
        <c:axId val="677623920"/>
      </c:barChart>
      <c:catAx>
        <c:axId val="6776375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7623920"/>
        <c:crosses val="autoZero"/>
        <c:auto val="1"/>
        <c:lblAlgn val="ctr"/>
        <c:lblOffset val="100"/>
        <c:noMultiLvlLbl val="0"/>
      </c:catAx>
      <c:valAx>
        <c:axId val="677623920"/>
        <c:scaling>
          <c:orientation val="minMax"/>
          <c:max val="1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677637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577037972344536E-2"/>
          <c:y val="0.59813142235904149"/>
          <c:w val="0.89004506585363352"/>
          <c:h val="0.118274845086439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JSU Spartan Bold" panose="02000000000000000000" pitchFamily="2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0.32518</cdr:x>
      <cdr:y>0.38454</cdr:y>
    </cdr:from>
    <cdr:to>
      <cdr:x>0.68564</cdr:x>
      <cdr:y>0.46381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1248866" y="2083691"/>
          <a:ext cx="1384329" cy="429543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en-US" dirty="0" smtClean="0">
              <a:solidFill>
                <a:schemeClr val="bg1"/>
              </a:solidFill>
              <a:latin typeface="Helvetica Neue" panose="020B0604020202020204" pitchFamily="34" charset="0"/>
            </a:rPr>
            <a:t>Click</a:t>
          </a:r>
          <a:r>
            <a:rPr lang="en-US" baseline="0" dirty="0" smtClean="0">
              <a:solidFill>
                <a:schemeClr val="bg1"/>
              </a:solidFill>
              <a:latin typeface="Helvetica Neue" panose="020B0604020202020204" pitchFamily="34" charset="0"/>
            </a:rPr>
            <a:t> here to enter descriptive text</a:t>
          </a:r>
          <a:endParaRPr lang="en-US" dirty="0">
            <a:solidFill>
              <a:schemeClr val="bg1"/>
            </a:solidFill>
            <a:latin typeface="Helvetica Neue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0.07447</cdr:x>
      <cdr:y>0.64144</cdr:y>
    </cdr:from>
    <cdr:to>
      <cdr:x>0.92553</cdr:x>
      <cdr:y>0.96118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311612" y="3475758"/>
          <a:ext cx="3561347" cy="1732548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just">
            <a:lnSpc>
              <a:spcPct val="150000"/>
            </a:lnSpc>
          </a:pPr>
          <a:r>
            <a:rPr lang="en-US" sz="1400" dirty="0" smtClean="0">
              <a:latin typeface="Helvetica Neue" panose="020B0604020202020204" pitchFamily="34" charset="0"/>
            </a:rPr>
            <a:t>Lorem ipsum dolor sit </a:t>
          </a:r>
          <a:r>
            <a:rPr lang="en-US" sz="1400" dirty="0" err="1" smtClean="0">
              <a:latin typeface="Helvetica Neue" panose="020B0604020202020204" pitchFamily="34" charset="0"/>
            </a:rPr>
            <a:t>amet</a:t>
          </a:r>
          <a:r>
            <a:rPr lang="en-US" sz="1400" dirty="0" smtClean="0">
              <a:latin typeface="Helvetica Neue" panose="020B0604020202020204" pitchFamily="34" charset="0"/>
            </a:rPr>
            <a:t>, </a:t>
          </a:r>
          <a:r>
            <a:rPr lang="en-US" sz="1400" dirty="0" err="1" smtClean="0">
              <a:latin typeface="Helvetica Neue" panose="020B0604020202020204" pitchFamily="34" charset="0"/>
            </a:rPr>
            <a:t>consectetur</a:t>
          </a:r>
          <a:r>
            <a:rPr lang="en-US" sz="1400" dirty="0" smtClean="0">
              <a:latin typeface="Helvetica Neue" panose="020B0604020202020204" pitchFamily="34" charset="0"/>
            </a:rPr>
            <a:t> </a:t>
          </a:r>
          <a:r>
            <a:rPr lang="en-US" sz="1400" dirty="0" err="1" smtClean="0">
              <a:latin typeface="Helvetica Neue" panose="020B0604020202020204" pitchFamily="34" charset="0"/>
            </a:rPr>
            <a:t>adipiscing</a:t>
          </a:r>
          <a:r>
            <a:rPr lang="en-US" sz="1400" dirty="0" smtClean="0">
              <a:latin typeface="Helvetica Neue" panose="020B0604020202020204" pitchFamily="34" charset="0"/>
            </a:rPr>
            <a:t> </a:t>
          </a:r>
          <a:r>
            <a:rPr lang="en-US" sz="1400" dirty="0" err="1" smtClean="0">
              <a:latin typeface="Helvetica Neue" panose="020B0604020202020204" pitchFamily="34" charset="0"/>
            </a:rPr>
            <a:t>elit</a:t>
          </a:r>
          <a:r>
            <a:rPr lang="en-US" sz="1400" dirty="0" smtClean="0">
              <a:latin typeface="Helvetica Neue" panose="020B0604020202020204" pitchFamily="34" charset="0"/>
            </a:rPr>
            <a:t>. Nam ac </a:t>
          </a:r>
          <a:r>
            <a:rPr lang="en-US" sz="1400" dirty="0" err="1" smtClean="0">
              <a:latin typeface="Helvetica Neue" panose="020B0604020202020204" pitchFamily="34" charset="0"/>
            </a:rPr>
            <a:t>tincidunt</a:t>
          </a:r>
          <a:r>
            <a:rPr lang="en-US" sz="1400" dirty="0" smtClean="0">
              <a:latin typeface="Helvetica Neue" panose="020B0604020202020204" pitchFamily="34" charset="0"/>
            </a:rPr>
            <a:t> </a:t>
          </a:r>
          <a:r>
            <a:rPr lang="en-US" sz="1400" dirty="0" err="1" smtClean="0">
              <a:latin typeface="Helvetica Neue" panose="020B0604020202020204" pitchFamily="34" charset="0"/>
            </a:rPr>
            <a:t>turpis</a:t>
          </a:r>
          <a:r>
            <a:rPr lang="en-US" sz="1400" dirty="0" smtClean="0">
              <a:latin typeface="Helvetica Neue" panose="020B0604020202020204" pitchFamily="34" charset="0"/>
            </a:rPr>
            <a:t>. </a:t>
          </a:r>
          <a:r>
            <a:rPr lang="en-US" sz="1400" dirty="0" err="1" smtClean="0">
              <a:latin typeface="Helvetica Neue" panose="020B0604020202020204" pitchFamily="34" charset="0"/>
            </a:rPr>
            <a:t>Ut</a:t>
          </a:r>
          <a:r>
            <a:rPr lang="en-US" sz="1400" dirty="0" smtClean="0">
              <a:latin typeface="Helvetica Neue" panose="020B0604020202020204" pitchFamily="34" charset="0"/>
            </a:rPr>
            <a:t> dui </a:t>
          </a:r>
          <a:r>
            <a:rPr lang="en-US" sz="1400" dirty="0" err="1" smtClean="0">
              <a:latin typeface="Helvetica Neue" panose="020B0604020202020204" pitchFamily="34" charset="0"/>
            </a:rPr>
            <a:t>urna</a:t>
          </a:r>
          <a:r>
            <a:rPr lang="en-US" sz="1400" dirty="0" smtClean="0">
              <a:latin typeface="Helvetica Neue" panose="020B0604020202020204" pitchFamily="34" charset="0"/>
            </a:rPr>
            <a:t>, </a:t>
          </a:r>
          <a:r>
            <a:rPr lang="en-US" sz="1400" dirty="0" err="1" smtClean="0">
              <a:latin typeface="Helvetica Neue" panose="020B0604020202020204" pitchFamily="34" charset="0"/>
            </a:rPr>
            <a:t>tincidunt</a:t>
          </a:r>
          <a:r>
            <a:rPr lang="en-US" sz="1400" dirty="0" smtClean="0">
              <a:latin typeface="Helvetica Neue" panose="020B0604020202020204" pitchFamily="34" charset="0"/>
            </a:rPr>
            <a:t> </a:t>
          </a:r>
          <a:r>
            <a:rPr lang="en-US" sz="1400" dirty="0" err="1" smtClean="0">
              <a:latin typeface="Helvetica Neue" panose="020B0604020202020204" pitchFamily="34" charset="0"/>
            </a:rPr>
            <a:t>quis</a:t>
          </a:r>
          <a:r>
            <a:rPr lang="en-US" sz="1400" dirty="0" smtClean="0">
              <a:latin typeface="Helvetica Neue" panose="020B0604020202020204" pitchFamily="34" charset="0"/>
            </a:rPr>
            <a:t> </a:t>
          </a:r>
          <a:r>
            <a:rPr lang="en-US" sz="1400" dirty="0" err="1" smtClean="0">
              <a:latin typeface="Helvetica Neue" panose="020B0604020202020204" pitchFamily="34" charset="0"/>
            </a:rPr>
            <a:t>mauris</a:t>
          </a:r>
          <a:r>
            <a:rPr lang="en-US" sz="1400" dirty="0" smtClean="0">
              <a:latin typeface="Helvetica Neue" panose="020B0604020202020204" pitchFamily="34" charset="0"/>
            </a:rPr>
            <a:t> id, </a:t>
          </a:r>
          <a:r>
            <a:rPr lang="en-US" sz="1400" dirty="0" err="1" smtClean="0">
              <a:latin typeface="Helvetica Neue" panose="020B0604020202020204" pitchFamily="34" charset="0"/>
            </a:rPr>
            <a:t>egestas</a:t>
          </a:r>
          <a:r>
            <a:rPr lang="en-US" sz="1400" dirty="0" smtClean="0">
              <a:latin typeface="Helvetica Neue" panose="020B0604020202020204" pitchFamily="34" charset="0"/>
            </a:rPr>
            <a:t> </a:t>
          </a:r>
          <a:r>
            <a:rPr lang="en-US" sz="1400" dirty="0" err="1" smtClean="0">
              <a:latin typeface="Helvetica Neue" panose="020B0604020202020204" pitchFamily="34" charset="0"/>
            </a:rPr>
            <a:t>egestas</a:t>
          </a:r>
          <a:r>
            <a:rPr lang="en-US" sz="1400" dirty="0" smtClean="0">
              <a:latin typeface="Helvetica Neue" panose="020B0604020202020204" pitchFamily="34" charset="0"/>
            </a:rPr>
            <a:t> </a:t>
          </a:r>
          <a:r>
            <a:rPr lang="en-US" sz="1400" dirty="0" err="1" smtClean="0">
              <a:latin typeface="Helvetica Neue" panose="020B0604020202020204" pitchFamily="34" charset="0"/>
            </a:rPr>
            <a:t>tellus</a:t>
          </a:r>
          <a:r>
            <a:rPr lang="en-US" sz="1400" dirty="0" smtClean="0">
              <a:latin typeface="Helvetica Neue" panose="020B0604020202020204" pitchFamily="34" charset="0"/>
            </a:rPr>
            <a:t>. </a:t>
          </a:r>
          <a:r>
            <a:rPr lang="en-US" sz="1400" dirty="0" err="1" smtClean="0">
              <a:latin typeface="Helvetica Neue" panose="020B0604020202020204" pitchFamily="34" charset="0"/>
            </a:rPr>
            <a:t>Nulla</a:t>
          </a:r>
          <a:r>
            <a:rPr lang="en-US" sz="1400" dirty="0" smtClean="0">
              <a:latin typeface="Helvetica Neue" panose="020B0604020202020204" pitchFamily="34" charset="0"/>
            </a:rPr>
            <a:t> </a:t>
          </a:r>
          <a:r>
            <a:rPr lang="en-US" sz="1400" dirty="0" err="1" smtClean="0">
              <a:latin typeface="Helvetica Neue" panose="020B0604020202020204" pitchFamily="34" charset="0"/>
            </a:rPr>
            <a:t>facilisi</a:t>
          </a:r>
          <a:r>
            <a:rPr lang="en-US" sz="1400" dirty="0" smtClean="0">
              <a:latin typeface="Helvetica Neue" panose="020B0604020202020204" pitchFamily="34" charset="0"/>
            </a:rPr>
            <a:t>. Dui id </a:t>
          </a:r>
          <a:r>
            <a:rPr lang="en-US" sz="1400" dirty="0" err="1" smtClean="0">
              <a:latin typeface="Helvetica Neue" panose="020B0604020202020204" pitchFamily="34" charset="0"/>
            </a:rPr>
            <a:t>lacinia</a:t>
          </a:r>
          <a:r>
            <a:rPr lang="en-US" sz="1400" dirty="0" smtClean="0">
              <a:latin typeface="Helvetica Neue" panose="020B0604020202020204" pitchFamily="34" charset="0"/>
            </a:rPr>
            <a:t> vel.</a:t>
          </a:r>
          <a:endParaRPr lang="en-US" sz="1400" dirty="0">
            <a:latin typeface="Helvetica Neue" panose="020B0604020202020204" pitchFamily="34" charset="0"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0.04595</cdr:x>
      <cdr:y>0.7115</cdr:y>
    </cdr:from>
    <cdr:to>
      <cdr:x>0.95203</cdr:x>
      <cdr:y>0.78551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3427" y="3736126"/>
          <a:ext cx="2630905" cy="388630"/>
        </a:xfrm>
        <a:prstGeom xmlns:a="http://schemas.openxmlformats.org/drawingml/2006/main" prst="rect">
          <a:avLst/>
        </a:prstGeom>
        <a:ln xmlns:a="http://schemas.openxmlformats.org/drawingml/2006/main" w="38100">
          <a:solidFill>
            <a:schemeClr val="tx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2000" dirty="0" smtClean="0">
              <a:solidFill>
                <a:schemeClr val="tx2"/>
              </a:solidFill>
              <a:latin typeface="SJSU Spartan Bold" panose="02000000000000000000" pitchFamily="2" charset="0"/>
            </a:rPr>
            <a:t>Assets 250,000</a:t>
          </a:r>
          <a:endParaRPr lang="en-US" sz="2000" dirty="0">
            <a:solidFill>
              <a:schemeClr val="tx2"/>
            </a:solidFill>
            <a:latin typeface="SJSU Spartan Bold" panose="02000000000000000000" pitchFamily="2" charset="0"/>
          </a:endParaRPr>
        </a:p>
      </cdr:txBody>
    </cdr:sp>
  </cdr:relSizeAnchor>
  <cdr:relSizeAnchor xmlns:cdr="http://schemas.openxmlformats.org/drawingml/2006/chartDrawing">
    <cdr:from>
      <cdr:x>0.04595</cdr:x>
      <cdr:y>0.80328</cdr:y>
    </cdr:from>
    <cdr:to>
      <cdr:x>0.9465</cdr:x>
      <cdr:y>1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133427" y="4218067"/>
          <a:ext cx="2614863" cy="103298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sz="1400" dirty="0" smtClean="0">
              <a:solidFill>
                <a:schemeClr val="tx1"/>
              </a:solidFill>
              <a:latin typeface="SJSU Spartan Regular" panose="02000000000000000000" pitchFamily="2" charset="0"/>
            </a:rPr>
            <a:t>Lorem</a:t>
          </a:r>
          <a:r>
            <a:rPr lang="en-US" sz="1400" baseline="0" dirty="0" smtClean="0">
              <a:solidFill>
                <a:schemeClr val="tx1"/>
              </a:solidFill>
              <a:latin typeface="SJSU Spartan Regular" panose="02000000000000000000" pitchFamily="2" charset="0"/>
            </a:rPr>
            <a:t> ipsum dolor sit </a:t>
          </a:r>
          <a:r>
            <a:rPr lang="en-US" sz="1400" baseline="0" dirty="0" err="1" smtClean="0">
              <a:solidFill>
                <a:schemeClr val="tx1"/>
              </a:solidFill>
              <a:latin typeface="SJSU Spartan Regular" panose="02000000000000000000" pitchFamily="2" charset="0"/>
            </a:rPr>
            <a:t>amet</a:t>
          </a:r>
          <a:r>
            <a:rPr lang="en-US" sz="1400" baseline="0" dirty="0" smtClean="0">
              <a:solidFill>
                <a:schemeClr val="tx1"/>
              </a:solidFill>
              <a:latin typeface="SJSU Spartan Regular" panose="02000000000000000000" pitchFamily="2" charset="0"/>
            </a:rPr>
            <a:t>, </a:t>
          </a:r>
          <a:r>
            <a:rPr lang="en-US" sz="1400" baseline="0" dirty="0" err="1" smtClean="0">
              <a:solidFill>
                <a:schemeClr val="tx1"/>
              </a:solidFill>
              <a:latin typeface="SJSU Spartan Regular" panose="02000000000000000000" pitchFamily="2" charset="0"/>
            </a:rPr>
            <a:t>conectetur</a:t>
          </a:r>
          <a:r>
            <a:rPr lang="en-US" sz="1400" baseline="0" dirty="0" smtClean="0">
              <a:solidFill>
                <a:schemeClr val="tx1"/>
              </a:solidFill>
              <a:latin typeface="SJSU Spartan Regular" panose="02000000000000000000" pitchFamily="2" charset="0"/>
            </a:rPr>
            <a:t> </a:t>
          </a:r>
          <a:r>
            <a:rPr lang="en-US" sz="1400" baseline="0" dirty="0" err="1" smtClean="0">
              <a:solidFill>
                <a:schemeClr val="tx1"/>
              </a:solidFill>
              <a:latin typeface="SJSU Spartan Regular" panose="02000000000000000000" pitchFamily="2" charset="0"/>
            </a:rPr>
            <a:t>adipiscing</a:t>
          </a:r>
          <a:r>
            <a:rPr lang="en-US" sz="1400" baseline="0" dirty="0" smtClean="0">
              <a:solidFill>
                <a:schemeClr val="tx1"/>
              </a:solidFill>
              <a:latin typeface="SJSU Spartan Regular" panose="02000000000000000000" pitchFamily="2" charset="0"/>
            </a:rPr>
            <a:t> </a:t>
          </a:r>
          <a:r>
            <a:rPr lang="en-US" sz="1400" baseline="0" dirty="0" err="1" smtClean="0">
              <a:solidFill>
                <a:schemeClr val="tx1"/>
              </a:solidFill>
              <a:latin typeface="SJSU Spartan Regular" panose="02000000000000000000" pitchFamily="2" charset="0"/>
            </a:rPr>
            <a:t>elit</a:t>
          </a:r>
          <a:r>
            <a:rPr lang="en-US" sz="1400" baseline="0" dirty="0" smtClean="0">
              <a:solidFill>
                <a:schemeClr val="tx1"/>
              </a:solidFill>
              <a:latin typeface="SJSU Spartan Regular" panose="02000000000000000000" pitchFamily="2" charset="0"/>
            </a:rPr>
            <a:t>. </a:t>
          </a:r>
          <a:r>
            <a:rPr lang="en-US" sz="1400" baseline="0" dirty="0" err="1" smtClean="0">
              <a:solidFill>
                <a:schemeClr val="tx1"/>
              </a:solidFill>
              <a:latin typeface="SJSU Spartan Regular" panose="02000000000000000000" pitchFamily="2" charset="0"/>
            </a:rPr>
            <a:t>Aliquam</a:t>
          </a:r>
          <a:r>
            <a:rPr lang="en-US" sz="1400" baseline="0" dirty="0" smtClean="0">
              <a:solidFill>
                <a:schemeClr val="tx1"/>
              </a:solidFill>
              <a:latin typeface="SJSU Spartan Regular" panose="02000000000000000000" pitchFamily="2" charset="0"/>
            </a:rPr>
            <a:t> non </a:t>
          </a:r>
          <a:r>
            <a:rPr lang="en-US" sz="1400" baseline="0" dirty="0" err="1" smtClean="0">
              <a:solidFill>
                <a:schemeClr val="tx1"/>
              </a:solidFill>
              <a:latin typeface="SJSU Spartan Regular" panose="02000000000000000000" pitchFamily="2" charset="0"/>
            </a:rPr>
            <a:t>sem</a:t>
          </a:r>
          <a:r>
            <a:rPr lang="en-US" sz="1400" baseline="0" dirty="0" smtClean="0">
              <a:solidFill>
                <a:schemeClr val="tx1"/>
              </a:solidFill>
              <a:latin typeface="SJSU Spartan Regular" panose="02000000000000000000" pitchFamily="2" charset="0"/>
            </a:rPr>
            <a:t> </a:t>
          </a:r>
          <a:r>
            <a:rPr lang="en-US" sz="1400" baseline="0" dirty="0" err="1" smtClean="0">
              <a:solidFill>
                <a:schemeClr val="tx1"/>
              </a:solidFill>
              <a:latin typeface="SJSU Spartan Regular" panose="02000000000000000000" pitchFamily="2" charset="0"/>
            </a:rPr>
            <a:t>mauria</a:t>
          </a:r>
          <a:r>
            <a:rPr lang="en-US" sz="1400" baseline="0" dirty="0" smtClean="0">
              <a:solidFill>
                <a:schemeClr val="tx1"/>
              </a:solidFill>
              <a:latin typeface="SJSU Spartan Regular" panose="02000000000000000000" pitchFamily="2" charset="0"/>
            </a:rPr>
            <a:t>.</a:t>
          </a:r>
          <a:endParaRPr lang="en-US" sz="1400" dirty="0">
            <a:solidFill>
              <a:schemeClr val="tx1"/>
            </a:solidFill>
            <a:latin typeface="SJSU Spartan Regular" panose="02000000000000000000" pitchFamily="2" charset="0"/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0.04462</cdr:x>
      <cdr:y>0.7115</cdr:y>
    </cdr:from>
    <cdr:to>
      <cdr:x>0.9565</cdr:x>
      <cdr:y>0.78551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5722" y="3855382"/>
          <a:ext cx="5021179" cy="401035"/>
        </a:xfrm>
        <a:prstGeom xmlns:a="http://schemas.openxmlformats.org/drawingml/2006/main" prst="rect">
          <a:avLst/>
        </a:prstGeom>
        <a:ln xmlns:a="http://schemas.openxmlformats.org/drawingml/2006/main" w="38100">
          <a:solidFill>
            <a:schemeClr val="tx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2000" dirty="0" smtClean="0">
              <a:solidFill>
                <a:schemeClr val="tx2"/>
              </a:solidFill>
              <a:latin typeface="SJSU Spartan Bold" panose="02000000000000000000" pitchFamily="2" charset="0"/>
            </a:rPr>
            <a:t>Assets 250,000</a:t>
          </a:r>
          <a:endParaRPr lang="en-US" sz="2000" dirty="0">
            <a:solidFill>
              <a:schemeClr val="tx2"/>
            </a:solidFill>
            <a:latin typeface="SJSU Spartan Bold" panose="02000000000000000000" pitchFamily="2" charset="0"/>
          </a:endParaRPr>
        </a:p>
      </cdr:txBody>
    </cdr:sp>
  </cdr:relSizeAnchor>
  <cdr:relSizeAnchor xmlns:cdr="http://schemas.openxmlformats.org/drawingml/2006/chartDrawing">
    <cdr:from>
      <cdr:x>0.04171</cdr:x>
      <cdr:y>0.80328</cdr:y>
    </cdr:from>
    <cdr:to>
      <cdr:x>0.95067</cdr:x>
      <cdr:y>1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229681" y="4352707"/>
          <a:ext cx="5005136" cy="10659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sz="1400" dirty="0" smtClean="0">
              <a:solidFill>
                <a:schemeClr val="tx1"/>
              </a:solidFill>
              <a:latin typeface="SJSU Spartan Regular" panose="02000000000000000000" pitchFamily="2" charset="0"/>
            </a:rPr>
            <a:t>Lorem</a:t>
          </a:r>
          <a:r>
            <a:rPr lang="en-US" sz="1400" baseline="0" dirty="0" smtClean="0">
              <a:solidFill>
                <a:schemeClr val="tx1"/>
              </a:solidFill>
              <a:latin typeface="SJSU Spartan Regular" panose="02000000000000000000" pitchFamily="2" charset="0"/>
            </a:rPr>
            <a:t> ipsum dolor sit </a:t>
          </a:r>
          <a:r>
            <a:rPr lang="en-US" sz="1400" baseline="0" dirty="0" err="1" smtClean="0">
              <a:solidFill>
                <a:schemeClr val="tx1"/>
              </a:solidFill>
              <a:latin typeface="SJSU Spartan Regular" panose="02000000000000000000" pitchFamily="2" charset="0"/>
            </a:rPr>
            <a:t>amet</a:t>
          </a:r>
          <a:r>
            <a:rPr lang="en-US" sz="1400" baseline="0" dirty="0" smtClean="0">
              <a:solidFill>
                <a:schemeClr val="tx1"/>
              </a:solidFill>
              <a:latin typeface="SJSU Spartan Regular" panose="02000000000000000000" pitchFamily="2" charset="0"/>
            </a:rPr>
            <a:t>, </a:t>
          </a:r>
          <a:r>
            <a:rPr lang="en-US" sz="1400" baseline="0" dirty="0" err="1" smtClean="0">
              <a:solidFill>
                <a:schemeClr val="tx1"/>
              </a:solidFill>
              <a:latin typeface="SJSU Spartan Regular" panose="02000000000000000000" pitchFamily="2" charset="0"/>
            </a:rPr>
            <a:t>conectetur</a:t>
          </a:r>
          <a:r>
            <a:rPr lang="en-US" sz="1400" baseline="0" dirty="0" smtClean="0">
              <a:solidFill>
                <a:schemeClr val="tx1"/>
              </a:solidFill>
              <a:latin typeface="SJSU Spartan Regular" panose="02000000000000000000" pitchFamily="2" charset="0"/>
            </a:rPr>
            <a:t> </a:t>
          </a:r>
          <a:r>
            <a:rPr lang="en-US" sz="1400" baseline="0" dirty="0" err="1" smtClean="0">
              <a:solidFill>
                <a:schemeClr val="tx1"/>
              </a:solidFill>
              <a:latin typeface="SJSU Spartan Regular" panose="02000000000000000000" pitchFamily="2" charset="0"/>
            </a:rPr>
            <a:t>adipiscing</a:t>
          </a:r>
          <a:r>
            <a:rPr lang="en-US" sz="1400" baseline="0" dirty="0" smtClean="0">
              <a:solidFill>
                <a:schemeClr val="tx1"/>
              </a:solidFill>
              <a:latin typeface="SJSU Spartan Regular" panose="02000000000000000000" pitchFamily="2" charset="0"/>
            </a:rPr>
            <a:t> </a:t>
          </a:r>
          <a:r>
            <a:rPr lang="en-US" sz="1400" baseline="0" dirty="0" err="1" smtClean="0">
              <a:solidFill>
                <a:schemeClr val="tx1"/>
              </a:solidFill>
              <a:latin typeface="SJSU Spartan Regular" panose="02000000000000000000" pitchFamily="2" charset="0"/>
            </a:rPr>
            <a:t>elit</a:t>
          </a:r>
          <a:r>
            <a:rPr lang="en-US" sz="1400" baseline="0" dirty="0" smtClean="0">
              <a:solidFill>
                <a:schemeClr val="tx1"/>
              </a:solidFill>
              <a:latin typeface="SJSU Spartan Regular" panose="02000000000000000000" pitchFamily="2" charset="0"/>
            </a:rPr>
            <a:t>. </a:t>
          </a:r>
          <a:r>
            <a:rPr lang="en-US" sz="1400" baseline="0" dirty="0" err="1" smtClean="0">
              <a:solidFill>
                <a:schemeClr val="tx1"/>
              </a:solidFill>
              <a:latin typeface="SJSU Spartan Regular" panose="02000000000000000000" pitchFamily="2" charset="0"/>
            </a:rPr>
            <a:t>Aliquam</a:t>
          </a:r>
          <a:r>
            <a:rPr lang="en-US" sz="1400" baseline="0" dirty="0" smtClean="0">
              <a:solidFill>
                <a:schemeClr val="tx1"/>
              </a:solidFill>
              <a:latin typeface="SJSU Spartan Regular" panose="02000000000000000000" pitchFamily="2" charset="0"/>
            </a:rPr>
            <a:t> non </a:t>
          </a:r>
          <a:r>
            <a:rPr lang="en-US" sz="1400" baseline="0" dirty="0" err="1" smtClean="0">
              <a:solidFill>
                <a:schemeClr val="tx1"/>
              </a:solidFill>
              <a:latin typeface="SJSU Spartan Regular" panose="02000000000000000000" pitchFamily="2" charset="0"/>
            </a:rPr>
            <a:t>sem</a:t>
          </a:r>
          <a:r>
            <a:rPr lang="en-US" sz="1400" baseline="0" dirty="0" smtClean="0">
              <a:solidFill>
                <a:schemeClr val="tx1"/>
              </a:solidFill>
              <a:latin typeface="SJSU Spartan Regular" panose="02000000000000000000" pitchFamily="2" charset="0"/>
            </a:rPr>
            <a:t> </a:t>
          </a:r>
          <a:r>
            <a:rPr lang="en-US" sz="1400" baseline="0" dirty="0" err="1" smtClean="0">
              <a:solidFill>
                <a:schemeClr val="tx1"/>
              </a:solidFill>
              <a:latin typeface="SJSU Spartan Regular" panose="02000000000000000000" pitchFamily="2" charset="0"/>
            </a:rPr>
            <a:t>mauria</a:t>
          </a:r>
          <a:r>
            <a:rPr lang="en-US" sz="1400" baseline="0" dirty="0" smtClean="0">
              <a:solidFill>
                <a:schemeClr val="tx1"/>
              </a:solidFill>
              <a:latin typeface="SJSU Spartan Regular" panose="02000000000000000000" pitchFamily="2" charset="0"/>
            </a:rPr>
            <a:t> </a:t>
          </a:r>
          <a:r>
            <a:rPr lang="en-US" sz="1400" baseline="0" dirty="0" err="1" smtClean="0">
              <a:solidFill>
                <a:schemeClr val="tx1"/>
              </a:solidFill>
              <a:latin typeface="SJSU Spartan Regular" panose="02000000000000000000" pitchFamily="2" charset="0"/>
            </a:rPr>
            <a:t>adipiacing</a:t>
          </a:r>
          <a:r>
            <a:rPr lang="en-US" sz="1400" baseline="0" dirty="0" smtClean="0">
              <a:solidFill>
                <a:schemeClr val="tx1"/>
              </a:solidFill>
              <a:latin typeface="SJSU Spartan Regular" panose="02000000000000000000" pitchFamily="2" charset="0"/>
            </a:rPr>
            <a:t> </a:t>
          </a:r>
          <a:r>
            <a:rPr lang="en-US" sz="1400" baseline="0" dirty="0" err="1" smtClean="0">
              <a:solidFill>
                <a:schemeClr val="tx1"/>
              </a:solidFill>
              <a:latin typeface="SJSU Spartan Regular" panose="02000000000000000000" pitchFamily="2" charset="0"/>
            </a:rPr>
            <a:t>elit</a:t>
          </a:r>
          <a:r>
            <a:rPr lang="en-US" sz="1400" baseline="0" dirty="0" smtClean="0">
              <a:solidFill>
                <a:schemeClr val="tx1"/>
              </a:solidFill>
              <a:latin typeface="SJSU Spartan Regular" panose="02000000000000000000" pitchFamily="2" charset="0"/>
            </a:rPr>
            <a:t>. </a:t>
          </a:r>
          <a:r>
            <a:rPr lang="en-US" sz="1400" baseline="0" dirty="0" err="1" smtClean="0">
              <a:solidFill>
                <a:schemeClr val="tx1"/>
              </a:solidFill>
              <a:latin typeface="SJSU Spartan Regular" panose="02000000000000000000" pitchFamily="2" charset="0"/>
            </a:rPr>
            <a:t>Aliquam</a:t>
          </a:r>
          <a:r>
            <a:rPr lang="en-US" sz="1400" baseline="0" dirty="0" smtClean="0">
              <a:solidFill>
                <a:schemeClr val="tx1"/>
              </a:solidFill>
              <a:latin typeface="SJSU Spartan Regular" panose="02000000000000000000" pitchFamily="2" charset="0"/>
            </a:rPr>
            <a:t> non </a:t>
          </a:r>
          <a:r>
            <a:rPr lang="en-US" sz="1400" baseline="0" dirty="0" err="1" smtClean="0">
              <a:solidFill>
                <a:schemeClr val="tx1"/>
              </a:solidFill>
              <a:latin typeface="SJSU Spartan Regular" panose="02000000000000000000" pitchFamily="2" charset="0"/>
            </a:rPr>
            <a:t>sem</a:t>
          </a:r>
          <a:r>
            <a:rPr lang="en-US" sz="1400" baseline="0" dirty="0" smtClean="0">
              <a:solidFill>
                <a:schemeClr val="tx1"/>
              </a:solidFill>
              <a:latin typeface="SJSU Spartan Regular" panose="02000000000000000000" pitchFamily="2" charset="0"/>
            </a:rPr>
            <a:t> </a:t>
          </a:r>
          <a:r>
            <a:rPr lang="en-US" sz="1400" baseline="0" dirty="0" err="1" smtClean="0">
              <a:solidFill>
                <a:schemeClr val="tx1"/>
              </a:solidFill>
              <a:latin typeface="SJSU Spartan Regular" panose="02000000000000000000" pitchFamily="2" charset="0"/>
            </a:rPr>
            <a:t>mauria</a:t>
          </a:r>
          <a:r>
            <a:rPr lang="en-US" sz="1400" baseline="0" dirty="0" smtClean="0">
              <a:solidFill>
                <a:schemeClr val="tx1"/>
              </a:solidFill>
              <a:latin typeface="SJSU Spartan Regular" panose="02000000000000000000" pitchFamily="2" charset="0"/>
            </a:rPr>
            <a:t> </a:t>
          </a:r>
          <a:r>
            <a:rPr lang="en-US" sz="1400" baseline="0" dirty="0" err="1" smtClean="0">
              <a:solidFill>
                <a:schemeClr val="tx1"/>
              </a:solidFill>
              <a:latin typeface="SJSU Spartan Regular" panose="02000000000000000000" pitchFamily="2" charset="0"/>
            </a:rPr>
            <a:t>noborust</a:t>
          </a:r>
          <a:r>
            <a:rPr lang="en-US" sz="1400" baseline="0" dirty="0" smtClean="0">
              <a:solidFill>
                <a:schemeClr val="tx1"/>
              </a:solidFill>
              <a:latin typeface="SJSU Spartan Regular" panose="02000000000000000000" pitchFamily="2" charset="0"/>
            </a:rPr>
            <a:t> </a:t>
          </a:r>
          <a:r>
            <a:rPr lang="en-US" sz="1400" baseline="0" dirty="0" err="1" smtClean="0">
              <a:solidFill>
                <a:schemeClr val="tx1"/>
              </a:solidFill>
              <a:latin typeface="SJSU Spartan Regular" panose="02000000000000000000" pitchFamily="2" charset="0"/>
            </a:rPr>
            <a:t>jaobroaibi</a:t>
          </a:r>
          <a:r>
            <a:rPr lang="en-US" sz="1400" baseline="0" dirty="0" smtClean="0">
              <a:solidFill>
                <a:schemeClr val="tx1"/>
              </a:solidFill>
              <a:latin typeface="SJSU Spartan Regular" panose="02000000000000000000" pitchFamily="2" charset="0"/>
            </a:rPr>
            <a:t>.</a:t>
          </a:r>
          <a:endParaRPr lang="en-US" sz="1400" dirty="0">
            <a:solidFill>
              <a:schemeClr val="tx1"/>
            </a:solidFill>
            <a:latin typeface="SJSU Spartan Regular" panose="02000000000000000000" pitchFamily="2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0.07447</cdr:x>
      <cdr:y>0.64144</cdr:y>
    </cdr:from>
    <cdr:to>
      <cdr:x>0.92553</cdr:x>
      <cdr:y>0.96118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311612" y="3475758"/>
          <a:ext cx="3561347" cy="1732548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just">
            <a:lnSpc>
              <a:spcPct val="150000"/>
            </a:lnSpc>
          </a:pPr>
          <a:r>
            <a:rPr lang="en-US" sz="1400" dirty="0" smtClean="0">
              <a:latin typeface="Helvetica Neue" panose="020B0604020202020204" pitchFamily="34" charset="0"/>
            </a:rPr>
            <a:t>Lorem ipsum dolor sit </a:t>
          </a:r>
          <a:r>
            <a:rPr lang="en-US" sz="1400" dirty="0" err="1" smtClean="0">
              <a:latin typeface="Helvetica Neue" panose="020B0604020202020204" pitchFamily="34" charset="0"/>
            </a:rPr>
            <a:t>amet</a:t>
          </a:r>
          <a:r>
            <a:rPr lang="en-US" sz="1400" dirty="0" smtClean="0">
              <a:latin typeface="Helvetica Neue" panose="020B0604020202020204" pitchFamily="34" charset="0"/>
            </a:rPr>
            <a:t>, </a:t>
          </a:r>
          <a:r>
            <a:rPr lang="en-US" sz="1400" dirty="0" err="1" smtClean="0">
              <a:latin typeface="Helvetica Neue" panose="020B0604020202020204" pitchFamily="34" charset="0"/>
            </a:rPr>
            <a:t>consectetur</a:t>
          </a:r>
          <a:r>
            <a:rPr lang="en-US" sz="1400" dirty="0" smtClean="0">
              <a:latin typeface="Helvetica Neue" panose="020B0604020202020204" pitchFamily="34" charset="0"/>
            </a:rPr>
            <a:t> </a:t>
          </a:r>
          <a:r>
            <a:rPr lang="en-US" sz="1400" dirty="0" err="1" smtClean="0">
              <a:latin typeface="Helvetica Neue" panose="020B0604020202020204" pitchFamily="34" charset="0"/>
            </a:rPr>
            <a:t>adipiscing</a:t>
          </a:r>
          <a:r>
            <a:rPr lang="en-US" sz="1400" dirty="0" smtClean="0">
              <a:latin typeface="Helvetica Neue" panose="020B0604020202020204" pitchFamily="34" charset="0"/>
            </a:rPr>
            <a:t> </a:t>
          </a:r>
          <a:r>
            <a:rPr lang="en-US" sz="1400" dirty="0" err="1" smtClean="0">
              <a:latin typeface="Helvetica Neue" panose="020B0604020202020204" pitchFamily="34" charset="0"/>
            </a:rPr>
            <a:t>elit</a:t>
          </a:r>
          <a:r>
            <a:rPr lang="en-US" sz="1400" dirty="0" smtClean="0">
              <a:latin typeface="Helvetica Neue" panose="020B0604020202020204" pitchFamily="34" charset="0"/>
            </a:rPr>
            <a:t>. Nam ac </a:t>
          </a:r>
          <a:r>
            <a:rPr lang="en-US" sz="1400" dirty="0" err="1" smtClean="0">
              <a:latin typeface="Helvetica Neue" panose="020B0604020202020204" pitchFamily="34" charset="0"/>
            </a:rPr>
            <a:t>tincidunt</a:t>
          </a:r>
          <a:r>
            <a:rPr lang="en-US" sz="1400" dirty="0" smtClean="0">
              <a:latin typeface="Helvetica Neue" panose="020B0604020202020204" pitchFamily="34" charset="0"/>
            </a:rPr>
            <a:t> </a:t>
          </a:r>
          <a:r>
            <a:rPr lang="en-US" sz="1400" dirty="0" err="1" smtClean="0">
              <a:latin typeface="Helvetica Neue" panose="020B0604020202020204" pitchFamily="34" charset="0"/>
            </a:rPr>
            <a:t>turpis</a:t>
          </a:r>
          <a:r>
            <a:rPr lang="en-US" sz="1400" dirty="0" smtClean="0">
              <a:latin typeface="Helvetica Neue" panose="020B0604020202020204" pitchFamily="34" charset="0"/>
            </a:rPr>
            <a:t>. </a:t>
          </a:r>
          <a:r>
            <a:rPr lang="en-US" sz="1400" dirty="0" err="1" smtClean="0">
              <a:latin typeface="Helvetica Neue" panose="020B0604020202020204" pitchFamily="34" charset="0"/>
            </a:rPr>
            <a:t>Ut</a:t>
          </a:r>
          <a:r>
            <a:rPr lang="en-US" sz="1400" dirty="0" smtClean="0">
              <a:latin typeface="Helvetica Neue" panose="020B0604020202020204" pitchFamily="34" charset="0"/>
            </a:rPr>
            <a:t> dui </a:t>
          </a:r>
          <a:r>
            <a:rPr lang="en-US" sz="1400" dirty="0" err="1" smtClean="0">
              <a:latin typeface="Helvetica Neue" panose="020B0604020202020204" pitchFamily="34" charset="0"/>
            </a:rPr>
            <a:t>urna</a:t>
          </a:r>
          <a:r>
            <a:rPr lang="en-US" sz="1400" dirty="0" smtClean="0">
              <a:latin typeface="Helvetica Neue" panose="020B0604020202020204" pitchFamily="34" charset="0"/>
            </a:rPr>
            <a:t>, </a:t>
          </a:r>
          <a:r>
            <a:rPr lang="en-US" sz="1400" dirty="0" err="1" smtClean="0">
              <a:latin typeface="Helvetica Neue" panose="020B0604020202020204" pitchFamily="34" charset="0"/>
            </a:rPr>
            <a:t>tincidunt</a:t>
          </a:r>
          <a:r>
            <a:rPr lang="en-US" sz="1400" dirty="0" smtClean="0">
              <a:latin typeface="Helvetica Neue" panose="020B0604020202020204" pitchFamily="34" charset="0"/>
            </a:rPr>
            <a:t> </a:t>
          </a:r>
          <a:r>
            <a:rPr lang="en-US" sz="1400" dirty="0" err="1" smtClean="0">
              <a:latin typeface="Helvetica Neue" panose="020B0604020202020204" pitchFamily="34" charset="0"/>
            </a:rPr>
            <a:t>quis</a:t>
          </a:r>
          <a:r>
            <a:rPr lang="en-US" sz="1400" dirty="0" smtClean="0">
              <a:latin typeface="Helvetica Neue" panose="020B0604020202020204" pitchFamily="34" charset="0"/>
            </a:rPr>
            <a:t> </a:t>
          </a:r>
          <a:r>
            <a:rPr lang="en-US" sz="1400" dirty="0" err="1" smtClean="0">
              <a:latin typeface="Helvetica Neue" panose="020B0604020202020204" pitchFamily="34" charset="0"/>
            </a:rPr>
            <a:t>mauris</a:t>
          </a:r>
          <a:r>
            <a:rPr lang="en-US" sz="1400" dirty="0" smtClean="0">
              <a:latin typeface="Helvetica Neue" panose="020B0604020202020204" pitchFamily="34" charset="0"/>
            </a:rPr>
            <a:t> id, </a:t>
          </a:r>
          <a:r>
            <a:rPr lang="en-US" sz="1400" dirty="0" err="1" smtClean="0">
              <a:latin typeface="Helvetica Neue" panose="020B0604020202020204" pitchFamily="34" charset="0"/>
            </a:rPr>
            <a:t>egestas</a:t>
          </a:r>
          <a:r>
            <a:rPr lang="en-US" sz="1400" dirty="0" smtClean="0">
              <a:latin typeface="Helvetica Neue" panose="020B0604020202020204" pitchFamily="34" charset="0"/>
            </a:rPr>
            <a:t> </a:t>
          </a:r>
          <a:r>
            <a:rPr lang="en-US" sz="1400" dirty="0" err="1" smtClean="0">
              <a:latin typeface="Helvetica Neue" panose="020B0604020202020204" pitchFamily="34" charset="0"/>
            </a:rPr>
            <a:t>egestas</a:t>
          </a:r>
          <a:r>
            <a:rPr lang="en-US" sz="1400" dirty="0" smtClean="0">
              <a:latin typeface="Helvetica Neue" panose="020B0604020202020204" pitchFamily="34" charset="0"/>
            </a:rPr>
            <a:t> </a:t>
          </a:r>
          <a:r>
            <a:rPr lang="en-US" sz="1400" dirty="0" err="1" smtClean="0">
              <a:latin typeface="Helvetica Neue" panose="020B0604020202020204" pitchFamily="34" charset="0"/>
            </a:rPr>
            <a:t>tellus</a:t>
          </a:r>
          <a:r>
            <a:rPr lang="en-US" sz="1400" dirty="0" smtClean="0">
              <a:latin typeface="Helvetica Neue" panose="020B0604020202020204" pitchFamily="34" charset="0"/>
            </a:rPr>
            <a:t>. </a:t>
          </a:r>
          <a:r>
            <a:rPr lang="en-US" sz="1400" dirty="0" err="1" smtClean="0">
              <a:latin typeface="Helvetica Neue" panose="020B0604020202020204" pitchFamily="34" charset="0"/>
            </a:rPr>
            <a:t>Nulla</a:t>
          </a:r>
          <a:r>
            <a:rPr lang="en-US" sz="1400" dirty="0" smtClean="0">
              <a:latin typeface="Helvetica Neue" panose="020B0604020202020204" pitchFamily="34" charset="0"/>
            </a:rPr>
            <a:t> </a:t>
          </a:r>
          <a:r>
            <a:rPr lang="en-US" sz="1400" dirty="0" err="1" smtClean="0">
              <a:latin typeface="Helvetica Neue" panose="020B0604020202020204" pitchFamily="34" charset="0"/>
            </a:rPr>
            <a:t>facilisi</a:t>
          </a:r>
          <a:r>
            <a:rPr lang="en-US" sz="1400" dirty="0" smtClean="0">
              <a:latin typeface="Helvetica Neue" panose="020B0604020202020204" pitchFamily="34" charset="0"/>
            </a:rPr>
            <a:t>. Dui id </a:t>
          </a:r>
          <a:r>
            <a:rPr lang="en-US" sz="1400" dirty="0" err="1" smtClean="0">
              <a:latin typeface="Helvetica Neue" panose="020B0604020202020204" pitchFamily="34" charset="0"/>
            </a:rPr>
            <a:t>lacinia</a:t>
          </a:r>
          <a:r>
            <a:rPr lang="en-US" sz="1400" dirty="0" smtClean="0">
              <a:latin typeface="Helvetica Neue" panose="020B0604020202020204" pitchFamily="34" charset="0"/>
            </a:rPr>
            <a:t> vel.</a:t>
          </a:r>
          <a:endParaRPr lang="en-US" sz="1400" dirty="0">
            <a:latin typeface="Helvetica Neue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0.33841</cdr:x>
      <cdr:y>0.39391</cdr:y>
    </cdr:from>
    <cdr:to>
      <cdr:x>0.69887</cdr:x>
      <cdr:y>0.47319</cdr:y>
    </cdr:to>
    <cdr:sp macro="" textlink="">
      <cdr:nvSpPr>
        <cdr:cNvPr id="4" name="Rectangle 3"/>
        <cdr:cNvSpPr/>
      </cdr:nvSpPr>
      <cdr:spPr>
        <a:xfrm xmlns:a="http://schemas.openxmlformats.org/drawingml/2006/main">
          <a:off x="1299666" y="2134491"/>
          <a:ext cx="1384329" cy="429543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dirty="0" smtClean="0">
              <a:solidFill>
                <a:schemeClr val="bg1"/>
              </a:solidFill>
              <a:latin typeface="Helvetica Neue" panose="020B0604020202020204" pitchFamily="34" charset="0"/>
            </a:rPr>
            <a:t>Click</a:t>
          </a:r>
          <a:r>
            <a:rPr lang="en-US" baseline="0" dirty="0" smtClean="0">
              <a:solidFill>
                <a:schemeClr val="bg1"/>
              </a:solidFill>
              <a:latin typeface="Helvetica Neue" panose="020B0604020202020204" pitchFamily="34" charset="0"/>
            </a:rPr>
            <a:t> here to enter descriptive text</a:t>
          </a:r>
          <a:endParaRPr lang="en-US" dirty="0">
            <a:solidFill>
              <a:schemeClr val="bg1"/>
            </a:solidFill>
            <a:latin typeface="Helvetica Neue" panose="020B060402020202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0.07447</cdr:x>
      <cdr:y>0.64144</cdr:y>
    </cdr:from>
    <cdr:to>
      <cdr:x>0.92553</cdr:x>
      <cdr:y>0.96118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311612" y="3475758"/>
          <a:ext cx="3561347" cy="1732548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just">
            <a:lnSpc>
              <a:spcPct val="150000"/>
            </a:lnSpc>
          </a:pPr>
          <a:r>
            <a:rPr lang="en-US" sz="1400" dirty="0" smtClean="0">
              <a:latin typeface="Helvetica Neue" panose="020B0604020202020204" pitchFamily="34" charset="0"/>
            </a:rPr>
            <a:t>Lorem ipsum dolor sit </a:t>
          </a:r>
          <a:r>
            <a:rPr lang="en-US" sz="1400" dirty="0" err="1" smtClean="0">
              <a:latin typeface="Helvetica Neue" panose="020B0604020202020204" pitchFamily="34" charset="0"/>
            </a:rPr>
            <a:t>amet</a:t>
          </a:r>
          <a:r>
            <a:rPr lang="en-US" sz="1400" dirty="0" smtClean="0">
              <a:latin typeface="Helvetica Neue" panose="020B0604020202020204" pitchFamily="34" charset="0"/>
            </a:rPr>
            <a:t>, </a:t>
          </a:r>
          <a:r>
            <a:rPr lang="en-US" sz="1400" dirty="0" err="1" smtClean="0">
              <a:latin typeface="Helvetica Neue" panose="020B0604020202020204" pitchFamily="34" charset="0"/>
            </a:rPr>
            <a:t>consectetur</a:t>
          </a:r>
          <a:r>
            <a:rPr lang="en-US" sz="1400" dirty="0" smtClean="0">
              <a:latin typeface="Helvetica Neue" panose="020B0604020202020204" pitchFamily="34" charset="0"/>
            </a:rPr>
            <a:t> </a:t>
          </a:r>
          <a:r>
            <a:rPr lang="en-US" sz="1400" dirty="0" err="1" smtClean="0">
              <a:latin typeface="Helvetica Neue" panose="020B0604020202020204" pitchFamily="34" charset="0"/>
            </a:rPr>
            <a:t>adipiscing</a:t>
          </a:r>
          <a:r>
            <a:rPr lang="en-US" sz="1400" dirty="0" smtClean="0">
              <a:latin typeface="Helvetica Neue" panose="020B0604020202020204" pitchFamily="34" charset="0"/>
            </a:rPr>
            <a:t> </a:t>
          </a:r>
          <a:r>
            <a:rPr lang="en-US" sz="1400" dirty="0" err="1" smtClean="0">
              <a:latin typeface="Helvetica Neue" panose="020B0604020202020204" pitchFamily="34" charset="0"/>
            </a:rPr>
            <a:t>elit</a:t>
          </a:r>
          <a:r>
            <a:rPr lang="en-US" sz="1400" dirty="0" smtClean="0">
              <a:latin typeface="Helvetica Neue" panose="020B0604020202020204" pitchFamily="34" charset="0"/>
            </a:rPr>
            <a:t>. Nam ac </a:t>
          </a:r>
          <a:r>
            <a:rPr lang="en-US" sz="1400" dirty="0" err="1" smtClean="0">
              <a:latin typeface="Helvetica Neue" panose="020B0604020202020204" pitchFamily="34" charset="0"/>
            </a:rPr>
            <a:t>tincidunt</a:t>
          </a:r>
          <a:r>
            <a:rPr lang="en-US" sz="1400" dirty="0" smtClean="0">
              <a:latin typeface="Helvetica Neue" panose="020B0604020202020204" pitchFamily="34" charset="0"/>
            </a:rPr>
            <a:t> </a:t>
          </a:r>
          <a:r>
            <a:rPr lang="en-US" sz="1400" dirty="0" err="1" smtClean="0">
              <a:latin typeface="Helvetica Neue" panose="020B0604020202020204" pitchFamily="34" charset="0"/>
            </a:rPr>
            <a:t>turpis</a:t>
          </a:r>
          <a:r>
            <a:rPr lang="en-US" sz="1400" dirty="0" smtClean="0">
              <a:latin typeface="Helvetica Neue" panose="020B0604020202020204" pitchFamily="34" charset="0"/>
            </a:rPr>
            <a:t>. </a:t>
          </a:r>
          <a:r>
            <a:rPr lang="en-US" sz="1400" dirty="0" err="1" smtClean="0">
              <a:latin typeface="Helvetica Neue" panose="020B0604020202020204" pitchFamily="34" charset="0"/>
            </a:rPr>
            <a:t>Ut</a:t>
          </a:r>
          <a:r>
            <a:rPr lang="en-US" sz="1400" dirty="0" smtClean="0">
              <a:latin typeface="Helvetica Neue" panose="020B0604020202020204" pitchFamily="34" charset="0"/>
            </a:rPr>
            <a:t> dui </a:t>
          </a:r>
          <a:r>
            <a:rPr lang="en-US" sz="1400" dirty="0" err="1" smtClean="0">
              <a:latin typeface="Helvetica Neue" panose="020B0604020202020204" pitchFamily="34" charset="0"/>
            </a:rPr>
            <a:t>urna</a:t>
          </a:r>
          <a:r>
            <a:rPr lang="en-US" sz="1400" dirty="0" smtClean="0">
              <a:latin typeface="Helvetica Neue" panose="020B0604020202020204" pitchFamily="34" charset="0"/>
            </a:rPr>
            <a:t>, </a:t>
          </a:r>
          <a:r>
            <a:rPr lang="en-US" sz="1400" dirty="0" err="1" smtClean="0">
              <a:latin typeface="Helvetica Neue" panose="020B0604020202020204" pitchFamily="34" charset="0"/>
            </a:rPr>
            <a:t>tincidunt</a:t>
          </a:r>
          <a:r>
            <a:rPr lang="en-US" sz="1400" dirty="0" smtClean="0">
              <a:latin typeface="Helvetica Neue" panose="020B0604020202020204" pitchFamily="34" charset="0"/>
            </a:rPr>
            <a:t> </a:t>
          </a:r>
          <a:r>
            <a:rPr lang="en-US" sz="1400" dirty="0" err="1" smtClean="0">
              <a:latin typeface="Helvetica Neue" panose="020B0604020202020204" pitchFamily="34" charset="0"/>
            </a:rPr>
            <a:t>quis</a:t>
          </a:r>
          <a:r>
            <a:rPr lang="en-US" sz="1400" dirty="0" smtClean="0">
              <a:latin typeface="Helvetica Neue" panose="020B0604020202020204" pitchFamily="34" charset="0"/>
            </a:rPr>
            <a:t> </a:t>
          </a:r>
          <a:r>
            <a:rPr lang="en-US" sz="1400" dirty="0" err="1" smtClean="0">
              <a:latin typeface="Helvetica Neue" panose="020B0604020202020204" pitchFamily="34" charset="0"/>
            </a:rPr>
            <a:t>mauris</a:t>
          </a:r>
          <a:r>
            <a:rPr lang="en-US" sz="1400" dirty="0" smtClean="0">
              <a:latin typeface="Helvetica Neue" panose="020B0604020202020204" pitchFamily="34" charset="0"/>
            </a:rPr>
            <a:t> id, </a:t>
          </a:r>
          <a:r>
            <a:rPr lang="en-US" sz="1400" dirty="0" err="1" smtClean="0">
              <a:latin typeface="Helvetica Neue" panose="020B0604020202020204" pitchFamily="34" charset="0"/>
            </a:rPr>
            <a:t>egestas</a:t>
          </a:r>
          <a:r>
            <a:rPr lang="en-US" sz="1400" dirty="0" smtClean="0">
              <a:latin typeface="Helvetica Neue" panose="020B0604020202020204" pitchFamily="34" charset="0"/>
            </a:rPr>
            <a:t> </a:t>
          </a:r>
          <a:r>
            <a:rPr lang="en-US" sz="1400" dirty="0" err="1" smtClean="0">
              <a:latin typeface="Helvetica Neue" panose="020B0604020202020204" pitchFamily="34" charset="0"/>
            </a:rPr>
            <a:t>egestas</a:t>
          </a:r>
          <a:r>
            <a:rPr lang="en-US" sz="1400" dirty="0" smtClean="0">
              <a:latin typeface="Helvetica Neue" panose="020B0604020202020204" pitchFamily="34" charset="0"/>
            </a:rPr>
            <a:t> </a:t>
          </a:r>
          <a:r>
            <a:rPr lang="en-US" sz="1400" dirty="0" err="1" smtClean="0">
              <a:latin typeface="Helvetica Neue" panose="020B0604020202020204" pitchFamily="34" charset="0"/>
            </a:rPr>
            <a:t>tellus</a:t>
          </a:r>
          <a:r>
            <a:rPr lang="en-US" sz="1400" dirty="0" smtClean="0">
              <a:latin typeface="Helvetica Neue" panose="020B0604020202020204" pitchFamily="34" charset="0"/>
            </a:rPr>
            <a:t>. </a:t>
          </a:r>
          <a:r>
            <a:rPr lang="en-US" sz="1400" dirty="0" err="1" smtClean="0">
              <a:latin typeface="Helvetica Neue" panose="020B0604020202020204" pitchFamily="34" charset="0"/>
            </a:rPr>
            <a:t>Nulla</a:t>
          </a:r>
          <a:r>
            <a:rPr lang="en-US" sz="1400" dirty="0" smtClean="0">
              <a:latin typeface="Helvetica Neue" panose="020B0604020202020204" pitchFamily="34" charset="0"/>
            </a:rPr>
            <a:t> </a:t>
          </a:r>
          <a:r>
            <a:rPr lang="en-US" sz="1400" dirty="0" err="1" smtClean="0">
              <a:latin typeface="Helvetica Neue" panose="020B0604020202020204" pitchFamily="34" charset="0"/>
            </a:rPr>
            <a:t>facilisi</a:t>
          </a:r>
          <a:r>
            <a:rPr lang="en-US" sz="1400" dirty="0" smtClean="0">
              <a:latin typeface="Helvetica Neue" panose="020B0604020202020204" pitchFamily="34" charset="0"/>
            </a:rPr>
            <a:t>. Dui</a:t>
          </a:r>
          <a:r>
            <a:rPr lang="en-US" sz="1400" baseline="0" dirty="0" smtClean="0">
              <a:latin typeface="Helvetica Neue" panose="020B0604020202020204" pitchFamily="34" charset="0"/>
            </a:rPr>
            <a:t> id </a:t>
          </a:r>
          <a:r>
            <a:rPr lang="en-US" sz="1400" baseline="0" dirty="0" err="1" smtClean="0">
              <a:latin typeface="Helvetica Neue" panose="020B0604020202020204" pitchFamily="34" charset="0"/>
            </a:rPr>
            <a:t>lacinia</a:t>
          </a:r>
          <a:r>
            <a:rPr lang="en-US" sz="1400" baseline="0" dirty="0" smtClean="0">
              <a:latin typeface="Helvetica Neue" panose="020B0604020202020204" pitchFamily="34" charset="0"/>
            </a:rPr>
            <a:t> vel.</a:t>
          </a:r>
          <a:endParaRPr lang="en-US" sz="1400" dirty="0">
            <a:latin typeface="Helvetica Neue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0.33841</cdr:x>
      <cdr:y>0.39391</cdr:y>
    </cdr:from>
    <cdr:to>
      <cdr:x>0.69887</cdr:x>
      <cdr:y>0.47319</cdr:y>
    </cdr:to>
    <cdr:sp macro="" textlink="">
      <cdr:nvSpPr>
        <cdr:cNvPr id="4" name="Rectangle 3"/>
        <cdr:cNvSpPr/>
      </cdr:nvSpPr>
      <cdr:spPr>
        <a:xfrm xmlns:a="http://schemas.openxmlformats.org/drawingml/2006/main">
          <a:off x="1299666" y="2134491"/>
          <a:ext cx="1384329" cy="429543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dirty="0" smtClean="0">
              <a:solidFill>
                <a:schemeClr val="bg1"/>
              </a:solidFill>
              <a:latin typeface="Helvetica Neue" panose="020B0604020202020204" pitchFamily="34" charset="0"/>
            </a:rPr>
            <a:t>Click</a:t>
          </a:r>
          <a:r>
            <a:rPr lang="en-US" baseline="0" dirty="0" smtClean="0">
              <a:solidFill>
                <a:schemeClr val="bg1"/>
              </a:solidFill>
              <a:latin typeface="Helvetica Neue" panose="020B0604020202020204" pitchFamily="34" charset="0"/>
            </a:rPr>
            <a:t> here to enter descriptive text</a:t>
          </a:r>
          <a:endParaRPr lang="en-US" dirty="0">
            <a:solidFill>
              <a:schemeClr val="bg1"/>
            </a:solidFill>
            <a:latin typeface="Helvetica Neue" panose="020B0604020202020204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0.32518</cdr:x>
      <cdr:y>0.38454</cdr:y>
    </cdr:from>
    <cdr:to>
      <cdr:x>0.68564</cdr:x>
      <cdr:y>0.46381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1248866" y="2083691"/>
          <a:ext cx="1384329" cy="42954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en-US" dirty="0" smtClean="0">
              <a:solidFill>
                <a:schemeClr val="tx1"/>
              </a:solidFill>
              <a:latin typeface="Helvetica Neue" panose="020B0604020202020204" pitchFamily="34" charset="0"/>
            </a:rPr>
            <a:t>Click</a:t>
          </a:r>
          <a:r>
            <a:rPr lang="en-US" baseline="0" dirty="0" smtClean="0">
              <a:solidFill>
                <a:schemeClr val="tx1"/>
              </a:solidFill>
              <a:latin typeface="Helvetica Neue" panose="020B0604020202020204" pitchFamily="34" charset="0"/>
            </a:rPr>
            <a:t> here to enter descriptive text</a:t>
          </a:r>
          <a:endParaRPr lang="en-US" dirty="0">
            <a:solidFill>
              <a:schemeClr val="tx1"/>
            </a:solidFill>
            <a:latin typeface="Helvetica Neue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0.07447</cdr:x>
      <cdr:y>0.64144</cdr:y>
    </cdr:from>
    <cdr:to>
      <cdr:x>0.92553</cdr:x>
      <cdr:y>0.96118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311612" y="3475758"/>
          <a:ext cx="3561347" cy="173254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just">
            <a:lnSpc>
              <a:spcPct val="150000"/>
            </a:lnSpc>
          </a:pP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Lorem ipsum dolor sit </a:t>
          </a:r>
          <a:r>
            <a:rPr lang="en-US" sz="140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amet</a:t>
          </a: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, </a:t>
          </a:r>
          <a:r>
            <a:rPr lang="en-US" sz="140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consectetur</a:t>
          </a: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40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adipiscing</a:t>
          </a: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40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elit</a:t>
          </a: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. Nam ac </a:t>
          </a:r>
          <a:r>
            <a:rPr lang="en-US" sz="140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tincidunt</a:t>
          </a: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40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turpis</a:t>
          </a: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. </a:t>
          </a:r>
          <a:r>
            <a:rPr lang="en-US" sz="140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Ut</a:t>
          </a: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 dui </a:t>
          </a:r>
          <a:r>
            <a:rPr lang="en-US" sz="140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urna</a:t>
          </a: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, </a:t>
          </a:r>
          <a:r>
            <a:rPr lang="en-US" sz="140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tincidunt</a:t>
          </a: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40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quis</a:t>
          </a: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40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mauris</a:t>
          </a: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 id, </a:t>
          </a:r>
          <a:r>
            <a:rPr lang="en-US" sz="140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egestas</a:t>
          </a: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40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egestas</a:t>
          </a: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40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tellus</a:t>
          </a: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. </a:t>
          </a:r>
          <a:r>
            <a:rPr lang="en-US" sz="140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Nulla</a:t>
          </a: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40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facilisi</a:t>
          </a: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. Dui id </a:t>
          </a:r>
          <a:r>
            <a:rPr lang="en-US" sz="140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lacinia</a:t>
          </a: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 vel.</a:t>
          </a:r>
          <a:endParaRPr lang="en-US" sz="1400" dirty="0">
            <a:solidFill>
              <a:schemeClr val="tx1"/>
            </a:solidFill>
            <a:latin typeface="Helvetica Neue" panose="020B0604020202020204" pitchFamily="34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0.07447</cdr:x>
      <cdr:y>0.64144</cdr:y>
    </cdr:from>
    <cdr:to>
      <cdr:x>0.92553</cdr:x>
      <cdr:y>0.96118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311612" y="3475758"/>
          <a:ext cx="3561347" cy="173254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just">
            <a:lnSpc>
              <a:spcPct val="150000"/>
            </a:lnSpc>
          </a:pP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Lorem ipsum dolor sit </a:t>
          </a:r>
          <a:r>
            <a:rPr lang="en-US" sz="140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amet</a:t>
          </a: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, </a:t>
          </a:r>
          <a:r>
            <a:rPr lang="en-US" sz="140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consectetur</a:t>
          </a: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40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adipiscing</a:t>
          </a: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40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elit</a:t>
          </a: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. Nam ac </a:t>
          </a:r>
          <a:r>
            <a:rPr lang="en-US" sz="140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tincidunt</a:t>
          </a: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40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turpis</a:t>
          </a: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. </a:t>
          </a:r>
          <a:r>
            <a:rPr lang="en-US" sz="140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Ut</a:t>
          </a: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 dui </a:t>
          </a:r>
          <a:r>
            <a:rPr lang="en-US" sz="140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urna</a:t>
          </a: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, </a:t>
          </a:r>
          <a:r>
            <a:rPr lang="en-US" sz="140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tincidunt</a:t>
          </a: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40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quis</a:t>
          </a: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40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mauris</a:t>
          </a: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 id, </a:t>
          </a:r>
          <a:r>
            <a:rPr lang="en-US" sz="140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egestas</a:t>
          </a: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40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egestas</a:t>
          </a: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40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tellus</a:t>
          </a: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. </a:t>
          </a:r>
          <a:r>
            <a:rPr lang="en-US" sz="140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Nulla</a:t>
          </a: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40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facilisi</a:t>
          </a: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. Dui id </a:t>
          </a:r>
          <a:r>
            <a:rPr lang="en-US" sz="140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lacinia</a:t>
          </a: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 vel.</a:t>
          </a:r>
          <a:endParaRPr lang="en-US" sz="1400" dirty="0">
            <a:solidFill>
              <a:schemeClr val="tx1"/>
            </a:solidFill>
            <a:latin typeface="Helvetica Neue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0.33841</cdr:x>
      <cdr:y>0.39391</cdr:y>
    </cdr:from>
    <cdr:to>
      <cdr:x>0.69887</cdr:x>
      <cdr:y>0.47319</cdr:y>
    </cdr:to>
    <cdr:sp macro="" textlink="">
      <cdr:nvSpPr>
        <cdr:cNvPr id="4" name="Rectangle 3"/>
        <cdr:cNvSpPr/>
      </cdr:nvSpPr>
      <cdr:spPr>
        <a:xfrm xmlns:a="http://schemas.openxmlformats.org/drawingml/2006/main">
          <a:off x="1299666" y="2134491"/>
          <a:ext cx="1384329" cy="42954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dirty="0" smtClean="0">
              <a:solidFill>
                <a:schemeClr val="tx1"/>
              </a:solidFill>
              <a:latin typeface="Helvetica Neue" panose="020B0604020202020204" pitchFamily="34" charset="0"/>
            </a:rPr>
            <a:t>Click</a:t>
          </a:r>
          <a:r>
            <a:rPr lang="en-US" baseline="0" dirty="0" smtClean="0">
              <a:solidFill>
                <a:schemeClr val="tx1"/>
              </a:solidFill>
              <a:latin typeface="Helvetica Neue" panose="020B0604020202020204" pitchFamily="34" charset="0"/>
            </a:rPr>
            <a:t> here to enter descriptive text</a:t>
          </a:r>
          <a:endParaRPr lang="en-US" dirty="0">
            <a:solidFill>
              <a:schemeClr val="tx1"/>
            </a:solidFill>
            <a:latin typeface="Helvetica Neue" panose="020B0604020202020204" pitchFamily="34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0.07447</cdr:x>
      <cdr:y>0.64144</cdr:y>
    </cdr:from>
    <cdr:to>
      <cdr:x>0.92553</cdr:x>
      <cdr:y>0.96118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311612" y="3475758"/>
          <a:ext cx="3561347" cy="173254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just">
            <a:lnSpc>
              <a:spcPct val="150000"/>
            </a:lnSpc>
          </a:pP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Lorem ipsum dolor sit </a:t>
          </a:r>
          <a:r>
            <a:rPr lang="en-US" sz="140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amet</a:t>
          </a: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, </a:t>
          </a:r>
          <a:r>
            <a:rPr lang="en-US" sz="140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consectetur</a:t>
          </a: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40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adipiscing</a:t>
          </a: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40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elit</a:t>
          </a: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. Nam ac </a:t>
          </a:r>
          <a:r>
            <a:rPr lang="en-US" sz="140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tincidunt</a:t>
          </a: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40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turpis</a:t>
          </a: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. </a:t>
          </a:r>
          <a:r>
            <a:rPr lang="en-US" sz="140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Ut</a:t>
          </a: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 dui </a:t>
          </a:r>
          <a:r>
            <a:rPr lang="en-US" sz="140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urna</a:t>
          </a: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, </a:t>
          </a:r>
          <a:r>
            <a:rPr lang="en-US" sz="140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tincidunt</a:t>
          </a: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40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quis</a:t>
          </a: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40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mauris</a:t>
          </a: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 id, </a:t>
          </a:r>
          <a:r>
            <a:rPr lang="en-US" sz="140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egestas</a:t>
          </a: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40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egestas</a:t>
          </a: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40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tellus</a:t>
          </a: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. </a:t>
          </a:r>
          <a:r>
            <a:rPr lang="en-US" sz="140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Nulla</a:t>
          </a: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 </a:t>
          </a:r>
          <a:r>
            <a:rPr lang="en-US" sz="140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facilisi</a:t>
          </a:r>
          <a:r>
            <a:rPr lang="en-US" sz="1400" dirty="0" smtClean="0">
              <a:solidFill>
                <a:schemeClr val="tx1"/>
              </a:solidFill>
              <a:latin typeface="Helvetica Neue" panose="020B0604020202020204" pitchFamily="34" charset="0"/>
            </a:rPr>
            <a:t>. Dui</a:t>
          </a:r>
          <a:r>
            <a:rPr lang="en-US" sz="1400" baseline="0" dirty="0" smtClean="0">
              <a:solidFill>
                <a:schemeClr val="tx1"/>
              </a:solidFill>
              <a:latin typeface="Helvetica Neue" panose="020B0604020202020204" pitchFamily="34" charset="0"/>
            </a:rPr>
            <a:t> id </a:t>
          </a:r>
          <a:r>
            <a:rPr lang="en-US" sz="1400" baseline="0" dirty="0" err="1" smtClean="0">
              <a:solidFill>
                <a:schemeClr val="tx1"/>
              </a:solidFill>
              <a:latin typeface="Helvetica Neue" panose="020B0604020202020204" pitchFamily="34" charset="0"/>
            </a:rPr>
            <a:t>lacinia</a:t>
          </a:r>
          <a:r>
            <a:rPr lang="en-US" sz="1400" baseline="0" dirty="0" smtClean="0">
              <a:solidFill>
                <a:schemeClr val="tx1"/>
              </a:solidFill>
              <a:latin typeface="Helvetica Neue" panose="020B0604020202020204" pitchFamily="34" charset="0"/>
            </a:rPr>
            <a:t> vel.</a:t>
          </a:r>
          <a:endParaRPr lang="en-US" sz="1400" dirty="0">
            <a:solidFill>
              <a:schemeClr val="tx1"/>
            </a:solidFill>
            <a:latin typeface="Helvetica Neue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0.33841</cdr:x>
      <cdr:y>0.39391</cdr:y>
    </cdr:from>
    <cdr:to>
      <cdr:x>0.69887</cdr:x>
      <cdr:y>0.47319</cdr:y>
    </cdr:to>
    <cdr:sp macro="" textlink="">
      <cdr:nvSpPr>
        <cdr:cNvPr id="4" name="Rectangle 3"/>
        <cdr:cNvSpPr/>
      </cdr:nvSpPr>
      <cdr:spPr>
        <a:xfrm xmlns:a="http://schemas.openxmlformats.org/drawingml/2006/main">
          <a:off x="1299666" y="2134491"/>
          <a:ext cx="1384329" cy="42954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dirty="0" smtClean="0">
              <a:solidFill>
                <a:schemeClr val="tx1"/>
              </a:solidFill>
              <a:latin typeface="Helvetica Neue" panose="020B0604020202020204" pitchFamily="34" charset="0"/>
            </a:rPr>
            <a:t>Click</a:t>
          </a:r>
          <a:r>
            <a:rPr lang="en-US" baseline="0" dirty="0" smtClean="0">
              <a:solidFill>
                <a:schemeClr val="tx1"/>
              </a:solidFill>
              <a:latin typeface="Helvetica Neue" panose="020B0604020202020204" pitchFamily="34" charset="0"/>
            </a:rPr>
            <a:t> here to enter descriptive text</a:t>
          </a:r>
          <a:endParaRPr lang="en-US" dirty="0">
            <a:solidFill>
              <a:schemeClr val="tx1"/>
            </a:solidFill>
            <a:latin typeface="Helvetica Neue" panose="020B0604020202020204" pitchFamily="34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0.11581</cdr:x>
      <cdr:y>0.84572</cdr:y>
    </cdr:from>
    <cdr:to>
      <cdr:x>0.88419</cdr:x>
      <cdr:y>1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488382" y="4582666"/>
          <a:ext cx="3240505" cy="836001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en-US" sz="1600" dirty="0" smtClean="0">
              <a:solidFill>
                <a:schemeClr val="bg1"/>
              </a:solidFill>
              <a:latin typeface="SJSU Spartan Regular" panose="02000000000000000000" pitchFamily="2" charset="0"/>
            </a:rPr>
            <a:t>Click</a:t>
          </a:r>
          <a:r>
            <a:rPr lang="en-US" sz="1600" baseline="0" dirty="0" smtClean="0">
              <a:solidFill>
                <a:schemeClr val="bg1"/>
              </a:solidFill>
              <a:latin typeface="SJSU Spartan Regular" panose="02000000000000000000" pitchFamily="2" charset="0"/>
            </a:rPr>
            <a:t> here to enter descriptive text about the chart</a:t>
          </a:r>
          <a:endParaRPr lang="en-US" sz="1600" dirty="0">
            <a:solidFill>
              <a:schemeClr val="bg1"/>
            </a:solidFill>
            <a:latin typeface="SJSU Spartan Regular" panose="02000000000000000000" pitchFamily="2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0.12785</cdr:x>
      <cdr:y>0.84572</cdr:y>
    </cdr:from>
    <cdr:to>
      <cdr:x>0.89624</cdr:x>
      <cdr:y>1</cdr:y>
    </cdr:to>
    <cdr:sp macro="" textlink="">
      <cdr:nvSpPr>
        <cdr:cNvPr id="5" name="Rectangle 4"/>
        <cdr:cNvSpPr/>
      </cdr:nvSpPr>
      <cdr:spPr>
        <a:xfrm xmlns:a="http://schemas.openxmlformats.org/drawingml/2006/main">
          <a:off x="539182" y="4633466"/>
          <a:ext cx="3240505" cy="836001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dirty="0" smtClean="0">
              <a:solidFill>
                <a:schemeClr val="bg1"/>
              </a:solidFill>
              <a:latin typeface="SJSU Spartan Regular" panose="02000000000000000000" pitchFamily="2" charset="0"/>
            </a:rPr>
            <a:t>Click</a:t>
          </a:r>
          <a:r>
            <a:rPr lang="en-US" sz="1600" baseline="0" dirty="0" smtClean="0">
              <a:solidFill>
                <a:schemeClr val="bg1"/>
              </a:solidFill>
              <a:latin typeface="SJSU Spartan Regular" panose="02000000000000000000" pitchFamily="2" charset="0"/>
            </a:rPr>
            <a:t> here to enter descriptive text about the chart</a:t>
          </a:r>
          <a:endParaRPr lang="en-US" sz="1600" dirty="0">
            <a:solidFill>
              <a:schemeClr val="bg1"/>
            </a:solidFill>
            <a:latin typeface="SJSU Spartan Regular" panose="02000000000000000000" pitchFamily="2" charset="0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0.05082</cdr:x>
      <cdr:y>0.7115</cdr:y>
    </cdr:from>
    <cdr:to>
      <cdr:x>1</cdr:x>
      <cdr:y>0.78551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9400" y="3736134"/>
          <a:ext cx="2229854" cy="388647"/>
        </a:xfrm>
        <a:prstGeom xmlns:a="http://schemas.openxmlformats.org/drawingml/2006/main" prst="rect">
          <a:avLst/>
        </a:prstGeom>
        <a:ln xmlns:a="http://schemas.openxmlformats.org/drawingml/2006/main" w="38100">
          <a:solidFill>
            <a:schemeClr val="tx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2000" dirty="0" smtClean="0">
              <a:solidFill>
                <a:schemeClr val="tx2"/>
              </a:solidFill>
              <a:latin typeface="SJSU Spartan Bold" panose="02000000000000000000" pitchFamily="2" charset="0"/>
            </a:rPr>
            <a:t>Assets 250,000</a:t>
          </a:r>
          <a:endParaRPr lang="en-US" sz="2000" dirty="0">
            <a:solidFill>
              <a:schemeClr val="tx2"/>
            </a:solidFill>
            <a:latin typeface="SJSU Spartan Bold" panose="02000000000000000000" pitchFamily="2" charset="0"/>
          </a:endParaRPr>
        </a:p>
      </cdr:txBody>
    </cdr:sp>
  </cdr:relSizeAnchor>
  <cdr:relSizeAnchor xmlns:cdr="http://schemas.openxmlformats.org/drawingml/2006/chartDrawing">
    <cdr:from>
      <cdr:x>0.05082</cdr:x>
      <cdr:y>0.80328</cdr:y>
    </cdr:from>
    <cdr:to>
      <cdr:x>1</cdr:x>
      <cdr:y>1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119400" y="4218058"/>
          <a:ext cx="2229854" cy="103299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sz="1400" dirty="0" smtClean="0">
              <a:solidFill>
                <a:schemeClr val="tx1"/>
              </a:solidFill>
              <a:latin typeface="SJSU Spartan Regular" panose="02000000000000000000" pitchFamily="2" charset="0"/>
            </a:rPr>
            <a:t>Lorem</a:t>
          </a:r>
          <a:r>
            <a:rPr lang="en-US" sz="1400" baseline="0" dirty="0" smtClean="0">
              <a:solidFill>
                <a:schemeClr val="tx1"/>
              </a:solidFill>
              <a:latin typeface="SJSU Spartan Regular" panose="02000000000000000000" pitchFamily="2" charset="0"/>
            </a:rPr>
            <a:t> ipsum dolor sit </a:t>
          </a:r>
          <a:r>
            <a:rPr lang="en-US" sz="1400" baseline="0" dirty="0" err="1" smtClean="0">
              <a:solidFill>
                <a:schemeClr val="tx1"/>
              </a:solidFill>
              <a:latin typeface="SJSU Spartan Regular" panose="02000000000000000000" pitchFamily="2" charset="0"/>
            </a:rPr>
            <a:t>amet</a:t>
          </a:r>
          <a:r>
            <a:rPr lang="en-US" sz="1400" baseline="0" dirty="0" smtClean="0">
              <a:solidFill>
                <a:schemeClr val="tx1"/>
              </a:solidFill>
              <a:latin typeface="SJSU Spartan Regular" panose="02000000000000000000" pitchFamily="2" charset="0"/>
            </a:rPr>
            <a:t>, </a:t>
          </a:r>
          <a:r>
            <a:rPr lang="en-US" sz="1400" baseline="0" dirty="0" err="1" smtClean="0">
              <a:solidFill>
                <a:schemeClr val="tx1"/>
              </a:solidFill>
              <a:latin typeface="SJSU Spartan Regular" panose="02000000000000000000" pitchFamily="2" charset="0"/>
            </a:rPr>
            <a:t>conectetur</a:t>
          </a:r>
          <a:endParaRPr lang="en-US" sz="1400" dirty="0">
            <a:solidFill>
              <a:schemeClr val="tx1"/>
            </a:solidFill>
            <a:latin typeface="SJSU Spartan Regular" panose="02000000000000000000" pitchFamily="2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28153A-F7F2-4FC4-90BD-526249823220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12A3B-7334-40CF-B2BA-C760597D2D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640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A1A86-0F6C-4533-8236-1A15338C1A4A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139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A1A86-0F6C-4533-8236-1A15338C1A4A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681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1.png"/><Relationship Id="rId4" Type="http://schemas.openxmlformats.org/officeDocument/2006/relationships/chart" Target="../charts/chart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1.png"/><Relationship Id="rId4" Type="http://schemas.openxmlformats.org/officeDocument/2006/relationships/chart" Target="../charts/chart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1.png"/><Relationship Id="rId4" Type="http://schemas.openxmlformats.org/officeDocument/2006/relationships/chart" Target="../charts/chart1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12.xml"/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Overview and Instruction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76221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Template Overview and Instructions</a:t>
            </a:r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838200" y="1347537"/>
            <a:ext cx="5699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  <a:latin typeface="SJSU Spartan Regular" panose="02000000000000000000" pitchFamily="2" charset="0"/>
              </a:rPr>
              <a:t>Remember</a:t>
            </a:r>
            <a:r>
              <a:rPr lang="en-US" sz="1400" i="1" baseline="0" dirty="0" smtClean="0">
                <a:solidFill>
                  <a:schemeClr val="bg1"/>
                </a:solidFill>
                <a:latin typeface="SJSU Spartan Regular" panose="02000000000000000000" pitchFamily="2" charset="0"/>
              </a:rPr>
              <a:t> to delete this slide before giving your presentation.</a:t>
            </a:r>
            <a:endParaRPr lang="en-US" sz="1400" i="1" dirty="0">
              <a:solidFill>
                <a:schemeClr val="bg1"/>
              </a:solidFill>
              <a:latin typeface="SJSU Spartan Regular" panose="02000000000000000000" pitchFamily="2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838200" y="1655314"/>
            <a:ext cx="5257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SJSU Spartan Regular" panose="02000000000000000000" pitchFamily="2" charset="0"/>
              </a:rPr>
              <a:t>In this SJSU PowerPoint template, you will find options for a variety of slides to help you make an impactful presentation.</a:t>
            </a:r>
          </a:p>
          <a:p>
            <a:endParaRPr lang="en-US" sz="1200" dirty="0" smtClean="0">
              <a:solidFill>
                <a:schemeClr val="bg1"/>
              </a:solidFill>
              <a:latin typeface="SJSU Spartan Regular" panose="02000000000000000000" pitchFamily="2" charset="0"/>
            </a:endParaRPr>
          </a:p>
          <a:p>
            <a:r>
              <a:rPr lang="en-US" sz="1200" b="1" dirty="0" smtClean="0">
                <a:solidFill>
                  <a:schemeClr val="bg1"/>
                </a:solidFill>
                <a:latin typeface="SJSU Spartan Regular" panose="02000000000000000000" pitchFamily="2" charset="0"/>
              </a:rPr>
              <a:t>Cover and Title Slides</a:t>
            </a:r>
            <a:r>
              <a:rPr lang="en-US" sz="1200" dirty="0" smtClean="0">
                <a:solidFill>
                  <a:schemeClr val="bg1"/>
                </a:solidFill>
                <a:latin typeface="SJSU Spartan Regular" panose="02000000000000000000" pitchFamily="2" charset="0"/>
              </a:rPr>
              <a:t>: Start your presentation with one of the title slides.</a:t>
            </a:r>
          </a:p>
          <a:p>
            <a:endParaRPr lang="en-US" sz="1200" dirty="0" smtClean="0">
              <a:solidFill>
                <a:schemeClr val="bg1"/>
              </a:solidFill>
              <a:latin typeface="SJSU Spartan Regular" panose="02000000000000000000" pitchFamily="2" charset="0"/>
            </a:endParaRPr>
          </a:p>
          <a:p>
            <a:r>
              <a:rPr lang="en-US" sz="1200" b="1" dirty="0" smtClean="0">
                <a:solidFill>
                  <a:schemeClr val="bg1"/>
                </a:solidFill>
                <a:latin typeface="SJSU Spartan Regular" panose="02000000000000000000" pitchFamily="2" charset="0"/>
              </a:rPr>
              <a:t>Bumpers</a:t>
            </a:r>
            <a:r>
              <a:rPr lang="en-US" sz="1200" dirty="0" smtClean="0">
                <a:solidFill>
                  <a:schemeClr val="bg1"/>
                </a:solidFill>
                <a:latin typeface="SJSU Spartan Regular" panose="02000000000000000000" pitchFamily="2" charset="0"/>
              </a:rPr>
              <a:t>: Use a bumper slide to signal a transition to a new section of your presentation.</a:t>
            </a:r>
          </a:p>
          <a:p>
            <a:endParaRPr lang="en-US" sz="1200" dirty="0" smtClean="0">
              <a:solidFill>
                <a:schemeClr val="bg1"/>
              </a:solidFill>
              <a:latin typeface="SJSU Spartan Regular" panose="02000000000000000000" pitchFamily="2" charset="0"/>
            </a:endParaRPr>
          </a:p>
          <a:p>
            <a:r>
              <a:rPr lang="en-US" sz="1200" b="1" dirty="0" smtClean="0">
                <a:solidFill>
                  <a:schemeClr val="bg1"/>
                </a:solidFill>
                <a:latin typeface="SJSU Spartan Regular" panose="02000000000000000000" pitchFamily="2" charset="0"/>
              </a:rPr>
              <a:t>Section Headers</a:t>
            </a:r>
            <a:r>
              <a:rPr lang="en-US" sz="1200" dirty="0" smtClean="0">
                <a:solidFill>
                  <a:schemeClr val="bg1"/>
                </a:solidFill>
                <a:latin typeface="SJSU Spartan Regular" panose="02000000000000000000" pitchFamily="2" charset="0"/>
              </a:rPr>
              <a:t>: Start a new topic or section of your presentation with a section header.</a:t>
            </a:r>
          </a:p>
          <a:p>
            <a:endParaRPr lang="en-US" sz="1200" dirty="0" smtClean="0">
              <a:solidFill>
                <a:schemeClr val="bg1"/>
              </a:solidFill>
              <a:latin typeface="SJSU Spartan Regular" panose="02000000000000000000" pitchFamily="2" charset="0"/>
            </a:endParaRPr>
          </a:p>
          <a:p>
            <a:r>
              <a:rPr lang="en-US" sz="1200" b="1" dirty="0" smtClean="0">
                <a:solidFill>
                  <a:schemeClr val="bg1"/>
                </a:solidFill>
                <a:latin typeface="SJSU Spartan Regular" panose="02000000000000000000" pitchFamily="2" charset="0"/>
              </a:rPr>
              <a:t>Content Slides (White and Blue Options)</a:t>
            </a:r>
            <a:r>
              <a:rPr lang="en-US" sz="1200" dirty="0" smtClean="0">
                <a:solidFill>
                  <a:schemeClr val="bg1"/>
                </a:solidFill>
                <a:latin typeface="SJSU Spartan Regular" panose="02000000000000000000" pitchFamily="2" charset="0"/>
              </a:rPr>
              <a:t>: Content slides allow you to present a combination of text, imagery and/or charts.</a:t>
            </a:r>
          </a:p>
          <a:p>
            <a:endParaRPr lang="en-US" sz="1200" dirty="0" smtClean="0">
              <a:solidFill>
                <a:schemeClr val="bg1"/>
              </a:solidFill>
              <a:latin typeface="SJSU Spartan Regular" panose="02000000000000000000" pitchFamily="2" charset="0"/>
            </a:endParaRPr>
          </a:p>
          <a:p>
            <a:r>
              <a:rPr lang="en-US" sz="1200" b="1" dirty="0" smtClean="0">
                <a:solidFill>
                  <a:schemeClr val="bg1"/>
                </a:solidFill>
                <a:latin typeface="SJSU Spartan Regular" panose="02000000000000000000" pitchFamily="2" charset="0"/>
              </a:rPr>
              <a:t>Image Slides</a:t>
            </a:r>
            <a:r>
              <a:rPr lang="en-US" sz="1200" dirty="0" smtClean="0">
                <a:solidFill>
                  <a:schemeClr val="bg1"/>
                </a:solidFill>
                <a:latin typeface="SJSU Spartan Regular" panose="02000000000000000000" pitchFamily="2" charset="0"/>
              </a:rPr>
              <a:t>: Let large, compelling images tell your story. Choose from provided image slides or use the university's photo library to find an image that supports your message.</a:t>
            </a:r>
          </a:p>
          <a:p>
            <a:endParaRPr lang="en-US" sz="1200" dirty="0" smtClean="0">
              <a:solidFill>
                <a:schemeClr val="bg1"/>
              </a:solidFill>
              <a:latin typeface="SJSU Spartan Regular" panose="02000000000000000000" pitchFamily="2" charset="0"/>
            </a:endParaRPr>
          </a:p>
          <a:p>
            <a:r>
              <a:rPr lang="en-US" sz="1200" b="1" dirty="0" smtClean="0">
                <a:solidFill>
                  <a:schemeClr val="bg1"/>
                </a:solidFill>
                <a:latin typeface="SJSU Spartan Regular" panose="02000000000000000000" pitchFamily="2" charset="0"/>
              </a:rPr>
              <a:t>Charts</a:t>
            </a:r>
            <a:r>
              <a:rPr lang="en-US" sz="1200" dirty="0" smtClean="0">
                <a:solidFill>
                  <a:schemeClr val="bg1"/>
                </a:solidFill>
                <a:latin typeface="SJSU Spartan Regular" panose="02000000000000000000" pitchFamily="2" charset="0"/>
              </a:rPr>
              <a:t>: Using the instructions below, create custom charts and graphs to present your data.</a:t>
            </a:r>
          </a:p>
          <a:p>
            <a:endParaRPr lang="en-US" sz="1200" dirty="0" smtClean="0">
              <a:solidFill>
                <a:schemeClr val="bg1"/>
              </a:solidFill>
              <a:latin typeface="SJSU Spartan Regular" panose="02000000000000000000" pitchFamily="2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6096000" y="1655314"/>
            <a:ext cx="5257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SJSU Spartan Regular" panose="02000000000000000000" pitchFamily="2" charset="0"/>
              </a:rPr>
              <a:t>How to customize your slides</a:t>
            </a:r>
            <a:r>
              <a:rPr lang="en-US" sz="1200" dirty="0" smtClean="0">
                <a:solidFill>
                  <a:schemeClr val="bg1"/>
                </a:solidFill>
                <a:latin typeface="SJSU Spartan Regular" panose="02000000000000000000" pitchFamily="2" charset="0"/>
              </a:rPr>
              <a:t>:</a:t>
            </a:r>
          </a:p>
          <a:p>
            <a:endParaRPr lang="en-US" sz="1200" dirty="0" smtClean="0">
              <a:solidFill>
                <a:schemeClr val="bg1"/>
              </a:solidFill>
              <a:latin typeface="SJSU Spartan Regular" panose="02000000000000000000" pitchFamily="2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SJSU Spartan Regular" panose="02000000000000000000" pitchFamily="2" charset="0"/>
              </a:rPr>
              <a:t>To insert your lockup (departmental logo) in place of the SJSU primary mark/logo on a slide, right-click (or </a:t>
            </a:r>
            <a:r>
              <a:rPr lang="en-US" sz="1200" dirty="0" err="1" smtClean="0">
                <a:solidFill>
                  <a:schemeClr val="bg1"/>
                </a:solidFill>
                <a:latin typeface="SJSU Spartan Regular" panose="02000000000000000000" pitchFamily="2" charset="0"/>
              </a:rPr>
              <a:t>Ctrl+click</a:t>
            </a:r>
            <a:r>
              <a:rPr lang="en-US" sz="1200" dirty="0" smtClean="0">
                <a:solidFill>
                  <a:schemeClr val="bg1"/>
                </a:solidFill>
                <a:latin typeface="SJSU Spartan Regular" panose="02000000000000000000" pitchFamily="2" charset="0"/>
              </a:rPr>
              <a:t> on Mac) the image and select "Format Shape" and use the "File" button under “Fill – Insert Picture From." You may need to resize the lockup if its size differs from that of the primary mark. To resize, go to "Size/Position" and, under "Text Box,” select "Resize Shape to Fit Text."</a:t>
            </a:r>
          </a:p>
          <a:p>
            <a:endParaRPr lang="en-US" sz="1200" dirty="0" smtClean="0">
              <a:solidFill>
                <a:schemeClr val="bg1"/>
              </a:solidFill>
              <a:latin typeface="SJSU Spartan Regular" panose="02000000000000000000" pitchFamily="2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SJSU Spartan Regular" panose="02000000000000000000" pitchFamily="2" charset="0"/>
              </a:rPr>
              <a:t>To use the built-in charts, you will first need to edit the data for the chart on the Slide Master. Go to View &gt; Slide Master and then find the chart you’d like to edit. Right-click and select "Edit Data." When you are done editing, go back to the Home tab and insert a new slide based on that Slide Master.</a:t>
            </a:r>
          </a:p>
          <a:p>
            <a:endParaRPr lang="en-US" sz="1200" dirty="0" smtClean="0">
              <a:solidFill>
                <a:schemeClr val="bg1"/>
              </a:solidFill>
              <a:latin typeface="SJSU Spartan Regular" panose="02000000000000000000" pitchFamily="2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SJSU Spartan Regular" panose="02000000000000000000" pitchFamily="2" charset="0"/>
              </a:rPr>
              <a:t>For some slide layouts, you will need to manually turn on the footer and/or slide numbers.</a:t>
            </a:r>
          </a:p>
          <a:p>
            <a:endParaRPr lang="en-US" sz="1200" dirty="0" smtClean="0">
              <a:solidFill>
                <a:schemeClr val="bg1"/>
              </a:solidFill>
              <a:latin typeface="SJSU Spartan Regular" panose="02000000000000000000" pitchFamily="2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SJSU Spartan Regular" panose="02000000000000000000" pitchFamily="2" charset="0"/>
              </a:rPr>
              <a:t>For compelling SJSU imagery to use in your presentation, go to: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SJSU Spartan Regular" panose="02000000000000000000" pitchFamily="2" charset="0"/>
              </a:rPr>
              <a:t>go.sjsu.edu/</a:t>
            </a:r>
            <a:r>
              <a:rPr lang="en-US" sz="1200" dirty="0" err="1" smtClean="0">
                <a:solidFill>
                  <a:schemeClr val="bg1"/>
                </a:solidFill>
                <a:latin typeface="SJSU Spartan Regular" panose="02000000000000000000" pitchFamily="2" charset="0"/>
              </a:rPr>
              <a:t>photographylibrary</a:t>
            </a:r>
            <a:endParaRPr lang="en-US" sz="1200" dirty="0" smtClean="0">
              <a:solidFill>
                <a:schemeClr val="bg1"/>
              </a:solidFill>
              <a:latin typeface="SJSU Spartan Regular" panose="02000000000000000000" pitchFamily="2" charset="0"/>
            </a:endParaRPr>
          </a:p>
          <a:p>
            <a:endParaRPr lang="en-US" sz="1200" dirty="0" smtClean="0">
              <a:solidFill>
                <a:schemeClr val="bg1"/>
              </a:solidFill>
              <a:latin typeface="SJSU Spartan Regular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881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mper - Gray Custom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</p:spPr>
        <p:txBody>
          <a:bodyPr anchor="t" anchorCtr="0">
            <a:normAutofit/>
          </a:bodyPr>
          <a:lstStyle>
            <a:lvl1pPr algn="ctr"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To insert a custom background picture, do the following: On a PC, select the background by clicking outside the primary mark, then right-click and select “Bring to Front.” Click the image icon to select an image. Then, right-click and select “Send to Back.” On a Mac, select the background by right-clicking (or </a:t>
            </a:r>
            <a:r>
              <a:rPr lang="en-US" dirty="0" err="1" smtClean="0"/>
              <a:t>Ctrl+click</a:t>
            </a:r>
            <a:r>
              <a:rPr lang="en-US" dirty="0" smtClean="0"/>
              <a:t>), then select Format Shape – Fill – Picture or Texture – Choose Picture. For compelling SJSU imagery: go.sjsu.edu/</a:t>
            </a:r>
            <a:r>
              <a:rPr lang="en-US" dirty="0" err="1" smtClean="0"/>
              <a:t>photographylibrary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2158" y="2242051"/>
            <a:ext cx="10760242" cy="838033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Bumper Slide 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2325" y="3191628"/>
            <a:ext cx="10326688" cy="21510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Bumper Slide Subtitle</a:t>
            </a:r>
          </a:p>
        </p:txBody>
      </p:sp>
      <p:sp>
        <p:nvSpPr>
          <p:cNvPr id="6" name="Text Placeholder 22" descr="SJSU Primary Mark" title="SJSU Primary Mark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9144000" y="6217920"/>
            <a:ext cx="2350008" cy="4389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592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1948" y="4423778"/>
            <a:ext cx="10760242" cy="838033"/>
          </a:xfrm>
        </p:spPr>
        <p:txBody>
          <a:bodyPr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Heading</a:t>
            </a:r>
            <a:endParaRPr lang="en-US" dirty="0"/>
          </a:p>
        </p:txBody>
      </p:sp>
      <p:sp>
        <p:nvSpPr>
          <p:cNvPr id="6" name="Text Placeholder 3" descr="SJSU Primary Mark" title="SJSU Primary Mark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9144000" y="6217920"/>
            <a:ext cx="2350008" cy="438912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354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616410"/>
            <a:ext cx="10515600" cy="918243"/>
          </a:xfrm>
        </p:spPr>
        <p:txBody>
          <a:bodyPr/>
          <a:lstStyle>
            <a:lvl1pPr>
              <a:defRPr>
                <a:solidFill>
                  <a:srgbClr val="666666"/>
                </a:solidFill>
              </a:defRPr>
            </a:lvl1pPr>
          </a:lstStyle>
          <a:p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M.M. Valero                       Remote Sensing of Wildfire Behavior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666666"/>
                </a:solidFill>
              </a:defRPr>
            </a:lvl1pPr>
          </a:lstStyle>
          <a:p>
            <a:fld id="{BF6D30ED-1F8A-41DD-9284-B7BE1E179D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695575"/>
            <a:ext cx="10515600" cy="22621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Section Subhead</a:t>
            </a:r>
            <a:endParaRPr lang="en-US" dirty="0"/>
          </a:p>
        </p:txBody>
      </p:sp>
      <p:sp>
        <p:nvSpPr>
          <p:cNvPr id="9" name="Text Placeholder 3" descr="SJSU Primary Mark" title="SJSU Primary Mark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9144000" y="6217920"/>
            <a:ext cx="2350008" cy="438912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055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702012"/>
            <a:ext cx="10515600" cy="51719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Small Header (less important or imagery is used)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M.M. Valero                       Remote Sensing of Wildfire Behavior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6D30ED-1F8A-41DD-9284-B7BE1E179D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435016" y="2073318"/>
            <a:ext cx="5321968" cy="2262188"/>
          </a:xfrm>
        </p:spPr>
        <p:txBody>
          <a:bodyPr>
            <a:normAutofit/>
          </a:bodyPr>
          <a:lstStyle>
            <a:lvl1pPr>
              <a:defRPr sz="2800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Morbi</a:t>
            </a:r>
            <a:r>
              <a:rPr lang="en-US" dirty="0" smtClean="0"/>
              <a:t> </a:t>
            </a:r>
            <a:r>
              <a:rPr lang="en-US" dirty="0" err="1" smtClean="0"/>
              <a:t>tortor</a:t>
            </a:r>
            <a:r>
              <a:rPr lang="en-US" dirty="0" smtClean="0"/>
              <a:t> </a:t>
            </a:r>
            <a:r>
              <a:rPr lang="en-US" dirty="0" err="1" smtClean="0"/>
              <a:t>augue</a:t>
            </a:r>
            <a:r>
              <a:rPr lang="en-US" dirty="0" smtClean="0"/>
              <a:t>, </a:t>
            </a:r>
            <a:r>
              <a:rPr lang="en-US" dirty="0" err="1" smtClean="0"/>
              <a:t>fringilla</a:t>
            </a:r>
            <a:r>
              <a:rPr lang="en-US" dirty="0" smtClean="0"/>
              <a:t> in dui in,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9" name="Text Placeholder 3" descr="SJSU Primary Mark" title="SJSU Primary Mark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9144000" y="6217920"/>
            <a:ext cx="2350008" cy="438912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713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One Column - One-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80348"/>
            <a:ext cx="10515600" cy="5378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536191" y="6217920"/>
            <a:ext cx="7097669" cy="438912"/>
          </a:xfr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Fall 2020 TFRSAC			Miguel Valero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6D30ED-1F8A-41DD-9284-B7BE1E179D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838200" y="1520793"/>
            <a:ext cx="10515600" cy="429599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818148"/>
            <a:ext cx="10515600" cy="512763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2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 smtClean="0"/>
              <a:t>Subheading</a:t>
            </a:r>
            <a:endParaRPr lang="en-US" dirty="0"/>
          </a:p>
        </p:txBody>
      </p:sp>
      <p:sp>
        <p:nvSpPr>
          <p:cNvPr id="8" name="Text Placeholder 3" descr="SJSU Primary Mark" title="SJSU Primary Mark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9144000" y="6217920"/>
            <a:ext cx="2350008" cy="438912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406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One Column - Two-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93558"/>
            <a:ext cx="10515600" cy="1701619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Two Line </a:t>
            </a:r>
            <a:br>
              <a:rPr lang="en-US" dirty="0" smtClean="0"/>
            </a:br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Fall 2020 TFRSAC			Miguel Valero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6D30ED-1F8A-41DD-9284-B7BE1E179D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838200" y="3061846"/>
            <a:ext cx="10515600" cy="27549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357962"/>
            <a:ext cx="10515600" cy="5127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 smtClean="0"/>
              <a:t>Subheading</a:t>
            </a:r>
            <a:endParaRPr lang="en-US" dirty="0"/>
          </a:p>
        </p:txBody>
      </p:sp>
      <p:sp>
        <p:nvSpPr>
          <p:cNvPr id="8" name="Text Placeholder 3" descr="SJSU Primary Mark" title="SJSU Primary Mark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9144000" y="6217920"/>
            <a:ext cx="2350008" cy="438912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047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wo Column - One-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199" y="463222"/>
            <a:ext cx="10515600" cy="88615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Fall 2020 TFRSAC			Miguel Valero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6D30ED-1F8A-41DD-9284-B7BE1E179D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838199" y="2069432"/>
            <a:ext cx="5097379" cy="37473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1376187"/>
            <a:ext cx="10515600" cy="5127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 smtClean="0"/>
              <a:t>Subheading</a:t>
            </a:r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6272463" y="2069432"/>
            <a:ext cx="5081336" cy="37473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3" descr="SJSU Primary Mark" title="SJSU Primary Mark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9144000" y="6217920"/>
            <a:ext cx="2350008" cy="438912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880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wo Column - Two-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Fall 2020 TFRSAC			Miguel Valero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6D30ED-1F8A-41DD-9284-B7BE1E179D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838199" y="3061846"/>
            <a:ext cx="5097379" cy="27549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6272463" y="3061846"/>
            <a:ext cx="5081336" cy="27549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93558"/>
            <a:ext cx="10515600" cy="170161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Two Line </a:t>
            </a:r>
            <a:br>
              <a:rPr lang="en-US" dirty="0" smtClean="0"/>
            </a:br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357962"/>
            <a:ext cx="10515600" cy="5127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 smtClean="0"/>
              <a:t>Subheading</a:t>
            </a:r>
            <a:endParaRPr lang="en-US" dirty="0"/>
          </a:p>
        </p:txBody>
      </p:sp>
      <p:sp>
        <p:nvSpPr>
          <p:cNvPr id="9" name="Text Placeholder 3" descr="SJSU Primary Mark" title="SJSU Primary Mark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9144000" y="6217920"/>
            <a:ext cx="2350008" cy="438912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273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204367"/>
            <a:ext cx="10515600" cy="88615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Fall 2020 TFRSAC			Miguel Valero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6D30ED-1F8A-41DD-9284-B7BE1E179D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838200" y="2823411"/>
            <a:ext cx="3285952" cy="319237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117332"/>
            <a:ext cx="10515600" cy="5127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 smtClean="0"/>
              <a:t>Subheading</a:t>
            </a:r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4606754" y="2821215"/>
            <a:ext cx="3132221" cy="319237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6"/>
          <p:cNvSpPr>
            <a:spLocks noGrp="1"/>
          </p:cNvSpPr>
          <p:nvPr>
            <p:ph sz="quarter" idx="15"/>
          </p:nvPr>
        </p:nvSpPr>
        <p:spPr>
          <a:xfrm>
            <a:off x="8221578" y="2821214"/>
            <a:ext cx="3132221" cy="319237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3" descr="SJSU Primary Mark" title="SJSU Primary Mark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9144000" y="6217920"/>
            <a:ext cx="2350008" cy="438912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900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One Column - One-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204367"/>
            <a:ext cx="10515600" cy="88615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838200" y="3061846"/>
            <a:ext cx="10515600" cy="27549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117332"/>
            <a:ext cx="10515600" cy="5127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 smtClean="0"/>
              <a:t>Subheading</a:t>
            </a:r>
            <a:endParaRPr lang="en-US" dirty="0"/>
          </a:p>
        </p:txBody>
      </p:sp>
      <p:sp>
        <p:nvSpPr>
          <p:cNvPr id="4" name="Text Placeholder 3" descr="SJSU Primary Mark" title="SJSU Primary Mark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9144000" y="6217920"/>
            <a:ext cx="2350008" cy="438912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872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Blue with Primary M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JSU Primary Mark" title="SJSU Primary Mark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610" y="3263445"/>
            <a:ext cx="6240780" cy="116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76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One Column - Two-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93558"/>
            <a:ext cx="10515600" cy="170161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Two Line </a:t>
            </a:r>
            <a:br>
              <a:rPr lang="en-US" dirty="0" smtClean="0"/>
            </a:br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838200" y="3061846"/>
            <a:ext cx="10515600" cy="27549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357962"/>
            <a:ext cx="10515600" cy="5127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 smtClean="0"/>
              <a:t>Subheading</a:t>
            </a:r>
            <a:endParaRPr lang="en-US" dirty="0"/>
          </a:p>
        </p:txBody>
      </p:sp>
      <p:sp>
        <p:nvSpPr>
          <p:cNvPr id="8" name="Text Placeholder 3" descr="SJSU Primary Mark" title="SJSU Primary Mark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9144000" y="6217920"/>
            <a:ext cx="2350008" cy="438912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2626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wo Column - One-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204367"/>
            <a:ext cx="10515600" cy="88615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838199" y="3061846"/>
            <a:ext cx="5097379" cy="27549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117332"/>
            <a:ext cx="10515600" cy="5127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 smtClean="0"/>
              <a:t>Subheading</a:t>
            </a:r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6272463" y="3061846"/>
            <a:ext cx="5081336" cy="27549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3" descr="SJSU Primary Mark" title="SJSU Primary Mark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9144000" y="6217920"/>
            <a:ext cx="2350008" cy="438912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4044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wo Column - Two-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838199" y="3061846"/>
            <a:ext cx="5097379" cy="27549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6272463" y="3061846"/>
            <a:ext cx="5081336" cy="27549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93558"/>
            <a:ext cx="10515600" cy="170161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Two Line </a:t>
            </a:r>
            <a:br>
              <a:rPr lang="en-US" dirty="0" smtClean="0"/>
            </a:br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357962"/>
            <a:ext cx="10515600" cy="5127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 smtClean="0"/>
              <a:t>Subheading</a:t>
            </a:r>
            <a:endParaRPr lang="en-US" dirty="0"/>
          </a:p>
        </p:txBody>
      </p:sp>
      <p:sp>
        <p:nvSpPr>
          <p:cNvPr id="9" name="Text Placeholder 3" descr="SJSU Primary Mark" title="SJSU Primary Mark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9144000" y="6217920"/>
            <a:ext cx="2350008" cy="438912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6203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204367"/>
            <a:ext cx="10515600" cy="88615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838200" y="2823411"/>
            <a:ext cx="3285952" cy="319237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117332"/>
            <a:ext cx="10515600" cy="5127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 smtClean="0"/>
              <a:t>Subheading</a:t>
            </a:r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4606754" y="2821215"/>
            <a:ext cx="3132221" cy="319237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6"/>
          <p:cNvSpPr>
            <a:spLocks noGrp="1"/>
          </p:cNvSpPr>
          <p:nvPr>
            <p:ph sz="quarter" idx="15"/>
          </p:nvPr>
        </p:nvSpPr>
        <p:spPr>
          <a:xfrm>
            <a:off x="8221578" y="2821214"/>
            <a:ext cx="3132221" cy="319237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3" descr="SJSU Primary Mark" title="SJSU Primary Mark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9144000" y="6217920"/>
            <a:ext cx="2350008" cy="438912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7212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aseline="0">
                <a:latin typeface="Helvetica Neue" panose="020B0604020202020204" pitchFamily="34" charset="0"/>
              </a:defRPr>
            </a:lvl1pPr>
          </a:lstStyle>
          <a:p>
            <a:r>
              <a:rPr lang="en-US" dirty="0" smtClean="0"/>
              <a:t>Click the image logo to insert a background image. For compelling SJSU imagery: go.sjsu.edu/</a:t>
            </a:r>
            <a:r>
              <a:rPr lang="en-US" dirty="0" err="1" smtClean="0"/>
              <a:t>photographylibrary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757989" y="4808788"/>
            <a:ext cx="105156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Is your image dark enough</a:t>
            </a:r>
            <a:br>
              <a:rPr lang="en-US" dirty="0" smtClean="0"/>
            </a:br>
            <a:r>
              <a:rPr lang="en-US" dirty="0" smtClean="0"/>
              <a:t>to read white type over it?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698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Walking on Campu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7989" y="4808788"/>
            <a:ext cx="105156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Is your image dark enough</a:t>
            </a:r>
            <a:br>
              <a:rPr lang="en-US" dirty="0" smtClean="0"/>
            </a:br>
            <a:r>
              <a:rPr lang="en-US" dirty="0" smtClean="0"/>
              <a:t>to read white type over it?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703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ustom with Blue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aseline="0"/>
            </a:lvl1pPr>
          </a:lstStyle>
          <a:p>
            <a:r>
              <a:rPr lang="en-US" dirty="0" smtClean="0"/>
              <a:t>Click the image logo to insert a background image. For compelling SJSU imagery: go.sjsu.edu/</a:t>
            </a:r>
            <a:r>
              <a:rPr lang="en-US" dirty="0" err="1" smtClean="0"/>
              <a:t>photographylibrary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96592"/>
            <a:ext cx="12192000" cy="3061408"/>
          </a:xfrm>
          <a:gradFill flip="none" rotWithShape="1">
            <a:gsLst>
              <a:gs pos="0">
                <a:schemeClr val="tx2"/>
              </a:gs>
              <a:gs pos="55000">
                <a:schemeClr val="accent1">
                  <a:lumMod val="45000"/>
                  <a:lumOff val="55000"/>
                  <a:alpha val="90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1"/>
            <a:tileRect/>
          </a:gradFill>
        </p:spPr>
        <p:txBody>
          <a:bodyPr/>
          <a:lstStyle>
            <a:lvl1pPr marL="914400" indent="0">
              <a:defRPr baseline="0">
                <a:latin typeface="SJSU Spartan Regular" panose="02000000000000000000" pitchFamily="2" charset="0"/>
              </a:defRPr>
            </a:lvl1pPr>
          </a:lstStyle>
          <a:p>
            <a:r>
              <a:rPr lang="en-US" dirty="0" smtClean="0"/>
              <a:t>Headline line one</a:t>
            </a:r>
            <a:br>
              <a:rPr lang="en-US" dirty="0" smtClean="0"/>
            </a:br>
            <a:r>
              <a:rPr lang="en-US" dirty="0" smtClean="0"/>
              <a:t>This slide has</a:t>
            </a:r>
            <a:br>
              <a:rPr lang="en-US" dirty="0" smtClean="0"/>
            </a:br>
            <a:r>
              <a:rPr lang="en-US" dirty="0" smtClean="0"/>
              <a:t>animation built-in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47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elebration with Blue Anima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96592"/>
            <a:ext cx="12192000" cy="3061408"/>
          </a:xfrm>
          <a:gradFill flip="none" rotWithShape="1">
            <a:gsLst>
              <a:gs pos="0">
                <a:schemeClr val="tx2"/>
              </a:gs>
              <a:gs pos="55000">
                <a:schemeClr val="accent1">
                  <a:lumMod val="45000"/>
                  <a:lumOff val="55000"/>
                  <a:alpha val="90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1"/>
            <a:tileRect/>
          </a:gradFill>
        </p:spPr>
        <p:txBody>
          <a:bodyPr/>
          <a:lstStyle>
            <a:lvl1pPr marL="914400" indent="0">
              <a:defRPr baseline="0">
                <a:latin typeface="SJSU Spartan Regular" panose="02000000000000000000" pitchFamily="2" charset="0"/>
              </a:defRPr>
            </a:lvl1pPr>
          </a:lstStyle>
          <a:p>
            <a:r>
              <a:rPr lang="en-US" dirty="0" smtClean="0"/>
              <a:t>Headline line one</a:t>
            </a:r>
            <a:br>
              <a:rPr lang="en-US" dirty="0" smtClean="0"/>
            </a:br>
            <a:r>
              <a:rPr lang="en-US" dirty="0" smtClean="0"/>
              <a:t>This slide has</a:t>
            </a:r>
            <a:br>
              <a:rPr lang="en-US" dirty="0" smtClean="0"/>
            </a:br>
            <a:r>
              <a:rPr lang="en-US" dirty="0" smtClean="0"/>
              <a:t>animation built-in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75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ustom with Gray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aseline="0"/>
            </a:lvl1pPr>
          </a:lstStyle>
          <a:p>
            <a:r>
              <a:rPr lang="en-US" dirty="0" smtClean="0"/>
              <a:t>Click the image logo to insert a background image. For compelling SJSU imagery: go.sjsu.edu/</a:t>
            </a:r>
            <a:r>
              <a:rPr lang="en-US" dirty="0" err="1" smtClean="0"/>
              <a:t>photographylibrary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96592"/>
            <a:ext cx="12192000" cy="3061408"/>
          </a:xfrm>
          <a:gradFill flip="none" rotWithShape="1">
            <a:gsLst>
              <a:gs pos="0">
                <a:schemeClr val="bg2"/>
              </a:gs>
              <a:gs pos="55000">
                <a:schemeClr val="bg2">
                  <a:alpha val="90000"/>
                  <a:lumMod val="45000"/>
                  <a:lumOff val="55000"/>
                </a:schemeClr>
              </a:gs>
              <a:gs pos="100000">
                <a:schemeClr val="bg2">
                  <a:alpha val="0"/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txBody>
          <a:bodyPr/>
          <a:lstStyle>
            <a:lvl1pPr marL="914400" indent="0">
              <a:defRPr baseline="0">
                <a:latin typeface="SJSU Spartan Regular" panose="02000000000000000000" pitchFamily="2" charset="0"/>
              </a:defRPr>
            </a:lvl1pPr>
          </a:lstStyle>
          <a:p>
            <a:r>
              <a:rPr lang="en-US" dirty="0" smtClean="0"/>
              <a:t>Headline line one</a:t>
            </a:r>
            <a:br>
              <a:rPr lang="en-US" dirty="0" smtClean="0"/>
            </a:br>
            <a:r>
              <a:rPr lang="en-US" dirty="0" smtClean="0"/>
              <a:t>This slide has</a:t>
            </a:r>
            <a:br>
              <a:rPr lang="en-US" dirty="0" smtClean="0"/>
            </a:br>
            <a:r>
              <a:rPr lang="en-US" dirty="0" smtClean="0"/>
              <a:t>animation built-in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10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elebration with Gray Anima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0" y="3796592"/>
            <a:ext cx="12192000" cy="3061408"/>
          </a:xfrm>
          <a:gradFill flip="none" rotWithShape="1">
            <a:gsLst>
              <a:gs pos="0">
                <a:schemeClr val="bg2"/>
              </a:gs>
              <a:gs pos="55000">
                <a:schemeClr val="bg2">
                  <a:alpha val="90000"/>
                  <a:lumMod val="45000"/>
                  <a:lumOff val="55000"/>
                </a:schemeClr>
              </a:gs>
              <a:gs pos="100000">
                <a:schemeClr val="bg2">
                  <a:alpha val="0"/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txBody>
          <a:bodyPr/>
          <a:lstStyle>
            <a:lvl1pPr marL="914400" indent="0">
              <a:defRPr baseline="0">
                <a:latin typeface="SJSU Spartan Regular" panose="02000000000000000000" pitchFamily="2" charset="0"/>
              </a:defRPr>
            </a:lvl1pPr>
          </a:lstStyle>
          <a:p>
            <a:r>
              <a:rPr lang="en-US" dirty="0" smtClean="0"/>
              <a:t>Headline line one</a:t>
            </a:r>
            <a:br>
              <a:rPr lang="en-US" dirty="0" smtClean="0"/>
            </a:br>
            <a:r>
              <a:rPr lang="en-US" dirty="0" smtClean="0"/>
              <a:t>This slide has</a:t>
            </a:r>
            <a:br>
              <a:rPr lang="en-US" dirty="0" smtClean="0"/>
            </a:br>
            <a:r>
              <a:rPr lang="en-US" dirty="0" smtClean="0"/>
              <a:t>animation built-in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70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Swimming with Primary M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JSU Primary Mark" title="SJSU Primary Mark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610" y="3263445"/>
            <a:ext cx="6240780" cy="116800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4577861" y="4431446"/>
            <a:ext cx="3036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Helvetica Neue" panose="02000503000000020004" pitchFamily="50"/>
              </a:rPr>
              <a:t>For compelling SJSU imagery: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Helvetica Neue" panose="02000503000000020004" pitchFamily="50"/>
              </a:rPr>
              <a:t>go.sjsu.edu/</a:t>
            </a:r>
            <a:r>
              <a:rPr lang="en-US" sz="1600" dirty="0" err="1" smtClean="0">
                <a:solidFill>
                  <a:schemeClr val="bg1"/>
                </a:solidFill>
                <a:latin typeface="Helvetica Neue" panose="02000503000000020004" pitchFamily="50"/>
              </a:rPr>
              <a:t>photographylibrary</a:t>
            </a:r>
            <a:endParaRPr lang="en-US" sz="1600" dirty="0">
              <a:solidFill>
                <a:schemeClr val="bg1"/>
              </a:solidFill>
              <a:latin typeface="Helvetica Neue" panose="02000503000000020004" pitchFamily="50"/>
            </a:endParaRPr>
          </a:p>
        </p:txBody>
      </p:sp>
    </p:spTree>
    <p:extLst>
      <p:ext uri="{BB962C8B-B14F-4D97-AF65-F5344CB8AC3E}">
        <p14:creationId xmlns:p14="http://schemas.microsoft.com/office/powerpoint/2010/main" val="23589165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ustom with Top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aseline="0"/>
            </a:lvl1pPr>
          </a:lstStyle>
          <a:p>
            <a:r>
              <a:rPr lang="en-US" dirty="0" smtClean="0"/>
              <a:t>Click the image logo to insert a background image. For compelling SJSU imagery: go.sjsu.edu/</a:t>
            </a:r>
            <a:r>
              <a:rPr lang="en-US" dirty="0" err="1" smtClean="0"/>
              <a:t>photographylibrary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JSU Spartan Regular" panose="02000000000000000000" pitchFamily="2" charset="0"/>
              </a:defRPr>
            </a:lvl1pPr>
          </a:lstStyle>
          <a:p>
            <a:r>
              <a:rPr lang="en-US" dirty="0" smtClean="0"/>
              <a:t>Single iconic shots work 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661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Tower H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JSU Spartan Regular" panose="02000000000000000000" pitchFamily="2" charset="0"/>
              </a:defRPr>
            </a:lvl1pPr>
          </a:lstStyle>
          <a:p>
            <a:r>
              <a:rPr lang="en-US" dirty="0" smtClean="0"/>
              <a:t>Single iconic shots work 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532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lassroom with Centered Head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588104"/>
            <a:ext cx="12192000" cy="2609538"/>
          </a:xfrm>
          <a:prstGeom prst="rect">
            <a:avLst/>
          </a:prstGeom>
          <a:gradFill>
            <a:gsLst>
              <a:gs pos="0">
                <a:schemeClr val="tx2"/>
              </a:gs>
              <a:gs pos="44000">
                <a:schemeClr val="accent1">
                  <a:lumMod val="45000"/>
                  <a:lumOff val="55000"/>
                  <a:alpha val="87000"/>
                </a:schemeClr>
              </a:gs>
              <a:gs pos="100000">
                <a:schemeClr val="accent1">
                  <a:alpha val="0"/>
                  <a:lumMod val="0"/>
                  <a:lumOff val="10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812693"/>
            <a:ext cx="12192000" cy="716570"/>
          </a:xfrm>
          <a:noFill/>
        </p:spPr>
        <p:txBody>
          <a:bodyPr/>
          <a:lstStyle>
            <a:lvl1pPr marL="914400" indent="0">
              <a:defRPr baseline="0">
                <a:latin typeface="SJSU Spartan Regular" panose="02000000000000000000" pitchFamily="2" charset="0"/>
              </a:defRPr>
            </a:lvl1pPr>
          </a:lstStyle>
          <a:p>
            <a:r>
              <a:rPr lang="en-US" dirty="0" smtClean="0"/>
              <a:t>Slide Headline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529263"/>
            <a:ext cx="12192000" cy="1668379"/>
          </a:xfrm>
          <a:prstGeom prst="rect">
            <a:avLst/>
          </a:prstGeom>
        </p:spPr>
        <p:txBody>
          <a:bodyPr/>
          <a:lstStyle>
            <a:lvl1pPr marL="914400" indent="0">
              <a:lnSpc>
                <a:spcPct val="100000"/>
              </a:lnSpc>
              <a:buFontTx/>
              <a:buNone/>
              <a:defRPr sz="2000" spc="300" baseline="0">
                <a:solidFill>
                  <a:schemeClr val="bg1"/>
                </a:solidFill>
                <a:latin typeface="Helvetica Neue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here to insert</a:t>
            </a:r>
            <a:br>
              <a:rPr lang="en-US" dirty="0" smtClean="0"/>
            </a:br>
            <a:r>
              <a:rPr lang="en-US" dirty="0" smtClean="0"/>
              <a:t>body copy, use</a:t>
            </a:r>
            <a:br>
              <a:rPr lang="en-US" dirty="0" smtClean="0"/>
            </a:br>
            <a:r>
              <a:rPr lang="en-US" dirty="0" smtClean="0"/>
              <a:t>Shift + Enter for</a:t>
            </a:r>
            <a:br>
              <a:rPr lang="en-US" dirty="0" smtClean="0"/>
            </a:br>
            <a:r>
              <a:rPr lang="en-US" dirty="0" smtClean="0"/>
              <a:t>closer line-breaks.</a:t>
            </a:r>
          </a:p>
        </p:txBody>
      </p:sp>
    </p:spTree>
    <p:extLst>
      <p:ext uri="{BB962C8B-B14F-4D97-AF65-F5344CB8AC3E}">
        <p14:creationId xmlns:p14="http://schemas.microsoft.com/office/powerpoint/2010/main" val="105818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ustom with Centered Headlin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chemeClr val="bg1"/>
                </a:solidFill>
                <a:latin typeface="Helvetica Neue" panose="020B0604020202020204" pitchFamily="34" charset="0"/>
              </a:defRPr>
            </a:lvl1pPr>
          </a:lstStyle>
          <a:p>
            <a:r>
              <a:rPr lang="en-US" dirty="0" smtClean="0"/>
              <a:t>To insert a custom background picture, do the following: On a PC, select the background by clicking outside the primary mark, then right-click and select “Bring to Front.” Click the image icon to select an image. Then, right-click and select “Send to Back.” On a Mac, select the background by right-clicking (or </a:t>
            </a:r>
            <a:r>
              <a:rPr lang="en-US" dirty="0" err="1" smtClean="0"/>
              <a:t>Ctrl+click</a:t>
            </a:r>
            <a:r>
              <a:rPr lang="en-US" dirty="0" smtClean="0"/>
              <a:t>), then select Format Shape – Fill – Picture or Texture – Choose Picture. For compelling SJSU imagery: go.sjsu.edu/</a:t>
            </a:r>
            <a:r>
              <a:rPr lang="en-US" dirty="0" err="1" smtClean="0"/>
              <a:t>photographylibrary</a:t>
            </a:r>
            <a:endParaRPr lang="en-US" dirty="0" smtClean="0"/>
          </a:p>
        </p:txBody>
      </p:sp>
      <p:sp>
        <p:nvSpPr>
          <p:cNvPr id="3" name="Rectangle 2"/>
          <p:cNvSpPr/>
          <p:nvPr userDrawn="1"/>
        </p:nvSpPr>
        <p:spPr>
          <a:xfrm>
            <a:off x="0" y="2588104"/>
            <a:ext cx="12192000" cy="2609538"/>
          </a:xfrm>
          <a:prstGeom prst="rect">
            <a:avLst/>
          </a:prstGeom>
          <a:gradFill>
            <a:gsLst>
              <a:gs pos="0">
                <a:schemeClr val="tx2"/>
              </a:gs>
              <a:gs pos="44000">
                <a:schemeClr val="accent1">
                  <a:lumMod val="45000"/>
                  <a:lumOff val="55000"/>
                  <a:alpha val="87000"/>
                </a:schemeClr>
              </a:gs>
              <a:gs pos="100000">
                <a:schemeClr val="accent1">
                  <a:alpha val="0"/>
                  <a:lumMod val="0"/>
                  <a:lumOff val="10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812693"/>
            <a:ext cx="12192000" cy="716570"/>
          </a:xfrm>
          <a:noFill/>
        </p:spPr>
        <p:txBody>
          <a:bodyPr/>
          <a:lstStyle>
            <a:lvl1pPr marL="914400" indent="0">
              <a:defRPr baseline="0">
                <a:latin typeface="SJSU Spartan Regular" panose="02000000000000000000" pitchFamily="2" charset="0"/>
              </a:defRPr>
            </a:lvl1pPr>
          </a:lstStyle>
          <a:p>
            <a:r>
              <a:rPr lang="en-US" dirty="0" smtClean="0"/>
              <a:t>Slide Headline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529263"/>
            <a:ext cx="12192000" cy="1668379"/>
          </a:xfrm>
          <a:prstGeom prst="rect">
            <a:avLst/>
          </a:prstGeom>
        </p:spPr>
        <p:txBody>
          <a:bodyPr/>
          <a:lstStyle>
            <a:lvl1pPr marL="914400" indent="0">
              <a:lnSpc>
                <a:spcPct val="100000"/>
              </a:lnSpc>
              <a:buFontTx/>
              <a:buNone/>
              <a:defRPr sz="2000" spc="300" baseline="0">
                <a:solidFill>
                  <a:schemeClr val="bg1"/>
                </a:solidFill>
                <a:latin typeface="Helvetica Neue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here to insert</a:t>
            </a:r>
            <a:br>
              <a:rPr lang="en-US" dirty="0" smtClean="0"/>
            </a:br>
            <a:r>
              <a:rPr lang="en-US" dirty="0" smtClean="0"/>
              <a:t>body copy, use</a:t>
            </a:r>
            <a:br>
              <a:rPr lang="en-US" dirty="0" smtClean="0"/>
            </a:br>
            <a:r>
              <a:rPr lang="en-US" dirty="0" smtClean="0"/>
              <a:t>Shift + Enter for</a:t>
            </a:r>
            <a:br>
              <a:rPr lang="en-US" dirty="0" smtClean="0"/>
            </a:br>
            <a:r>
              <a:rPr lang="en-US" dirty="0" smtClean="0"/>
              <a:t>closer line-breaks.</a:t>
            </a:r>
          </a:p>
        </p:txBody>
      </p:sp>
    </p:spTree>
    <p:extLst>
      <p:ext uri="{BB962C8B-B14F-4D97-AF65-F5344CB8AC3E}">
        <p14:creationId xmlns:p14="http://schemas.microsoft.com/office/powerpoint/2010/main" val="106694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Colum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aseline="0">
                <a:solidFill>
                  <a:schemeClr val="bg1"/>
                </a:solidFill>
                <a:latin typeface="Helvetica Neue" panose="020B0604020202020204" pitchFamily="34" charset="0"/>
              </a:defRPr>
            </a:lvl1pPr>
          </a:lstStyle>
          <a:p>
            <a:r>
              <a:rPr lang="en-US" dirty="0" smtClean="0"/>
              <a:t>Click image logo to insert picture. For compelling SJSU imagery: go.sjsu.edu/</a:t>
            </a:r>
            <a:r>
              <a:rPr lang="en-US" dirty="0" err="1" smtClean="0"/>
              <a:t>photographylibrary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702008"/>
            <a:ext cx="7086600" cy="629487"/>
          </a:xfrm>
        </p:spPr>
        <p:txBody>
          <a:bodyPr/>
          <a:lstStyle>
            <a:lvl1pPr>
              <a:defRPr>
                <a:latin typeface="SJSU Spartan Regular" panose="02000000000000000000" pitchFamily="2" charset="0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416384"/>
            <a:ext cx="7086599" cy="49262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5pPr>
          </a:lstStyle>
          <a:p>
            <a:pPr lvl="0"/>
            <a:r>
              <a:rPr lang="en-US" dirty="0" smtClean="0"/>
              <a:t>Subheading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033503"/>
            <a:ext cx="5257800" cy="482449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  <a:latin typeface="Helvetica Neue" panose="020B0604020202020204" pitchFamily="34" charset="0"/>
              </a:defRPr>
            </a:lvl1pPr>
            <a:lvl2pPr marL="457200" indent="0">
              <a:buFontTx/>
              <a:buNone/>
              <a:defRPr sz="1800">
                <a:solidFill>
                  <a:schemeClr val="bg1"/>
                </a:solidFill>
                <a:latin typeface="Helvetica Neue" panose="020B0604020202020204" pitchFamily="34" charset="0"/>
              </a:defRPr>
            </a:lvl2pPr>
            <a:lvl3pPr marL="914400" indent="0">
              <a:buFontTx/>
              <a:buNone/>
              <a:defRPr sz="1600">
                <a:solidFill>
                  <a:schemeClr val="bg1"/>
                </a:solidFill>
                <a:latin typeface="Helvetica Neue" panose="020B060402020202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  <a:latin typeface="Helvetica Neue" panose="020B0604020202020204" pitchFamily="34" charset="0"/>
              </a:defRPr>
            </a:lvl4pPr>
            <a:lvl5pPr marL="1828800" indent="0">
              <a:buFontTx/>
              <a:buNone/>
              <a:defRPr sz="1200">
                <a:solidFill>
                  <a:schemeClr val="bg1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here to insert body copy</a:t>
            </a:r>
          </a:p>
        </p:txBody>
      </p:sp>
    </p:spTree>
    <p:extLst>
      <p:ext uri="{BB962C8B-B14F-4D97-AF65-F5344CB8AC3E}">
        <p14:creationId xmlns:p14="http://schemas.microsoft.com/office/powerpoint/2010/main" val="3178925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aseline="0">
                <a:solidFill>
                  <a:schemeClr val="bg1"/>
                </a:solidFill>
                <a:latin typeface="Helvetica Neue" panose="020B0604020202020204" pitchFamily="34" charset="0"/>
              </a:defRPr>
            </a:lvl1pPr>
          </a:lstStyle>
          <a:p>
            <a:r>
              <a:rPr lang="en-US" dirty="0" smtClean="0"/>
              <a:t>Click image logo to insert picture. For compelling SJSU imagery: go.sjsu.edu/</a:t>
            </a:r>
            <a:r>
              <a:rPr lang="en-US" dirty="0" err="1" smtClean="0"/>
              <a:t>photographylibrary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00800" y="702008"/>
            <a:ext cx="5518484" cy="629487"/>
          </a:xfrm>
        </p:spPr>
        <p:txBody>
          <a:bodyPr/>
          <a:lstStyle>
            <a:lvl1pPr>
              <a:defRPr>
                <a:latin typeface="SJSU Spartan Regular" panose="02000000000000000000" pitchFamily="2" charset="0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400801" y="1416384"/>
            <a:ext cx="5518484" cy="49262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5pPr>
          </a:lstStyle>
          <a:p>
            <a:pPr lvl="0"/>
            <a:r>
              <a:rPr lang="en-US" dirty="0" smtClean="0"/>
              <a:t>Subheading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400800" y="2033503"/>
            <a:ext cx="5518484" cy="482449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  <a:latin typeface="Helvetica Neue" panose="020B0604020202020204" pitchFamily="34" charset="0"/>
              </a:defRPr>
            </a:lvl1pPr>
            <a:lvl2pPr marL="457200" indent="0">
              <a:buFontTx/>
              <a:buNone/>
              <a:defRPr sz="1800">
                <a:solidFill>
                  <a:schemeClr val="bg1"/>
                </a:solidFill>
                <a:latin typeface="Helvetica Neue" panose="020B0604020202020204" pitchFamily="34" charset="0"/>
              </a:defRPr>
            </a:lvl2pPr>
            <a:lvl3pPr marL="914400" indent="0">
              <a:buFontTx/>
              <a:buNone/>
              <a:defRPr sz="1600">
                <a:solidFill>
                  <a:schemeClr val="bg1"/>
                </a:solidFill>
                <a:latin typeface="Helvetica Neue" panose="020B060402020202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  <a:latin typeface="Helvetica Neue" panose="020B0604020202020204" pitchFamily="34" charset="0"/>
              </a:defRPr>
            </a:lvl4pPr>
            <a:lvl5pPr marL="1828800" indent="0">
              <a:buFontTx/>
              <a:buNone/>
              <a:defRPr sz="1200">
                <a:solidFill>
                  <a:schemeClr val="bg1"/>
                </a:solidFill>
                <a:latin typeface="Helvetica Neue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here to insert body copy</a:t>
            </a:r>
          </a:p>
        </p:txBody>
      </p:sp>
    </p:spTree>
    <p:extLst>
      <p:ext uri="{BB962C8B-B14F-4D97-AF65-F5344CB8AC3E}">
        <p14:creationId xmlns:p14="http://schemas.microsoft.com/office/powerpoint/2010/main" val="812107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hree-Doughnut Comparis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solidFill>
            <a:schemeClr val="bg2"/>
          </a:solidFill>
        </p:spPr>
        <p:txBody>
          <a:bodyPr/>
          <a:lstStyle>
            <a:lvl1pPr>
              <a:defRPr>
                <a:latin typeface="SJSU Spartan Bold" panose="02000000000000000000" pitchFamily="2" charset="0"/>
              </a:defRPr>
            </a:lvl1pPr>
          </a:lstStyle>
          <a:p>
            <a:r>
              <a:rPr lang="en-US" dirty="0" smtClean="0"/>
              <a:t>Chart Headline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D3C05-9755-44A2-BF3D-BE7863C1555B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7" name="Chart 6"/>
          <p:cNvGraphicFramePr/>
          <p:nvPr userDrawn="1">
            <p:extLst>
              <p:ext uri="{D42A27DB-BD31-4B8C-83A1-F6EECF244321}">
                <p14:modId xmlns:p14="http://schemas.microsoft.com/office/powerpoint/2010/main" val="1258951419"/>
              </p:ext>
            </p:extLst>
          </p:nvPr>
        </p:nvGraphicFramePr>
        <p:xfrm>
          <a:off x="162838" y="711229"/>
          <a:ext cx="384048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/>
          <p:nvPr userDrawn="1">
            <p:extLst>
              <p:ext uri="{D42A27DB-BD31-4B8C-83A1-F6EECF244321}">
                <p14:modId xmlns:p14="http://schemas.microsoft.com/office/powerpoint/2010/main" val="3401685807"/>
              </p:ext>
            </p:extLst>
          </p:nvPr>
        </p:nvGraphicFramePr>
        <p:xfrm>
          <a:off x="4192461" y="711229"/>
          <a:ext cx="384048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/>
          <p:nvPr userDrawn="1">
            <p:extLst>
              <p:ext uri="{D42A27DB-BD31-4B8C-83A1-F6EECF244321}">
                <p14:modId xmlns:p14="http://schemas.microsoft.com/office/powerpoint/2010/main" val="404862801"/>
              </p:ext>
            </p:extLst>
          </p:nvPr>
        </p:nvGraphicFramePr>
        <p:xfrm>
          <a:off x="8222084" y="711229"/>
          <a:ext cx="384048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 Placeholder 3" descr="SJSU Primary Mark" title="SJSU Primary Mark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9144000" y="6217920"/>
            <a:ext cx="2350008" cy="438912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6192" y="621792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JSU Spartan Regular" panose="02000000000000000000" pitchFamily="2" charset="0"/>
              </a:defRPr>
            </a:lvl1pPr>
          </a:lstStyle>
          <a:p>
            <a:r>
              <a:rPr lang="en-US" smtClean="0"/>
              <a:t>M.M. Valero                       Remote Sensing of Wildfire Behavior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846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 Three-Doughnut Comparis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solidFill>
            <a:schemeClr val="tx2"/>
          </a:solidFill>
        </p:spPr>
        <p:txBody>
          <a:bodyPr/>
          <a:lstStyle>
            <a:lvl1pPr>
              <a:defRPr>
                <a:latin typeface="SJSU Spartan Bold" panose="02000000000000000000" pitchFamily="2" charset="0"/>
              </a:defRPr>
            </a:lvl1pPr>
          </a:lstStyle>
          <a:p>
            <a:r>
              <a:rPr lang="en-US" dirty="0" smtClean="0"/>
              <a:t>Chart Headline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D3C05-9755-44A2-BF3D-BE7863C1555B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7" name="Chart 6"/>
          <p:cNvGraphicFramePr/>
          <p:nvPr userDrawn="1">
            <p:extLst>
              <p:ext uri="{D42A27DB-BD31-4B8C-83A1-F6EECF244321}">
                <p14:modId xmlns:p14="http://schemas.microsoft.com/office/powerpoint/2010/main" val="1284078550"/>
              </p:ext>
            </p:extLst>
          </p:nvPr>
        </p:nvGraphicFramePr>
        <p:xfrm>
          <a:off x="162838" y="711229"/>
          <a:ext cx="384048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/>
          <p:nvPr userDrawn="1">
            <p:extLst>
              <p:ext uri="{D42A27DB-BD31-4B8C-83A1-F6EECF244321}">
                <p14:modId xmlns:p14="http://schemas.microsoft.com/office/powerpoint/2010/main" val="166725169"/>
              </p:ext>
            </p:extLst>
          </p:nvPr>
        </p:nvGraphicFramePr>
        <p:xfrm>
          <a:off x="4192461" y="711229"/>
          <a:ext cx="384048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/>
          <p:nvPr userDrawn="1">
            <p:extLst>
              <p:ext uri="{D42A27DB-BD31-4B8C-83A1-F6EECF244321}">
                <p14:modId xmlns:p14="http://schemas.microsoft.com/office/powerpoint/2010/main" val="86989963"/>
              </p:ext>
            </p:extLst>
          </p:nvPr>
        </p:nvGraphicFramePr>
        <p:xfrm>
          <a:off x="8222084" y="711229"/>
          <a:ext cx="384048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 Placeholder 3" descr="SJSU Primary Mark" title="SJSU Primary Mark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9144000" y="6217920"/>
            <a:ext cx="2350008" cy="438912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6192" y="621792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JSU Spartan Regular" panose="02000000000000000000" pitchFamily="2" charset="0"/>
              </a:defRPr>
            </a:lvl1pPr>
          </a:lstStyle>
          <a:p>
            <a:r>
              <a:rPr lang="en-US" smtClean="0"/>
              <a:t>M.M. Valero                       Remote Sensing of Wildfire Behavior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01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wo-Doughnut Comparis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solidFill>
            <a:schemeClr val="bg2"/>
          </a:solidFill>
        </p:spPr>
        <p:txBody>
          <a:bodyPr/>
          <a:lstStyle>
            <a:lvl1pPr>
              <a:defRPr>
                <a:latin typeface="SJSU Spartan Bold" panose="02000000000000000000" pitchFamily="2" charset="0"/>
              </a:defRPr>
            </a:lvl1pPr>
          </a:lstStyle>
          <a:p>
            <a:r>
              <a:rPr lang="en-US" dirty="0" smtClean="0"/>
              <a:t>Chart Headline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D3C05-9755-44A2-BF3D-BE7863C1555B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7" name="Chart 6"/>
          <p:cNvGraphicFramePr/>
          <p:nvPr userDrawn="1">
            <p:extLst>
              <p:ext uri="{D42A27DB-BD31-4B8C-83A1-F6EECF244321}">
                <p14:modId xmlns:p14="http://schemas.microsoft.com/office/powerpoint/2010/main" val="3309406715"/>
              </p:ext>
            </p:extLst>
          </p:nvPr>
        </p:nvGraphicFramePr>
        <p:xfrm>
          <a:off x="162837" y="711229"/>
          <a:ext cx="4217271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/>
          <p:nvPr userDrawn="1">
            <p:extLst>
              <p:ext uri="{D42A27DB-BD31-4B8C-83A1-F6EECF244321}">
                <p14:modId xmlns:p14="http://schemas.microsoft.com/office/powerpoint/2010/main" val="517049955"/>
              </p:ext>
            </p:extLst>
          </p:nvPr>
        </p:nvGraphicFramePr>
        <p:xfrm>
          <a:off x="7845289" y="711229"/>
          <a:ext cx="4217275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380111" y="711228"/>
            <a:ext cx="3465179" cy="1438413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>
              <a:buFontTx/>
              <a:buNone/>
              <a:defRPr sz="2000" baseline="0">
                <a:solidFill>
                  <a:schemeClr val="bg1"/>
                </a:solidFill>
                <a:latin typeface="SJSU Spartan Bold" panose="02000000000000000000" pitchFamily="2" charset="0"/>
              </a:defRPr>
            </a:lvl1pPr>
            <a:lvl2pPr marL="457200" indent="0">
              <a:buFontTx/>
              <a:buNone/>
              <a:defRPr sz="1800">
                <a:latin typeface="SJSU Spartan Regular" panose="02000000000000000000" pitchFamily="2" charset="0"/>
              </a:defRPr>
            </a:lvl2pPr>
            <a:lvl3pPr marL="914400" indent="0">
              <a:buFontTx/>
              <a:buNone/>
              <a:defRPr sz="1600">
                <a:latin typeface="SJSU Spartan Regular" panose="02000000000000000000" pitchFamily="2" charset="0"/>
              </a:defRPr>
            </a:lvl3pPr>
            <a:lvl4pPr marL="1371600" indent="0">
              <a:buFontTx/>
              <a:buNone/>
              <a:defRPr sz="1400">
                <a:latin typeface="SJSU Spartan Regular" panose="02000000000000000000" pitchFamily="2" charset="0"/>
              </a:defRPr>
            </a:lvl4pPr>
            <a:lvl5pPr marL="1828800" indent="0">
              <a:buFontTx/>
              <a:buNone/>
              <a:defRPr sz="1400">
                <a:latin typeface="SJSU Spartan Regular" panose="02000000000000000000" pitchFamily="2" charset="0"/>
              </a:defRPr>
            </a:lvl5pPr>
          </a:lstStyle>
          <a:p>
            <a:pPr lvl="0"/>
            <a:r>
              <a:rPr lang="en-US" dirty="0" smtClean="0"/>
              <a:t>Subheading Line 1</a:t>
            </a:r>
            <a:br>
              <a:rPr lang="en-US" dirty="0" smtClean="0"/>
            </a:br>
            <a:r>
              <a:rPr lang="en-US" dirty="0" smtClean="0"/>
              <a:t>Subheading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380110" y="1799342"/>
            <a:ext cx="3465179" cy="43305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400" spc="0" dirty="0" smtClean="0">
                <a:latin typeface="Helvetica Neue" panose="020B0604020202020204" pitchFamily="34" charset="0"/>
              </a:rPr>
              <a:t>Lorem ipsum dolor sit </a:t>
            </a:r>
            <a:r>
              <a:rPr lang="en-US" sz="1400" spc="0" dirty="0" err="1" smtClean="0">
                <a:latin typeface="Helvetica Neue" panose="020B0604020202020204" pitchFamily="34" charset="0"/>
              </a:rPr>
              <a:t>amet</a:t>
            </a:r>
            <a:r>
              <a:rPr lang="en-US" sz="1400" spc="0" dirty="0" smtClean="0">
                <a:latin typeface="Helvetica Neue" panose="020B0604020202020204" pitchFamily="34" charset="0"/>
              </a:rPr>
              <a:t>, </a:t>
            </a:r>
            <a:r>
              <a:rPr lang="en-US" sz="1400" spc="0" dirty="0" err="1" smtClean="0">
                <a:latin typeface="Helvetica Neue" panose="020B0604020202020204" pitchFamily="34" charset="0"/>
              </a:rPr>
              <a:t>consectetur</a:t>
            </a:r>
            <a:r>
              <a:rPr lang="en-US" sz="1400" spc="0" dirty="0" smtClean="0">
                <a:latin typeface="Helvetica Neue" panose="020B0604020202020204" pitchFamily="34" charset="0"/>
              </a:rPr>
              <a:t> </a:t>
            </a:r>
            <a:r>
              <a:rPr lang="en-US" sz="1400" spc="0" dirty="0" err="1" smtClean="0">
                <a:latin typeface="Helvetica Neue" panose="020B0604020202020204" pitchFamily="34" charset="0"/>
              </a:rPr>
              <a:t>adipiscing</a:t>
            </a:r>
            <a:r>
              <a:rPr lang="en-US" sz="1400" spc="0" dirty="0" smtClean="0">
                <a:latin typeface="Helvetica Neue" panose="020B0604020202020204" pitchFamily="34" charset="0"/>
              </a:rPr>
              <a:t> </a:t>
            </a:r>
            <a:r>
              <a:rPr lang="en-US" sz="1400" spc="0" dirty="0" err="1" smtClean="0">
                <a:latin typeface="Helvetica Neue" panose="020B0604020202020204" pitchFamily="34" charset="0"/>
              </a:rPr>
              <a:t>elit</a:t>
            </a:r>
            <a:r>
              <a:rPr lang="en-US" sz="1400" spc="0" dirty="0" smtClean="0">
                <a:latin typeface="Helvetica Neue" panose="020B0604020202020204" pitchFamily="34" charset="0"/>
              </a:rPr>
              <a:t>, </a:t>
            </a:r>
            <a:r>
              <a:rPr lang="en-US" sz="1400" spc="0" dirty="0" err="1" smtClean="0">
                <a:latin typeface="Helvetica Neue" panose="020B0604020202020204" pitchFamily="34" charset="0"/>
              </a:rPr>
              <a:t>sed</a:t>
            </a:r>
            <a:r>
              <a:rPr lang="en-US" sz="1400" spc="0" dirty="0" smtClean="0">
                <a:latin typeface="Helvetica Neue" panose="020B0604020202020204" pitchFamily="34" charset="0"/>
              </a:rPr>
              <a:t> do </a:t>
            </a:r>
            <a:r>
              <a:rPr lang="en-US" sz="1400" spc="0" dirty="0" err="1" smtClean="0">
                <a:latin typeface="Helvetica Neue" panose="020B0604020202020204" pitchFamily="34" charset="0"/>
              </a:rPr>
              <a:t>eiusmod</a:t>
            </a:r>
            <a:r>
              <a:rPr lang="en-US" sz="1400" spc="0" dirty="0" smtClean="0">
                <a:latin typeface="Helvetica Neue" panose="020B0604020202020204" pitchFamily="34" charset="0"/>
              </a:rPr>
              <a:t> </a:t>
            </a:r>
            <a:r>
              <a:rPr lang="en-US" sz="1400" spc="0" dirty="0" err="1" smtClean="0">
                <a:latin typeface="Helvetica Neue" panose="020B0604020202020204" pitchFamily="34" charset="0"/>
              </a:rPr>
              <a:t>tempor</a:t>
            </a:r>
            <a:r>
              <a:rPr lang="en-US" sz="1400" spc="0" dirty="0" smtClean="0">
                <a:latin typeface="Helvetica Neue" panose="020B0604020202020204" pitchFamily="34" charset="0"/>
              </a:rPr>
              <a:t> </a:t>
            </a:r>
            <a:r>
              <a:rPr lang="en-US" sz="1400" spc="0" dirty="0" err="1" smtClean="0">
                <a:latin typeface="Helvetica Neue" panose="020B0604020202020204" pitchFamily="34" charset="0"/>
              </a:rPr>
              <a:t>incididunt</a:t>
            </a:r>
            <a:r>
              <a:rPr lang="en-US" sz="1400" spc="0" dirty="0" smtClean="0">
                <a:latin typeface="Helvetica Neue" panose="020B0604020202020204" pitchFamily="34" charset="0"/>
              </a:rPr>
              <a:t> </a:t>
            </a:r>
            <a:r>
              <a:rPr lang="en-US" sz="1400" spc="0" dirty="0" err="1" smtClean="0">
                <a:latin typeface="Helvetica Neue" panose="020B0604020202020204" pitchFamily="34" charset="0"/>
              </a:rPr>
              <a:t>ut</a:t>
            </a:r>
            <a:r>
              <a:rPr lang="en-US" sz="1400" spc="0" dirty="0" smtClean="0">
                <a:latin typeface="Helvetica Neue" panose="020B0604020202020204" pitchFamily="34" charset="0"/>
              </a:rPr>
              <a:t> </a:t>
            </a:r>
            <a:r>
              <a:rPr lang="en-US" sz="1400" spc="0" dirty="0" err="1" smtClean="0">
                <a:latin typeface="Helvetica Neue" panose="020B0604020202020204" pitchFamily="34" charset="0"/>
              </a:rPr>
              <a:t>labore</a:t>
            </a:r>
            <a:r>
              <a:rPr lang="en-US" sz="1400" spc="0" dirty="0" smtClean="0">
                <a:latin typeface="Helvetica Neue" panose="020B0604020202020204" pitchFamily="34" charset="0"/>
              </a:rPr>
              <a:t> et </a:t>
            </a:r>
            <a:r>
              <a:rPr lang="en-US" sz="1400" spc="0" dirty="0" err="1" smtClean="0">
                <a:latin typeface="Helvetica Neue" panose="020B0604020202020204" pitchFamily="34" charset="0"/>
              </a:rPr>
              <a:t>dolore</a:t>
            </a:r>
            <a:r>
              <a:rPr lang="en-US" sz="1400" spc="0" dirty="0" smtClean="0">
                <a:latin typeface="Helvetica Neue" panose="020B0604020202020204" pitchFamily="34" charset="0"/>
              </a:rPr>
              <a:t> magna </a:t>
            </a:r>
            <a:r>
              <a:rPr lang="en-US" sz="1400" spc="0" dirty="0" err="1" smtClean="0">
                <a:latin typeface="Helvetica Neue" panose="020B0604020202020204" pitchFamily="34" charset="0"/>
              </a:rPr>
              <a:t>aliqua</a:t>
            </a:r>
            <a:r>
              <a:rPr lang="en-US" sz="1400" spc="0" dirty="0" smtClean="0">
                <a:latin typeface="Helvetica Neue" panose="020B0604020202020204" pitchFamily="34" charset="0"/>
              </a:rPr>
              <a:t>. </a:t>
            </a:r>
            <a:r>
              <a:rPr lang="en-US" sz="1400" spc="0" dirty="0" err="1" smtClean="0">
                <a:latin typeface="Helvetica Neue" panose="020B0604020202020204" pitchFamily="34" charset="0"/>
              </a:rPr>
              <a:t>Ut</a:t>
            </a:r>
            <a:r>
              <a:rPr lang="en-US" sz="1400" spc="0" dirty="0" smtClean="0">
                <a:latin typeface="Helvetica Neue" panose="020B0604020202020204" pitchFamily="34" charset="0"/>
              </a:rPr>
              <a:t> </a:t>
            </a:r>
            <a:r>
              <a:rPr lang="en-US" sz="1400" spc="0" dirty="0" err="1" smtClean="0">
                <a:latin typeface="Helvetica Neue" panose="020B0604020202020204" pitchFamily="34" charset="0"/>
              </a:rPr>
              <a:t>enim</a:t>
            </a:r>
            <a:r>
              <a:rPr lang="en-US" sz="1400" spc="0" dirty="0" smtClean="0">
                <a:latin typeface="Helvetica Neue" panose="020B0604020202020204" pitchFamily="34" charset="0"/>
              </a:rPr>
              <a:t> ad minim </a:t>
            </a:r>
            <a:r>
              <a:rPr lang="en-US" sz="1400" spc="0" dirty="0" err="1" smtClean="0">
                <a:latin typeface="Helvetica Neue" panose="020B0604020202020204" pitchFamily="34" charset="0"/>
              </a:rPr>
              <a:t>veniam</a:t>
            </a:r>
            <a:r>
              <a:rPr lang="en-US" sz="1400" spc="0" dirty="0" smtClean="0">
                <a:latin typeface="Helvetica Neue" panose="020B0604020202020204" pitchFamily="34" charset="0"/>
              </a:rPr>
              <a:t>, </a:t>
            </a:r>
            <a:r>
              <a:rPr lang="en-US" sz="1400" spc="0" dirty="0" err="1" smtClean="0">
                <a:latin typeface="Helvetica Neue" panose="020B0604020202020204" pitchFamily="34" charset="0"/>
              </a:rPr>
              <a:t>quis</a:t>
            </a:r>
            <a:r>
              <a:rPr lang="en-US" sz="1400" spc="0" dirty="0" smtClean="0">
                <a:latin typeface="Helvetica Neue" panose="020B0604020202020204" pitchFamily="34" charset="0"/>
              </a:rPr>
              <a:t> </a:t>
            </a:r>
            <a:r>
              <a:rPr lang="en-US" sz="1400" spc="0" dirty="0" err="1" smtClean="0">
                <a:latin typeface="Helvetica Neue" panose="020B0604020202020204" pitchFamily="34" charset="0"/>
              </a:rPr>
              <a:t>nostrud</a:t>
            </a:r>
            <a:r>
              <a:rPr lang="en-US" sz="1400" spc="0" dirty="0" smtClean="0">
                <a:latin typeface="Helvetica Neue" panose="020B0604020202020204" pitchFamily="34" charset="0"/>
              </a:rPr>
              <a:t> exercitation </a:t>
            </a:r>
            <a:r>
              <a:rPr lang="en-US" sz="1400" spc="0" dirty="0" err="1" smtClean="0">
                <a:latin typeface="Helvetica Neue" panose="020B0604020202020204" pitchFamily="34" charset="0"/>
              </a:rPr>
              <a:t>ullamco</a:t>
            </a:r>
            <a:r>
              <a:rPr lang="en-US" sz="1400" spc="0" dirty="0" smtClean="0">
                <a:latin typeface="Helvetica Neue" panose="020B0604020202020204" pitchFamily="34" charset="0"/>
              </a:rPr>
              <a:t> </a:t>
            </a:r>
            <a:r>
              <a:rPr lang="en-US" sz="1400" spc="0" dirty="0" err="1" smtClean="0">
                <a:latin typeface="Helvetica Neue" panose="020B0604020202020204" pitchFamily="34" charset="0"/>
              </a:rPr>
              <a:t>laboris</a:t>
            </a:r>
            <a:r>
              <a:rPr lang="en-US" sz="1400" spc="0" dirty="0" smtClean="0">
                <a:latin typeface="Helvetica Neue" panose="020B0604020202020204" pitchFamily="34" charset="0"/>
              </a:rPr>
              <a:t> nisi </a:t>
            </a:r>
            <a:r>
              <a:rPr lang="en-US" sz="1400" spc="0" dirty="0" err="1" smtClean="0">
                <a:latin typeface="Helvetica Neue" panose="020B0604020202020204" pitchFamily="34" charset="0"/>
              </a:rPr>
              <a:t>ut</a:t>
            </a:r>
            <a:r>
              <a:rPr lang="en-US" sz="1400" spc="0" dirty="0" smtClean="0">
                <a:latin typeface="Helvetica Neue" panose="020B0604020202020204" pitchFamily="34" charset="0"/>
              </a:rPr>
              <a:t> </a:t>
            </a:r>
            <a:r>
              <a:rPr lang="en-US" sz="1400" spc="0" dirty="0" err="1" smtClean="0">
                <a:latin typeface="Helvetica Neue" panose="020B0604020202020204" pitchFamily="34" charset="0"/>
              </a:rPr>
              <a:t>aliquip</a:t>
            </a:r>
            <a:r>
              <a:rPr lang="en-US" sz="1400" spc="0" dirty="0" smtClean="0">
                <a:latin typeface="Helvetica Neue" panose="020B0604020202020204" pitchFamily="34" charset="0"/>
              </a:rPr>
              <a:t> ex </a:t>
            </a:r>
            <a:r>
              <a:rPr lang="en-US" sz="1400" spc="0" dirty="0" err="1" smtClean="0">
                <a:latin typeface="Helvetica Neue" panose="020B0604020202020204" pitchFamily="34" charset="0"/>
              </a:rPr>
              <a:t>ea</a:t>
            </a:r>
            <a:r>
              <a:rPr lang="en-US" sz="1400" spc="0" dirty="0" smtClean="0">
                <a:latin typeface="Helvetica Neue" panose="020B0604020202020204" pitchFamily="34" charset="0"/>
              </a:rPr>
              <a:t> </a:t>
            </a:r>
            <a:r>
              <a:rPr lang="en-US" sz="1400" spc="0" dirty="0" err="1" smtClean="0">
                <a:latin typeface="Helvetica Neue" panose="020B0604020202020204" pitchFamily="34" charset="0"/>
              </a:rPr>
              <a:t>commodo</a:t>
            </a:r>
            <a:r>
              <a:rPr lang="en-US" sz="1400" spc="0" dirty="0" smtClean="0">
                <a:latin typeface="Helvetica Neue" panose="020B0604020202020204" pitchFamily="34" charset="0"/>
              </a:rPr>
              <a:t> </a:t>
            </a:r>
            <a:r>
              <a:rPr lang="en-US" sz="1400" spc="0" dirty="0" err="1" smtClean="0">
                <a:latin typeface="Helvetica Neue" panose="020B0604020202020204" pitchFamily="34" charset="0"/>
              </a:rPr>
              <a:t>consequat</a:t>
            </a:r>
            <a:r>
              <a:rPr lang="en-US" sz="1400" spc="0" dirty="0" smtClean="0">
                <a:latin typeface="Helvetica Neue" panose="020B0604020202020204" pitchFamily="34" charset="0"/>
              </a:rPr>
              <a:t>. </a:t>
            </a:r>
            <a:r>
              <a:rPr lang="en-US" sz="1400" spc="0" dirty="0" err="1" smtClean="0">
                <a:latin typeface="Helvetica Neue" panose="020B0604020202020204" pitchFamily="34" charset="0"/>
              </a:rPr>
              <a:t>Duis</a:t>
            </a:r>
            <a:r>
              <a:rPr lang="en-US" sz="1400" spc="0" dirty="0" smtClean="0">
                <a:latin typeface="Helvetica Neue" panose="020B0604020202020204" pitchFamily="34" charset="0"/>
              </a:rPr>
              <a:t> </a:t>
            </a:r>
            <a:r>
              <a:rPr lang="en-US" sz="1400" spc="0" dirty="0" err="1" smtClean="0">
                <a:latin typeface="Helvetica Neue" panose="020B0604020202020204" pitchFamily="34" charset="0"/>
              </a:rPr>
              <a:t>aute</a:t>
            </a:r>
            <a:r>
              <a:rPr lang="en-US" sz="1400" spc="0" dirty="0" smtClean="0">
                <a:latin typeface="Helvetica Neue" panose="020B0604020202020204" pitchFamily="34" charset="0"/>
              </a:rPr>
              <a:t> </a:t>
            </a:r>
            <a:r>
              <a:rPr lang="en-US" sz="1400" spc="0" dirty="0" err="1" smtClean="0">
                <a:latin typeface="Helvetica Neue" panose="020B0604020202020204" pitchFamily="34" charset="0"/>
              </a:rPr>
              <a:t>irure</a:t>
            </a:r>
            <a:r>
              <a:rPr lang="en-US" sz="1400" spc="0" dirty="0" smtClean="0">
                <a:latin typeface="Helvetica Neue" panose="020B0604020202020204" pitchFamily="34" charset="0"/>
              </a:rPr>
              <a:t> dolor in </a:t>
            </a:r>
            <a:r>
              <a:rPr lang="en-US" sz="1400" spc="0" dirty="0" err="1" smtClean="0">
                <a:latin typeface="Helvetica Neue" panose="020B0604020202020204" pitchFamily="34" charset="0"/>
              </a:rPr>
              <a:t>reprehenderit</a:t>
            </a:r>
            <a:r>
              <a:rPr lang="en-US" sz="1400" spc="0" dirty="0" smtClean="0">
                <a:latin typeface="Helvetica Neue" panose="020B0604020202020204" pitchFamily="34" charset="0"/>
              </a:rPr>
              <a:t> in </a:t>
            </a:r>
            <a:r>
              <a:rPr lang="en-US" sz="1400" spc="0" dirty="0" err="1" smtClean="0">
                <a:latin typeface="Helvetica Neue" panose="020B0604020202020204" pitchFamily="34" charset="0"/>
              </a:rPr>
              <a:t>voluptate</a:t>
            </a:r>
            <a:r>
              <a:rPr lang="en-US" sz="1400" spc="0" dirty="0" smtClean="0">
                <a:latin typeface="Helvetica Neue" panose="020B0604020202020204" pitchFamily="34" charset="0"/>
              </a:rPr>
              <a:t> </a:t>
            </a:r>
            <a:r>
              <a:rPr lang="en-US" sz="1400" spc="0" dirty="0" err="1" smtClean="0">
                <a:latin typeface="Helvetica Neue" panose="020B0604020202020204" pitchFamily="34" charset="0"/>
              </a:rPr>
              <a:t>velit</a:t>
            </a:r>
            <a:r>
              <a:rPr lang="en-US" sz="1400" spc="0" dirty="0" smtClean="0">
                <a:latin typeface="Helvetica Neue" panose="020B0604020202020204" pitchFamily="34" charset="0"/>
              </a:rPr>
              <a:t> </a:t>
            </a:r>
            <a:r>
              <a:rPr lang="en-US" sz="1400" spc="0" dirty="0" err="1" smtClean="0">
                <a:latin typeface="Helvetica Neue" panose="020B0604020202020204" pitchFamily="34" charset="0"/>
              </a:rPr>
              <a:t>esse</a:t>
            </a:r>
            <a:r>
              <a:rPr lang="en-US" sz="1400" spc="0" dirty="0" smtClean="0">
                <a:latin typeface="Helvetica Neue" panose="020B0604020202020204" pitchFamily="34" charset="0"/>
              </a:rPr>
              <a:t> </a:t>
            </a:r>
            <a:r>
              <a:rPr lang="en-US" sz="1400" spc="0" dirty="0" err="1" smtClean="0">
                <a:latin typeface="Helvetica Neue" panose="020B0604020202020204" pitchFamily="34" charset="0"/>
              </a:rPr>
              <a:t>cillum</a:t>
            </a:r>
            <a:r>
              <a:rPr lang="en-US" sz="1400" spc="0" dirty="0" smtClean="0">
                <a:latin typeface="Helvetica Neue" panose="020B0604020202020204" pitchFamily="34" charset="0"/>
              </a:rPr>
              <a:t> </a:t>
            </a:r>
            <a:r>
              <a:rPr lang="en-US" sz="1400" spc="0" dirty="0" err="1" smtClean="0">
                <a:latin typeface="Helvetica Neue" panose="020B0604020202020204" pitchFamily="34" charset="0"/>
              </a:rPr>
              <a:t>dolore</a:t>
            </a:r>
            <a:r>
              <a:rPr lang="en-US" sz="1400" spc="0" dirty="0" smtClean="0">
                <a:latin typeface="Helvetica Neue" panose="020B0604020202020204" pitchFamily="34" charset="0"/>
              </a:rPr>
              <a:t> </a:t>
            </a:r>
            <a:r>
              <a:rPr lang="en-US" sz="1400" spc="0" dirty="0" err="1" smtClean="0">
                <a:latin typeface="Helvetica Neue" panose="020B0604020202020204" pitchFamily="34" charset="0"/>
              </a:rPr>
              <a:t>eu</a:t>
            </a:r>
            <a:r>
              <a:rPr lang="en-US" sz="1400" spc="0" dirty="0" smtClean="0">
                <a:latin typeface="Helvetica Neue" panose="020B0604020202020204" pitchFamily="34" charset="0"/>
              </a:rPr>
              <a:t> </a:t>
            </a:r>
            <a:r>
              <a:rPr lang="en-US" sz="1400" spc="0" dirty="0" err="1" smtClean="0">
                <a:latin typeface="Helvetica Neue" panose="020B0604020202020204" pitchFamily="34" charset="0"/>
              </a:rPr>
              <a:t>fugiat</a:t>
            </a:r>
            <a:r>
              <a:rPr lang="en-US" sz="1400" spc="0" dirty="0" smtClean="0">
                <a:latin typeface="Helvetica Neue" panose="020B0604020202020204" pitchFamily="34" charset="0"/>
              </a:rPr>
              <a:t> </a:t>
            </a:r>
            <a:r>
              <a:rPr lang="en-US" sz="1400" spc="0" dirty="0" err="1" smtClean="0">
                <a:latin typeface="Helvetica Neue" panose="020B0604020202020204" pitchFamily="34" charset="0"/>
              </a:rPr>
              <a:t>nulla</a:t>
            </a:r>
            <a:r>
              <a:rPr lang="en-US" sz="1400" spc="0" dirty="0" smtClean="0">
                <a:latin typeface="Helvetica Neue" panose="020B0604020202020204" pitchFamily="34" charset="0"/>
              </a:rPr>
              <a:t>.</a:t>
            </a:r>
            <a:endParaRPr lang="en-US" sz="1400" spc="0" dirty="0">
              <a:latin typeface="Helvetica Neue" panose="020B0604020202020204" pitchFamily="34" charset="0"/>
            </a:endParaRPr>
          </a:p>
        </p:txBody>
      </p:sp>
      <p:sp>
        <p:nvSpPr>
          <p:cNvPr id="8" name="Text Placeholder 3" descr="SJSU Primary Mark" title="SJSU Primary Mark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9144000" y="6217920"/>
            <a:ext cx="2350008" cy="438912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6192" y="621792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JSU Spartan Regular" panose="02000000000000000000" pitchFamily="2" charset="0"/>
              </a:defRPr>
            </a:lvl1pPr>
          </a:lstStyle>
          <a:p>
            <a:r>
              <a:rPr lang="en-US" smtClean="0"/>
              <a:t>M.M. Valero                       Remote Sensing of Wildfire Behavior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799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Chart Headline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D3C05-9755-44A2-BF3D-BE7863C1555B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12" name="Chart 11"/>
          <p:cNvGraphicFramePr/>
          <p:nvPr userDrawn="1">
            <p:extLst>
              <p:ext uri="{D42A27DB-BD31-4B8C-83A1-F6EECF244321}">
                <p14:modId xmlns:p14="http://schemas.microsoft.com/office/powerpoint/2010/main" val="3640630356"/>
              </p:ext>
            </p:extLst>
          </p:nvPr>
        </p:nvGraphicFramePr>
        <p:xfrm>
          <a:off x="634579" y="925157"/>
          <a:ext cx="2349254" cy="5251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/>
          <p:cNvGraphicFramePr/>
          <p:nvPr userDrawn="1">
            <p:extLst>
              <p:ext uri="{D42A27DB-BD31-4B8C-83A1-F6EECF244321}">
                <p14:modId xmlns:p14="http://schemas.microsoft.com/office/powerpoint/2010/main" val="462707051"/>
              </p:ext>
            </p:extLst>
          </p:nvPr>
        </p:nvGraphicFramePr>
        <p:xfrm>
          <a:off x="3336758" y="925157"/>
          <a:ext cx="3219373" cy="5251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/>
          <p:cNvGraphicFramePr/>
          <p:nvPr userDrawn="1">
            <p:extLst>
              <p:ext uri="{D42A27DB-BD31-4B8C-83A1-F6EECF244321}">
                <p14:modId xmlns:p14="http://schemas.microsoft.com/office/powerpoint/2010/main" val="278342975"/>
              </p:ext>
            </p:extLst>
          </p:nvPr>
        </p:nvGraphicFramePr>
        <p:xfrm>
          <a:off x="6556131" y="925158"/>
          <a:ext cx="5506433" cy="5251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 Placeholder 3" descr="SJSU Primary Mark" title="SJSU Primary Mark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9144000" y="6217920"/>
            <a:ext cx="2350008" cy="438912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6192" y="621792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JSU Spartan Regular" panose="02000000000000000000" pitchFamily="2" charset="0"/>
              </a:defRPr>
            </a:lvl1pPr>
          </a:lstStyle>
          <a:p>
            <a:r>
              <a:rPr lang="en-US" smtClean="0"/>
              <a:t>M.M. Valero                       Remote Sensing of Wildfire Behavior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582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Custom with Primary Ma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chemeClr val="bg1"/>
                </a:solidFill>
                <a:latin typeface="Helvetica Neue" panose="020B0604020202020204" pitchFamily="34" charset="0"/>
              </a:defRPr>
            </a:lvl1pPr>
          </a:lstStyle>
          <a:p>
            <a:r>
              <a:rPr lang="en-US" dirty="0" smtClean="0"/>
              <a:t>To insert a custom background picture, do the following: On a PC, select the background by clicking outside the primary mark, then right-click and select “Bring to Front.” Click the image icon to select an image. Then, right-click and select “Send to Back.” On a Mac, select the background by right-clicking (or </a:t>
            </a:r>
            <a:r>
              <a:rPr lang="en-US" dirty="0" err="1" smtClean="0"/>
              <a:t>Ctrl+click</a:t>
            </a:r>
            <a:r>
              <a:rPr lang="en-US" dirty="0" smtClean="0"/>
              <a:t>), then select Format Shape – Fill – Picture or Texture – Choose Picture. For compelling SJSU imagery: go.sjsu.edu/</a:t>
            </a:r>
            <a:r>
              <a:rPr lang="en-US" dirty="0" err="1" smtClean="0"/>
              <a:t>photographylibrary</a:t>
            </a:r>
            <a:endParaRPr lang="en-US" dirty="0" smtClean="0"/>
          </a:p>
        </p:txBody>
      </p:sp>
      <p:sp>
        <p:nvSpPr>
          <p:cNvPr id="6" name="Title 1" descr="SJSU Primary Mark" title="SJSU Primary Mark"/>
          <p:cNvSpPr>
            <a:spLocks noGrp="1"/>
          </p:cNvSpPr>
          <p:nvPr>
            <p:ph type="title" hasCustomPrompt="1"/>
          </p:nvPr>
        </p:nvSpPr>
        <p:spPr>
          <a:xfrm>
            <a:off x="2971800" y="3264408"/>
            <a:ext cx="6245352" cy="1170432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77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d Lin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Chart Headline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D3C05-9755-44A2-BF3D-BE7863C1555B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17" name="Chart 16"/>
          <p:cNvGraphicFramePr/>
          <p:nvPr userDrawn="1">
            <p:extLst>
              <p:ext uri="{D42A27DB-BD31-4B8C-83A1-F6EECF244321}">
                <p14:modId xmlns:p14="http://schemas.microsoft.com/office/powerpoint/2010/main" val="3378414735"/>
              </p:ext>
            </p:extLst>
          </p:nvPr>
        </p:nvGraphicFramePr>
        <p:xfrm>
          <a:off x="162838" y="962199"/>
          <a:ext cx="6831520" cy="5167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TextBox 17"/>
          <p:cNvSpPr txBox="1"/>
          <p:nvPr userDrawn="1"/>
        </p:nvSpPr>
        <p:spPr>
          <a:xfrm>
            <a:off x="8293768" y="1426172"/>
            <a:ext cx="3768796" cy="132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en-US" sz="9600" dirty="0" smtClean="0">
                <a:solidFill>
                  <a:schemeClr val="tx2"/>
                </a:solidFill>
                <a:latin typeface="SJSU Spartan Bold" panose="02000000000000000000" pitchFamily="2" charset="0"/>
              </a:rPr>
              <a:t>36%</a:t>
            </a:r>
          </a:p>
          <a:p>
            <a:pPr>
              <a:lnSpc>
                <a:spcPts val="4800"/>
              </a:lnSpc>
            </a:pPr>
            <a:r>
              <a:rPr lang="en-US" sz="4800" dirty="0" smtClean="0">
                <a:solidFill>
                  <a:srgbClr val="666666"/>
                </a:solidFill>
                <a:latin typeface="SJSU Spartan Bold" panose="02000000000000000000" pitchFamily="2" charset="0"/>
              </a:rPr>
              <a:t>Increase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8293768" y="2755767"/>
            <a:ext cx="3262536" cy="83099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1600" dirty="0" smtClean="0">
                <a:latin typeface="SJSU Spartan Regular" panose="02000000000000000000" pitchFamily="2" charset="0"/>
              </a:rPr>
              <a:t>Blue Total</a:t>
            </a:r>
          </a:p>
          <a:p>
            <a:r>
              <a:rPr lang="en-US" sz="1600" dirty="0" smtClean="0">
                <a:solidFill>
                  <a:srgbClr val="666666"/>
                </a:solidFill>
                <a:latin typeface="SJSU Spartan Regular" panose="02000000000000000000" pitchFamily="2" charset="0"/>
              </a:rPr>
              <a:t>250,000</a:t>
            </a:r>
          </a:p>
          <a:p>
            <a:endParaRPr lang="en-US" sz="1600" dirty="0" smtClean="0">
              <a:latin typeface="SJSU Spartan Regular" panose="02000000000000000000" pitchFamily="2" charset="0"/>
            </a:endParaRPr>
          </a:p>
          <a:p>
            <a:pPr marL="465138" indent="0"/>
            <a:r>
              <a:rPr lang="en-US" sz="1600" dirty="0" smtClean="0">
                <a:latin typeface="SJSU Spartan Regular" panose="02000000000000000000" pitchFamily="2" charset="0"/>
              </a:rPr>
              <a:t>Gold</a:t>
            </a:r>
            <a:r>
              <a:rPr lang="en-US" sz="1600" baseline="0" dirty="0" smtClean="0">
                <a:latin typeface="SJSU Spartan Regular" panose="02000000000000000000" pitchFamily="2" charset="0"/>
              </a:rPr>
              <a:t> Total</a:t>
            </a:r>
            <a:endParaRPr lang="en-US" sz="1600" dirty="0" smtClean="0">
              <a:latin typeface="SJSU Spartan Regular" panose="02000000000000000000" pitchFamily="2" charset="0"/>
            </a:endParaRPr>
          </a:p>
          <a:p>
            <a:pPr marL="465138" indent="0"/>
            <a:r>
              <a:rPr lang="en-US" sz="1600" dirty="0" smtClean="0">
                <a:solidFill>
                  <a:srgbClr val="666666"/>
                </a:solidFill>
                <a:latin typeface="SJSU Spartan Regular" panose="02000000000000000000" pitchFamily="2" charset="0"/>
              </a:rPr>
              <a:t>250,000</a:t>
            </a:r>
          </a:p>
          <a:p>
            <a:pPr marL="465138" indent="0"/>
            <a:endParaRPr lang="en-US" sz="1600" dirty="0">
              <a:latin typeface="SJSU Spartan Regular" panose="02000000000000000000" pitchFamily="2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8293768" y="3586764"/>
            <a:ext cx="3262536" cy="769441"/>
          </a:xfrm>
          <a:prstGeom prst="rect">
            <a:avLst/>
          </a:prstGeom>
          <a:solidFill>
            <a:schemeClr val="tx2"/>
          </a:solidFill>
        </p:spPr>
        <p:txBody>
          <a:bodyPr wrap="square" numCol="1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SJSU Spartan Regular" panose="02000000000000000000" pitchFamily="2" charset="0"/>
              </a:rPr>
              <a:t>Total End of the Year Values</a:t>
            </a:r>
          </a:p>
          <a:p>
            <a:r>
              <a:rPr lang="en-US" sz="2800" b="1" dirty="0" smtClean="0">
                <a:solidFill>
                  <a:schemeClr val="bg1"/>
                </a:solidFill>
                <a:latin typeface="SJSU Spartan Regular" panose="02000000000000000000" pitchFamily="2" charset="0"/>
              </a:rPr>
              <a:t>148</a:t>
            </a:r>
            <a:r>
              <a:rPr lang="en-US" sz="2800" b="1" baseline="0" dirty="0" smtClean="0">
                <a:solidFill>
                  <a:schemeClr val="bg1"/>
                </a:solidFill>
                <a:latin typeface="SJSU Spartan Regular" panose="02000000000000000000" pitchFamily="2" charset="0"/>
              </a:rPr>
              <a:t> Million</a:t>
            </a:r>
            <a:endParaRPr lang="en-US" sz="2800" b="1" dirty="0">
              <a:solidFill>
                <a:schemeClr val="bg1"/>
              </a:solidFill>
              <a:latin typeface="SJSU Spartan Regular" panose="02000000000000000000" pitchFamily="2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293768" y="4506546"/>
            <a:ext cx="3768796" cy="138499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chemeClr val="tx1"/>
                </a:solidFill>
                <a:latin typeface="SJSU Spartan Regular" panose="02000000000000000000" pitchFamily="2" charset="0"/>
              </a:rPr>
              <a:t>Lorem ipsum dolor sit </a:t>
            </a:r>
            <a:r>
              <a:rPr lang="en-US" sz="1400" dirty="0" err="1" smtClean="0">
                <a:solidFill>
                  <a:schemeClr val="tx1"/>
                </a:solidFill>
                <a:latin typeface="SJSU Spartan Regular" panose="02000000000000000000" pitchFamily="2" charset="0"/>
              </a:rPr>
              <a:t>amet</a:t>
            </a:r>
            <a:r>
              <a:rPr lang="en-US" sz="1400" dirty="0" smtClean="0">
                <a:solidFill>
                  <a:schemeClr val="tx1"/>
                </a:solidFill>
                <a:latin typeface="SJSU Spartan Regular" panose="02000000000000000000" pitchFamily="2" charset="0"/>
              </a:rPr>
              <a:t>, </a:t>
            </a:r>
            <a:r>
              <a:rPr lang="en-US" sz="1400" dirty="0" err="1" smtClean="0">
                <a:solidFill>
                  <a:schemeClr val="tx1"/>
                </a:solidFill>
                <a:latin typeface="SJSU Spartan Regular" panose="02000000000000000000" pitchFamily="2" charset="0"/>
              </a:rPr>
              <a:t>consectetur</a:t>
            </a:r>
            <a:r>
              <a:rPr lang="en-US" sz="1400" dirty="0" smtClean="0">
                <a:solidFill>
                  <a:schemeClr val="tx1"/>
                </a:solidFill>
                <a:latin typeface="SJSU Spartan Regular" panose="02000000000000000000" pitchFamily="2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SJSU Spartan Regular" panose="02000000000000000000" pitchFamily="2" charset="0"/>
              </a:rPr>
              <a:t>adipiscing</a:t>
            </a:r>
            <a:r>
              <a:rPr lang="en-US" sz="1400" dirty="0" smtClean="0">
                <a:solidFill>
                  <a:schemeClr val="tx1"/>
                </a:solidFill>
                <a:latin typeface="SJSU Spartan Regular" panose="02000000000000000000" pitchFamily="2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SJSU Spartan Regular" panose="02000000000000000000" pitchFamily="2" charset="0"/>
              </a:rPr>
              <a:t>elit</a:t>
            </a:r>
            <a:r>
              <a:rPr lang="en-US" sz="1400" dirty="0" smtClean="0">
                <a:solidFill>
                  <a:schemeClr val="tx1"/>
                </a:solidFill>
                <a:latin typeface="SJSU Spartan Regular" panose="02000000000000000000" pitchFamily="2" charset="0"/>
              </a:rPr>
              <a:t>. </a:t>
            </a:r>
            <a:r>
              <a:rPr lang="en-US" sz="1400" dirty="0" err="1" smtClean="0">
                <a:solidFill>
                  <a:schemeClr val="tx1"/>
                </a:solidFill>
                <a:latin typeface="SJSU Spartan Regular" panose="02000000000000000000" pitchFamily="2" charset="0"/>
              </a:rPr>
              <a:t>Vestibulum</a:t>
            </a:r>
            <a:r>
              <a:rPr lang="en-US" sz="1400" dirty="0" smtClean="0">
                <a:solidFill>
                  <a:schemeClr val="tx1"/>
                </a:solidFill>
                <a:latin typeface="SJSU Spartan Regular" panose="02000000000000000000" pitchFamily="2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SJSU Spartan Regular" panose="02000000000000000000" pitchFamily="2" charset="0"/>
              </a:rPr>
              <a:t>elementum</a:t>
            </a:r>
            <a:r>
              <a:rPr lang="en-US" sz="1400" dirty="0" smtClean="0">
                <a:solidFill>
                  <a:schemeClr val="tx1"/>
                </a:solidFill>
                <a:latin typeface="SJSU Spartan Regular" panose="02000000000000000000" pitchFamily="2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SJSU Spartan Regular" panose="02000000000000000000" pitchFamily="2" charset="0"/>
              </a:rPr>
              <a:t>nulla</a:t>
            </a:r>
            <a:r>
              <a:rPr lang="en-US" sz="1400" dirty="0" smtClean="0">
                <a:solidFill>
                  <a:schemeClr val="tx1"/>
                </a:solidFill>
                <a:latin typeface="SJSU Spartan Regular" panose="02000000000000000000" pitchFamily="2" charset="0"/>
              </a:rPr>
              <a:t> sit </a:t>
            </a:r>
            <a:r>
              <a:rPr lang="en-US" sz="1400" dirty="0" err="1" smtClean="0">
                <a:solidFill>
                  <a:schemeClr val="tx1"/>
                </a:solidFill>
                <a:latin typeface="SJSU Spartan Regular" panose="02000000000000000000" pitchFamily="2" charset="0"/>
              </a:rPr>
              <a:t>amet</a:t>
            </a:r>
            <a:r>
              <a:rPr lang="en-US" sz="1400" dirty="0" smtClean="0">
                <a:solidFill>
                  <a:schemeClr val="tx1"/>
                </a:solidFill>
                <a:latin typeface="SJSU Spartan Regular" panose="02000000000000000000" pitchFamily="2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SJSU Spartan Regular" panose="02000000000000000000" pitchFamily="2" charset="0"/>
              </a:rPr>
              <a:t>tincidunt</a:t>
            </a:r>
            <a:r>
              <a:rPr lang="en-US" sz="1400" dirty="0" smtClean="0">
                <a:solidFill>
                  <a:schemeClr val="tx1"/>
                </a:solidFill>
                <a:latin typeface="SJSU Spartan Regular" panose="02000000000000000000" pitchFamily="2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SJSU Spartan Regular" panose="02000000000000000000" pitchFamily="2" charset="0"/>
              </a:rPr>
              <a:t>rhoncus</a:t>
            </a:r>
            <a:r>
              <a:rPr lang="en-US" sz="1400" dirty="0" smtClean="0">
                <a:solidFill>
                  <a:schemeClr val="tx1"/>
                </a:solidFill>
                <a:latin typeface="SJSU Spartan Regular" panose="02000000000000000000" pitchFamily="2" charset="0"/>
              </a:rPr>
              <a:t>. </a:t>
            </a:r>
            <a:r>
              <a:rPr lang="en-US" sz="1400" dirty="0" err="1" smtClean="0">
                <a:solidFill>
                  <a:schemeClr val="tx1"/>
                </a:solidFill>
                <a:latin typeface="SJSU Spartan Regular" panose="02000000000000000000" pitchFamily="2" charset="0"/>
              </a:rPr>
              <a:t>Cras</a:t>
            </a:r>
            <a:r>
              <a:rPr lang="en-US" sz="1400" dirty="0" smtClean="0">
                <a:solidFill>
                  <a:schemeClr val="tx1"/>
                </a:solidFill>
                <a:latin typeface="SJSU Spartan Regular" panose="02000000000000000000" pitchFamily="2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SJSU Spartan Regular" panose="02000000000000000000" pitchFamily="2" charset="0"/>
              </a:rPr>
              <a:t>eget</a:t>
            </a:r>
            <a:r>
              <a:rPr lang="en-US" sz="1400" dirty="0" smtClean="0">
                <a:solidFill>
                  <a:schemeClr val="tx1"/>
                </a:solidFill>
                <a:latin typeface="SJSU Spartan Regular" panose="02000000000000000000" pitchFamily="2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SJSU Spartan Regular" panose="02000000000000000000" pitchFamily="2" charset="0"/>
              </a:rPr>
              <a:t>purus</a:t>
            </a:r>
            <a:r>
              <a:rPr lang="en-US" sz="1400" dirty="0" smtClean="0">
                <a:solidFill>
                  <a:schemeClr val="tx1"/>
                </a:solidFill>
                <a:latin typeface="SJSU Spartan Regular" panose="02000000000000000000" pitchFamily="2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SJSU Spartan Regular" panose="02000000000000000000" pitchFamily="2" charset="0"/>
              </a:rPr>
              <a:t>lacinia</a:t>
            </a:r>
            <a:r>
              <a:rPr lang="en-US" sz="1400" dirty="0" smtClean="0">
                <a:solidFill>
                  <a:schemeClr val="tx1"/>
                </a:solidFill>
                <a:latin typeface="SJSU Spartan Regular" panose="02000000000000000000" pitchFamily="2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SJSU Spartan Regular" panose="02000000000000000000" pitchFamily="2" charset="0"/>
              </a:rPr>
              <a:t>nisl</a:t>
            </a:r>
            <a:r>
              <a:rPr lang="en-US" sz="1400" dirty="0" smtClean="0">
                <a:solidFill>
                  <a:schemeClr val="tx1"/>
                </a:solidFill>
                <a:latin typeface="SJSU Spartan Regular" panose="02000000000000000000" pitchFamily="2" charset="0"/>
              </a:rPr>
              <a:t>.</a:t>
            </a:r>
          </a:p>
        </p:txBody>
      </p:sp>
      <p:sp>
        <p:nvSpPr>
          <p:cNvPr id="22" name="Text Placeholder 3" descr="SJSU Primary Mark" title="SJSU Primary Mark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9144000" y="6217920"/>
            <a:ext cx="2350008" cy="43891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6192" y="621792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JSU Spartan Regular" panose="02000000000000000000" pitchFamily="2" charset="0"/>
              </a:defRPr>
            </a:lvl1pPr>
          </a:lstStyle>
          <a:p>
            <a:r>
              <a:rPr lang="en-US" smtClean="0"/>
              <a:t>M.M. Valero                       Remote Sensing of Wildfire Behavior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468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</a:rPr>
              <a:t>mario.miguel.valero@upc.edu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1322-DE7E-465E-8FDF-CCE59286528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21101"/>
      </p:ext>
    </p:extLst>
  </p:cSld>
  <p:clrMapOvr>
    <a:masterClrMapping/>
  </p:clrMapOvr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16210" y="6356350"/>
            <a:ext cx="791636" cy="365125"/>
          </a:xfr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75790" y="6356350"/>
            <a:ext cx="1178010" cy="365125"/>
          </a:xfrm>
        </p:spPr>
        <p:txBody>
          <a:bodyPr/>
          <a:lstStyle/>
          <a:p>
            <a:fld id="{4F9C4B87-7CDA-47DB-AE8B-DE353F24105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Rectángulo 17"/>
          <p:cNvSpPr/>
          <p:nvPr userDrawn="1"/>
        </p:nvSpPr>
        <p:spPr>
          <a:xfrm>
            <a:off x="0" y="4"/>
            <a:ext cx="12192000" cy="6429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350">
              <a:solidFill>
                <a:prstClr val="white"/>
              </a:solidFill>
            </a:endParaRPr>
          </a:p>
        </p:txBody>
      </p:sp>
      <p:grpSp>
        <p:nvGrpSpPr>
          <p:cNvPr id="19" name="Grupo 18"/>
          <p:cNvGrpSpPr/>
          <p:nvPr userDrawn="1"/>
        </p:nvGrpSpPr>
        <p:grpSpPr>
          <a:xfrm>
            <a:off x="331485" y="6201306"/>
            <a:ext cx="1213791" cy="578741"/>
            <a:chOff x="331485" y="6201306"/>
            <a:chExt cx="1213791" cy="578741"/>
          </a:xfrm>
        </p:grpSpPr>
        <p:grpSp>
          <p:nvGrpSpPr>
            <p:cNvPr id="20" name="Group 7"/>
            <p:cNvGrpSpPr>
              <a:grpSpLocks noChangeAspect="1"/>
            </p:cNvGrpSpPr>
            <p:nvPr/>
          </p:nvGrpSpPr>
          <p:grpSpPr bwMode="auto">
            <a:xfrm>
              <a:off x="331485" y="6201306"/>
              <a:ext cx="564592" cy="564592"/>
              <a:chOff x="1156" y="3908"/>
              <a:chExt cx="412" cy="412"/>
            </a:xfrm>
          </p:grpSpPr>
          <p:sp>
            <p:nvSpPr>
              <p:cNvPr id="32" name="AutoShape 8"/>
              <p:cNvSpPr>
                <a:spLocks noChangeAspect="1" noChangeArrowheads="1" noTextEdit="1"/>
              </p:cNvSpPr>
              <p:nvPr/>
            </p:nvSpPr>
            <p:spPr bwMode="auto">
              <a:xfrm>
                <a:off x="1156" y="3908"/>
                <a:ext cx="412" cy="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en-GB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9"/>
              <p:cNvSpPr>
                <a:spLocks/>
              </p:cNvSpPr>
              <p:nvPr/>
            </p:nvSpPr>
            <p:spPr bwMode="auto">
              <a:xfrm>
                <a:off x="1158" y="3910"/>
                <a:ext cx="409" cy="409"/>
              </a:xfrm>
              <a:custGeom>
                <a:avLst/>
                <a:gdLst>
                  <a:gd name="T0" fmla="*/ 0 w 1222"/>
                  <a:gd name="T1" fmla="*/ 0 h 1222"/>
                  <a:gd name="T2" fmla="*/ 0 w 1222"/>
                  <a:gd name="T3" fmla="*/ 0 h 1222"/>
                  <a:gd name="T4" fmla="*/ 0 w 1222"/>
                  <a:gd name="T5" fmla="*/ 0 h 1222"/>
                  <a:gd name="T6" fmla="*/ 0 w 1222"/>
                  <a:gd name="T7" fmla="*/ 0 h 1222"/>
                  <a:gd name="T8" fmla="*/ 0 w 1222"/>
                  <a:gd name="T9" fmla="*/ 0 h 1222"/>
                  <a:gd name="T10" fmla="*/ 0 w 1222"/>
                  <a:gd name="T11" fmla="*/ 0 h 1222"/>
                  <a:gd name="T12" fmla="*/ 0 w 1222"/>
                  <a:gd name="T13" fmla="*/ 0 h 1222"/>
                  <a:gd name="T14" fmla="*/ 0 w 1222"/>
                  <a:gd name="T15" fmla="*/ 0 h 1222"/>
                  <a:gd name="T16" fmla="*/ 0 w 1222"/>
                  <a:gd name="T17" fmla="*/ 0 h 1222"/>
                  <a:gd name="T18" fmla="*/ 0 w 1222"/>
                  <a:gd name="T19" fmla="*/ 0 h 1222"/>
                  <a:gd name="T20" fmla="*/ 0 w 1222"/>
                  <a:gd name="T21" fmla="*/ 0 h 1222"/>
                  <a:gd name="T22" fmla="*/ 0 w 1222"/>
                  <a:gd name="T23" fmla="*/ 0 h 1222"/>
                  <a:gd name="T24" fmla="*/ 0 w 1222"/>
                  <a:gd name="T25" fmla="*/ 0 h 1222"/>
                  <a:gd name="T26" fmla="*/ 0 w 1222"/>
                  <a:gd name="T27" fmla="*/ 0 h 1222"/>
                  <a:gd name="T28" fmla="*/ 0 w 1222"/>
                  <a:gd name="T29" fmla="*/ 0 h 1222"/>
                  <a:gd name="T30" fmla="*/ 0 w 1222"/>
                  <a:gd name="T31" fmla="*/ 0 h 1222"/>
                  <a:gd name="T32" fmla="*/ 0 w 1222"/>
                  <a:gd name="T33" fmla="*/ 0 h 1222"/>
                  <a:gd name="T34" fmla="*/ 0 w 1222"/>
                  <a:gd name="T35" fmla="*/ 0 h 1222"/>
                  <a:gd name="T36" fmla="*/ 0 w 1222"/>
                  <a:gd name="T37" fmla="*/ 0 h 1222"/>
                  <a:gd name="T38" fmla="*/ 0 w 1222"/>
                  <a:gd name="T39" fmla="*/ 0 h 1222"/>
                  <a:gd name="T40" fmla="*/ 0 w 1222"/>
                  <a:gd name="T41" fmla="*/ 0 h 1222"/>
                  <a:gd name="T42" fmla="*/ 0 w 1222"/>
                  <a:gd name="T43" fmla="*/ 0 h 1222"/>
                  <a:gd name="T44" fmla="*/ 0 w 1222"/>
                  <a:gd name="T45" fmla="*/ 0 h 1222"/>
                  <a:gd name="T46" fmla="*/ 0 w 1222"/>
                  <a:gd name="T47" fmla="*/ 0 h 1222"/>
                  <a:gd name="T48" fmla="*/ 0 w 1222"/>
                  <a:gd name="T49" fmla="*/ 0 h 1222"/>
                  <a:gd name="T50" fmla="*/ 0 w 1222"/>
                  <a:gd name="T51" fmla="*/ 0 h 1222"/>
                  <a:gd name="T52" fmla="*/ 0 w 1222"/>
                  <a:gd name="T53" fmla="*/ 0 h 1222"/>
                  <a:gd name="T54" fmla="*/ 0 w 1222"/>
                  <a:gd name="T55" fmla="*/ 0 h 1222"/>
                  <a:gd name="T56" fmla="*/ 0 w 1222"/>
                  <a:gd name="T57" fmla="*/ 0 h 1222"/>
                  <a:gd name="T58" fmla="*/ 0 w 1222"/>
                  <a:gd name="T59" fmla="*/ 0 h 1222"/>
                  <a:gd name="T60" fmla="*/ 0 w 1222"/>
                  <a:gd name="T61" fmla="*/ 0 h 1222"/>
                  <a:gd name="T62" fmla="*/ 0 w 1222"/>
                  <a:gd name="T63" fmla="*/ 0 h 1222"/>
                  <a:gd name="T64" fmla="*/ 0 w 1222"/>
                  <a:gd name="T65" fmla="*/ 0 h 1222"/>
                  <a:gd name="T66" fmla="*/ 0 w 1222"/>
                  <a:gd name="T67" fmla="*/ 0 h 1222"/>
                  <a:gd name="T68" fmla="*/ 0 w 1222"/>
                  <a:gd name="T69" fmla="*/ 0 h 1222"/>
                  <a:gd name="T70" fmla="*/ 0 w 1222"/>
                  <a:gd name="T71" fmla="*/ 0 h 1222"/>
                  <a:gd name="T72" fmla="*/ 0 w 1222"/>
                  <a:gd name="T73" fmla="*/ 0 h 1222"/>
                  <a:gd name="T74" fmla="*/ 0 w 1222"/>
                  <a:gd name="T75" fmla="*/ 0 h 1222"/>
                  <a:gd name="T76" fmla="*/ 0 w 1222"/>
                  <a:gd name="T77" fmla="*/ 0 h 1222"/>
                  <a:gd name="T78" fmla="*/ 0 w 1222"/>
                  <a:gd name="T79" fmla="*/ 0 h 1222"/>
                  <a:gd name="T80" fmla="*/ 0 w 1222"/>
                  <a:gd name="T81" fmla="*/ 0 h 1222"/>
                  <a:gd name="T82" fmla="*/ 0 w 1222"/>
                  <a:gd name="T83" fmla="*/ 0 h 1222"/>
                  <a:gd name="T84" fmla="*/ 0 w 1222"/>
                  <a:gd name="T85" fmla="*/ 0 h 122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222" h="1222">
                    <a:moveTo>
                      <a:pt x="611" y="0"/>
                    </a:moveTo>
                    <a:lnTo>
                      <a:pt x="642" y="0"/>
                    </a:lnTo>
                    <a:lnTo>
                      <a:pt x="673" y="3"/>
                    </a:lnTo>
                    <a:lnTo>
                      <a:pt x="704" y="6"/>
                    </a:lnTo>
                    <a:lnTo>
                      <a:pt x="734" y="12"/>
                    </a:lnTo>
                    <a:lnTo>
                      <a:pt x="763" y="20"/>
                    </a:lnTo>
                    <a:lnTo>
                      <a:pt x="793" y="27"/>
                    </a:lnTo>
                    <a:lnTo>
                      <a:pt x="821" y="37"/>
                    </a:lnTo>
                    <a:lnTo>
                      <a:pt x="849" y="48"/>
                    </a:lnTo>
                    <a:lnTo>
                      <a:pt x="876" y="60"/>
                    </a:lnTo>
                    <a:lnTo>
                      <a:pt x="902" y="74"/>
                    </a:lnTo>
                    <a:lnTo>
                      <a:pt x="927" y="89"/>
                    </a:lnTo>
                    <a:lnTo>
                      <a:pt x="953" y="104"/>
                    </a:lnTo>
                    <a:lnTo>
                      <a:pt x="976" y="122"/>
                    </a:lnTo>
                    <a:lnTo>
                      <a:pt x="1000" y="139"/>
                    </a:lnTo>
                    <a:lnTo>
                      <a:pt x="1022" y="159"/>
                    </a:lnTo>
                    <a:lnTo>
                      <a:pt x="1043" y="179"/>
                    </a:lnTo>
                    <a:lnTo>
                      <a:pt x="1063" y="200"/>
                    </a:lnTo>
                    <a:lnTo>
                      <a:pt x="1083" y="222"/>
                    </a:lnTo>
                    <a:lnTo>
                      <a:pt x="1100" y="246"/>
                    </a:lnTo>
                    <a:lnTo>
                      <a:pt x="1118" y="269"/>
                    </a:lnTo>
                    <a:lnTo>
                      <a:pt x="1133" y="295"/>
                    </a:lnTo>
                    <a:lnTo>
                      <a:pt x="1148" y="320"/>
                    </a:lnTo>
                    <a:lnTo>
                      <a:pt x="1162" y="346"/>
                    </a:lnTo>
                    <a:lnTo>
                      <a:pt x="1174" y="373"/>
                    </a:lnTo>
                    <a:lnTo>
                      <a:pt x="1185" y="401"/>
                    </a:lnTo>
                    <a:lnTo>
                      <a:pt x="1195" y="429"/>
                    </a:lnTo>
                    <a:lnTo>
                      <a:pt x="1202" y="459"/>
                    </a:lnTo>
                    <a:lnTo>
                      <a:pt x="1210" y="488"/>
                    </a:lnTo>
                    <a:lnTo>
                      <a:pt x="1216" y="518"/>
                    </a:lnTo>
                    <a:lnTo>
                      <a:pt x="1219" y="549"/>
                    </a:lnTo>
                    <a:lnTo>
                      <a:pt x="1222" y="580"/>
                    </a:lnTo>
                    <a:lnTo>
                      <a:pt x="1222" y="611"/>
                    </a:lnTo>
                    <a:lnTo>
                      <a:pt x="1222" y="642"/>
                    </a:lnTo>
                    <a:lnTo>
                      <a:pt x="1219" y="673"/>
                    </a:lnTo>
                    <a:lnTo>
                      <a:pt x="1216" y="704"/>
                    </a:lnTo>
                    <a:lnTo>
                      <a:pt x="1210" y="734"/>
                    </a:lnTo>
                    <a:lnTo>
                      <a:pt x="1202" y="763"/>
                    </a:lnTo>
                    <a:lnTo>
                      <a:pt x="1195" y="793"/>
                    </a:lnTo>
                    <a:lnTo>
                      <a:pt x="1185" y="821"/>
                    </a:lnTo>
                    <a:lnTo>
                      <a:pt x="1174" y="849"/>
                    </a:lnTo>
                    <a:lnTo>
                      <a:pt x="1162" y="876"/>
                    </a:lnTo>
                    <a:lnTo>
                      <a:pt x="1148" y="902"/>
                    </a:lnTo>
                    <a:lnTo>
                      <a:pt x="1133" y="927"/>
                    </a:lnTo>
                    <a:lnTo>
                      <a:pt x="1118" y="953"/>
                    </a:lnTo>
                    <a:lnTo>
                      <a:pt x="1100" y="976"/>
                    </a:lnTo>
                    <a:lnTo>
                      <a:pt x="1083" y="1000"/>
                    </a:lnTo>
                    <a:lnTo>
                      <a:pt x="1063" y="1022"/>
                    </a:lnTo>
                    <a:lnTo>
                      <a:pt x="1043" y="1043"/>
                    </a:lnTo>
                    <a:lnTo>
                      <a:pt x="1022" y="1063"/>
                    </a:lnTo>
                    <a:lnTo>
                      <a:pt x="1000" y="1083"/>
                    </a:lnTo>
                    <a:lnTo>
                      <a:pt x="976" y="1100"/>
                    </a:lnTo>
                    <a:lnTo>
                      <a:pt x="953" y="1118"/>
                    </a:lnTo>
                    <a:lnTo>
                      <a:pt x="927" y="1133"/>
                    </a:lnTo>
                    <a:lnTo>
                      <a:pt x="902" y="1148"/>
                    </a:lnTo>
                    <a:lnTo>
                      <a:pt x="876" y="1162"/>
                    </a:lnTo>
                    <a:lnTo>
                      <a:pt x="849" y="1174"/>
                    </a:lnTo>
                    <a:lnTo>
                      <a:pt x="821" y="1185"/>
                    </a:lnTo>
                    <a:lnTo>
                      <a:pt x="793" y="1195"/>
                    </a:lnTo>
                    <a:lnTo>
                      <a:pt x="763" y="1202"/>
                    </a:lnTo>
                    <a:lnTo>
                      <a:pt x="734" y="1210"/>
                    </a:lnTo>
                    <a:lnTo>
                      <a:pt x="704" y="1216"/>
                    </a:lnTo>
                    <a:lnTo>
                      <a:pt x="673" y="1219"/>
                    </a:lnTo>
                    <a:lnTo>
                      <a:pt x="642" y="1222"/>
                    </a:lnTo>
                    <a:lnTo>
                      <a:pt x="611" y="1222"/>
                    </a:lnTo>
                    <a:lnTo>
                      <a:pt x="580" y="1222"/>
                    </a:lnTo>
                    <a:lnTo>
                      <a:pt x="549" y="1219"/>
                    </a:lnTo>
                    <a:lnTo>
                      <a:pt x="518" y="1216"/>
                    </a:lnTo>
                    <a:lnTo>
                      <a:pt x="488" y="1210"/>
                    </a:lnTo>
                    <a:lnTo>
                      <a:pt x="459" y="1202"/>
                    </a:lnTo>
                    <a:lnTo>
                      <a:pt x="429" y="1195"/>
                    </a:lnTo>
                    <a:lnTo>
                      <a:pt x="401" y="1185"/>
                    </a:lnTo>
                    <a:lnTo>
                      <a:pt x="373" y="1174"/>
                    </a:lnTo>
                    <a:lnTo>
                      <a:pt x="346" y="1162"/>
                    </a:lnTo>
                    <a:lnTo>
                      <a:pt x="320" y="1148"/>
                    </a:lnTo>
                    <a:lnTo>
                      <a:pt x="295" y="1133"/>
                    </a:lnTo>
                    <a:lnTo>
                      <a:pt x="269" y="1118"/>
                    </a:lnTo>
                    <a:lnTo>
                      <a:pt x="246" y="1100"/>
                    </a:lnTo>
                    <a:lnTo>
                      <a:pt x="222" y="1083"/>
                    </a:lnTo>
                    <a:lnTo>
                      <a:pt x="200" y="1063"/>
                    </a:lnTo>
                    <a:lnTo>
                      <a:pt x="179" y="1043"/>
                    </a:lnTo>
                    <a:lnTo>
                      <a:pt x="159" y="1022"/>
                    </a:lnTo>
                    <a:lnTo>
                      <a:pt x="139" y="1000"/>
                    </a:lnTo>
                    <a:lnTo>
                      <a:pt x="122" y="976"/>
                    </a:lnTo>
                    <a:lnTo>
                      <a:pt x="104" y="953"/>
                    </a:lnTo>
                    <a:lnTo>
                      <a:pt x="89" y="927"/>
                    </a:lnTo>
                    <a:lnTo>
                      <a:pt x="74" y="902"/>
                    </a:lnTo>
                    <a:lnTo>
                      <a:pt x="60" y="876"/>
                    </a:lnTo>
                    <a:lnTo>
                      <a:pt x="48" y="849"/>
                    </a:lnTo>
                    <a:lnTo>
                      <a:pt x="37" y="821"/>
                    </a:lnTo>
                    <a:lnTo>
                      <a:pt x="27" y="793"/>
                    </a:lnTo>
                    <a:lnTo>
                      <a:pt x="20" y="763"/>
                    </a:lnTo>
                    <a:lnTo>
                      <a:pt x="12" y="734"/>
                    </a:lnTo>
                    <a:lnTo>
                      <a:pt x="6" y="704"/>
                    </a:lnTo>
                    <a:lnTo>
                      <a:pt x="3" y="673"/>
                    </a:lnTo>
                    <a:lnTo>
                      <a:pt x="0" y="642"/>
                    </a:lnTo>
                    <a:lnTo>
                      <a:pt x="0" y="611"/>
                    </a:lnTo>
                    <a:lnTo>
                      <a:pt x="0" y="580"/>
                    </a:lnTo>
                    <a:lnTo>
                      <a:pt x="3" y="549"/>
                    </a:lnTo>
                    <a:lnTo>
                      <a:pt x="6" y="518"/>
                    </a:lnTo>
                    <a:lnTo>
                      <a:pt x="12" y="488"/>
                    </a:lnTo>
                    <a:lnTo>
                      <a:pt x="20" y="459"/>
                    </a:lnTo>
                    <a:lnTo>
                      <a:pt x="27" y="429"/>
                    </a:lnTo>
                    <a:lnTo>
                      <a:pt x="37" y="401"/>
                    </a:lnTo>
                    <a:lnTo>
                      <a:pt x="48" y="373"/>
                    </a:lnTo>
                    <a:lnTo>
                      <a:pt x="60" y="346"/>
                    </a:lnTo>
                    <a:lnTo>
                      <a:pt x="74" y="320"/>
                    </a:lnTo>
                    <a:lnTo>
                      <a:pt x="89" y="295"/>
                    </a:lnTo>
                    <a:lnTo>
                      <a:pt x="104" y="269"/>
                    </a:lnTo>
                    <a:lnTo>
                      <a:pt x="122" y="246"/>
                    </a:lnTo>
                    <a:lnTo>
                      <a:pt x="139" y="222"/>
                    </a:lnTo>
                    <a:lnTo>
                      <a:pt x="159" y="200"/>
                    </a:lnTo>
                    <a:lnTo>
                      <a:pt x="179" y="179"/>
                    </a:lnTo>
                    <a:lnTo>
                      <a:pt x="200" y="159"/>
                    </a:lnTo>
                    <a:lnTo>
                      <a:pt x="222" y="139"/>
                    </a:lnTo>
                    <a:lnTo>
                      <a:pt x="246" y="122"/>
                    </a:lnTo>
                    <a:lnTo>
                      <a:pt x="269" y="104"/>
                    </a:lnTo>
                    <a:lnTo>
                      <a:pt x="295" y="89"/>
                    </a:lnTo>
                    <a:lnTo>
                      <a:pt x="320" y="74"/>
                    </a:lnTo>
                    <a:lnTo>
                      <a:pt x="346" y="60"/>
                    </a:lnTo>
                    <a:lnTo>
                      <a:pt x="373" y="48"/>
                    </a:lnTo>
                    <a:lnTo>
                      <a:pt x="401" y="37"/>
                    </a:lnTo>
                    <a:lnTo>
                      <a:pt x="429" y="27"/>
                    </a:lnTo>
                    <a:lnTo>
                      <a:pt x="459" y="20"/>
                    </a:lnTo>
                    <a:lnTo>
                      <a:pt x="488" y="12"/>
                    </a:lnTo>
                    <a:lnTo>
                      <a:pt x="518" y="6"/>
                    </a:lnTo>
                    <a:lnTo>
                      <a:pt x="549" y="3"/>
                    </a:lnTo>
                    <a:lnTo>
                      <a:pt x="580" y="0"/>
                    </a:lnTo>
                    <a:lnTo>
                      <a:pt x="611" y="0"/>
                    </a:lnTo>
                    <a:close/>
                  </a:path>
                </a:pathLst>
              </a:custGeom>
              <a:solidFill>
                <a:srgbClr val="2A80B6">
                  <a:alpha val="3803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en-GB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10"/>
              <p:cNvSpPr>
                <a:spLocks/>
              </p:cNvSpPr>
              <p:nvPr/>
            </p:nvSpPr>
            <p:spPr bwMode="auto">
              <a:xfrm>
                <a:off x="1252" y="3966"/>
                <a:ext cx="58" cy="59"/>
              </a:xfrm>
              <a:custGeom>
                <a:avLst/>
                <a:gdLst>
                  <a:gd name="T0" fmla="*/ 0 w 176"/>
                  <a:gd name="T1" fmla="*/ 0 h 176"/>
                  <a:gd name="T2" fmla="*/ 0 w 176"/>
                  <a:gd name="T3" fmla="*/ 0 h 176"/>
                  <a:gd name="T4" fmla="*/ 0 w 176"/>
                  <a:gd name="T5" fmla="*/ 0 h 176"/>
                  <a:gd name="T6" fmla="*/ 0 w 176"/>
                  <a:gd name="T7" fmla="*/ 0 h 176"/>
                  <a:gd name="T8" fmla="*/ 0 w 176"/>
                  <a:gd name="T9" fmla="*/ 0 h 176"/>
                  <a:gd name="T10" fmla="*/ 0 w 176"/>
                  <a:gd name="T11" fmla="*/ 0 h 176"/>
                  <a:gd name="T12" fmla="*/ 0 w 176"/>
                  <a:gd name="T13" fmla="*/ 0 h 176"/>
                  <a:gd name="T14" fmla="*/ 0 w 176"/>
                  <a:gd name="T15" fmla="*/ 0 h 176"/>
                  <a:gd name="T16" fmla="*/ 0 w 176"/>
                  <a:gd name="T17" fmla="*/ 0 h 176"/>
                  <a:gd name="T18" fmla="*/ 0 w 176"/>
                  <a:gd name="T19" fmla="*/ 0 h 176"/>
                  <a:gd name="T20" fmla="*/ 0 w 176"/>
                  <a:gd name="T21" fmla="*/ 0 h 176"/>
                  <a:gd name="T22" fmla="*/ 0 w 176"/>
                  <a:gd name="T23" fmla="*/ 0 h 176"/>
                  <a:gd name="T24" fmla="*/ 0 w 176"/>
                  <a:gd name="T25" fmla="*/ 0 h 176"/>
                  <a:gd name="T26" fmla="*/ 0 w 176"/>
                  <a:gd name="T27" fmla="*/ 0 h 176"/>
                  <a:gd name="T28" fmla="*/ 0 w 176"/>
                  <a:gd name="T29" fmla="*/ 0 h 176"/>
                  <a:gd name="T30" fmla="*/ 0 w 176"/>
                  <a:gd name="T31" fmla="*/ 0 h 176"/>
                  <a:gd name="T32" fmla="*/ 0 w 176"/>
                  <a:gd name="T33" fmla="*/ 0 h 176"/>
                  <a:gd name="T34" fmla="*/ 0 w 176"/>
                  <a:gd name="T35" fmla="*/ 0 h 176"/>
                  <a:gd name="T36" fmla="*/ 0 w 176"/>
                  <a:gd name="T37" fmla="*/ 0 h 176"/>
                  <a:gd name="T38" fmla="*/ 0 w 176"/>
                  <a:gd name="T39" fmla="*/ 0 h 176"/>
                  <a:gd name="T40" fmla="*/ 0 w 176"/>
                  <a:gd name="T41" fmla="*/ 0 h 176"/>
                  <a:gd name="T42" fmla="*/ 0 w 176"/>
                  <a:gd name="T43" fmla="*/ 0 h 176"/>
                  <a:gd name="T44" fmla="*/ 0 w 176"/>
                  <a:gd name="T45" fmla="*/ 0 h 176"/>
                  <a:gd name="T46" fmla="*/ 0 w 176"/>
                  <a:gd name="T47" fmla="*/ 0 h 176"/>
                  <a:gd name="T48" fmla="*/ 0 w 176"/>
                  <a:gd name="T49" fmla="*/ 0 h 176"/>
                  <a:gd name="T50" fmla="*/ 0 w 176"/>
                  <a:gd name="T51" fmla="*/ 0 h 176"/>
                  <a:gd name="T52" fmla="*/ 0 w 176"/>
                  <a:gd name="T53" fmla="*/ 0 h 176"/>
                  <a:gd name="T54" fmla="*/ 0 w 176"/>
                  <a:gd name="T55" fmla="*/ 0 h 176"/>
                  <a:gd name="T56" fmla="*/ 0 w 176"/>
                  <a:gd name="T57" fmla="*/ 0 h 176"/>
                  <a:gd name="T58" fmla="*/ 0 w 176"/>
                  <a:gd name="T59" fmla="*/ 0 h 176"/>
                  <a:gd name="T60" fmla="*/ 0 w 176"/>
                  <a:gd name="T61" fmla="*/ 0 h 176"/>
                  <a:gd name="T62" fmla="*/ 0 w 176"/>
                  <a:gd name="T63" fmla="*/ 0 h 17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76" h="176">
                    <a:moveTo>
                      <a:pt x="87" y="0"/>
                    </a:moveTo>
                    <a:lnTo>
                      <a:pt x="96" y="0"/>
                    </a:lnTo>
                    <a:lnTo>
                      <a:pt x="105" y="2"/>
                    </a:lnTo>
                    <a:lnTo>
                      <a:pt x="114" y="3"/>
                    </a:lnTo>
                    <a:lnTo>
                      <a:pt x="123" y="6"/>
                    </a:lnTo>
                    <a:lnTo>
                      <a:pt x="130" y="11"/>
                    </a:lnTo>
                    <a:lnTo>
                      <a:pt x="137" y="15"/>
                    </a:lnTo>
                    <a:lnTo>
                      <a:pt x="143" y="20"/>
                    </a:lnTo>
                    <a:lnTo>
                      <a:pt x="149" y="26"/>
                    </a:lnTo>
                    <a:lnTo>
                      <a:pt x="155" y="32"/>
                    </a:lnTo>
                    <a:lnTo>
                      <a:pt x="161" y="39"/>
                    </a:lnTo>
                    <a:lnTo>
                      <a:pt x="165" y="46"/>
                    </a:lnTo>
                    <a:lnTo>
                      <a:pt x="168" y="54"/>
                    </a:lnTo>
                    <a:lnTo>
                      <a:pt x="171" y="63"/>
                    </a:lnTo>
                    <a:lnTo>
                      <a:pt x="174" y="70"/>
                    </a:lnTo>
                    <a:lnTo>
                      <a:pt x="176" y="79"/>
                    </a:lnTo>
                    <a:lnTo>
                      <a:pt x="176" y="88"/>
                    </a:lnTo>
                    <a:lnTo>
                      <a:pt x="176" y="97"/>
                    </a:lnTo>
                    <a:lnTo>
                      <a:pt x="174" y="105"/>
                    </a:lnTo>
                    <a:lnTo>
                      <a:pt x="171" y="114"/>
                    </a:lnTo>
                    <a:lnTo>
                      <a:pt x="168" y="122"/>
                    </a:lnTo>
                    <a:lnTo>
                      <a:pt x="165" y="131"/>
                    </a:lnTo>
                    <a:lnTo>
                      <a:pt x="161" y="138"/>
                    </a:lnTo>
                    <a:lnTo>
                      <a:pt x="155" y="144"/>
                    </a:lnTo>
                    <a:lnTo>
                      <a:pt x="149" y="150"/>
                    </a:lnTo>
                    <a:lnTo>
                      <a:pt x="143" y="156"/>
                    </a:lnTo>
                    <a:lnTo>
                      <a:pt x="137" y="162"/>
                    </a:lnTo>
                    <a:lnTo>
                      <a:pt x="130" y="166"/>
                    </a:lnTo>
                    <a:lnTo>
                      <a:pt x="123" y="169"/>
                    </a:lnTo>
                    <a:lnTo>
                      <a:pt x="114" y="172"/>
                    </a:lnTo>
                    <a:lnTo>
                      <a:pt x="105" y="175"/>
                    </a:lnTo>
                    <a:lnTo>
                      <a:pt x="96" y="176"/>
                    </a:lnTo>
                    <a:lnTo>
                      <a:pt x="87" y="176"/>
                    </a:lnTo>
                    <a:lnTo>
                      <a:pt x="78" y="176"/>
                    </a:lnTo>
                    <a:lnTo>
                      <a:pt x="69" y="175"/>
                    </a:lnTo>
                    <a:lnTo>
                      <a:pt x="62" y="172"/>
                    </a:lnTo>
                    <a:lnTo>
                      <a:pt x="53" y="169"/>
                    </a:lnTo>
                    <a:lnTo>
                      <a:pt x="46" y="166"/>
                    </a:lnTo>
                    <a:lnTo>
                      <a:pt x="38" y="162"/>
                    </a:lnTo>
                    <a:lnTo>
                      <a:pt x="31" y="156"/>
                    </a:lnTo>
                    <a:lnTo>
                      <a:pt x="25" y="150"/>
                    </a:lnTo>
                    <a:lnTo>
                      <a:pt x="19" y="144"/>
                    </a:lnTo>
                    <a:lnTo>
                      <a:pt x="15" y="138"/>
                    </a:lnTo>
                    <a:lnTo>
                      <a:pt x="10" y="131"/>
                    </a:lnTo>
                    <a:lnTo>
                      <a:pt x="6" y="122"/>
                    </a:lnTo>
                    <a:lnTo>
                      <a:pt x="3" y="114"/>
                    </a:lnTo>
                    <a:lnTo>
                      <a:pt x="1" y="105"/>
                    </a:lnTo>
                    <a:lnTo>
                      <a:pt x="0" y="97"/>
                    </a:lnTo>
                    <a:lnTo>
                      <a:pt x="0" y="88"/>
                    </a:lnTo>
                    <a:lnTo>
                      <a:pt x="0" y="79"/>
                    </a:lnTo>
                    <a:lnTo>
                      <a:pt x="1" y="70"/>
                    </a:lnTo>
                    <a:lnTo>
                      <a:pt x="3" y="63"/>
                    </a:lnTo>
                    <a:lnTo>
                      <a:pt x="6" y="54"/>
                    </a:lnTo>
                    <a:lnTo>
                      <a:pt x="10" y="46"/>
                    </a:lnTo>
                    <a:lnTo>
                      <a:pt x="15" y="39"/>
                    </a:lnTo>
                    <a:lnTo>
                      <a:pt x="19" y="32"/>
                    </a:lnTo>
                    <a:lnTo>
                      <a:pt x="25" y="26"/>
                    </a:lnTo>
                    <a:lnTo>
                      <a:pt x="31" y="20"/>
                    </a:lnTo>
                    <a:lnTo>
                      <a:pt x="38" y="15"/>
                    </a:lnTo>
                    <a:lnTo>
                      <a:pt x="46" y="11"/>
                    </a:lnTo>
                    <a:lnTo>
                      <a:pt x="53" y="6"/>
                    </a:lnTo>
                    <a:lnTo>
                      <a:pt x="62" y="3"/>
                    </a:lnTo>
                    <a:lnTo>
                      <a:pt x="69" y="2"/>
                    </a:lnTo>
                    <a:lnTo>
                      <a:pt x="78" y="0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en-GB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11"/>
              <p:cNvSpPr>
                <a:spLocks/>
              </p:cNvSpPr>
              <p:nvPr/>
            </p:nvSpPr>
            <p:spPr bwMode="auto">
              <a:xfrm>
                <a:off x="1332" y="3966"/>
                <a:ext cx="60" cy="59"/>
              </a:xfrm>
              <a:custGeom>
                <a:avLst/>
                <a:gdLst>
                  <a:gd name="T0" fmla="*/ 0 w 178"/>
                  <a:gd name="T1" fmla="*/ 0 h 176"/>
                  <a:gd name="T2" fmla="*/ 0 w 178"/>
                  <a:gd name="T3" fmla="*/ 0 h 176"/>
                  <a:gd name="T4" fmla="*/ 0 w 178"/>
                  <a:gd name="T5" fmla="*/ 0 h 176"/>
                  <a:gd name="T6" fmla="*/ 0 w 178"/>
                  <a:gd name="T7" fmla="*/ 0 h 176"/>
                  <a:gd name="T8" fmla="*/ 0 w 178"/>
                  <a:gd name="T9" fmla="*/ 0 h 176"/>
                  <a:gd name="T10" fmla="*/ 0 w 178"/>
                  <a:gd name="T11" fmla="*/ 0 h 176"/>
                  <a:gd name="T12" fmla="*/ 0 w 178"/>
                  <a:gd name="T13" fmla="*/ 0 h 176"/>
                  <a:gd name="T14" fmla="*/ 0 w 178"/>
                  <a:gd name="T15" fmla="*/ 0 h 176"/>
                  <a:gd name="T16" fmla="*/ 0 w 178"/>
                  <a:gd name="T17" fmla="*/ 0 h 176"/>
                  <a:gd name="T18" fmla="*/ 0 w 178"/>
                  <a:gd name="T19" fmla="*/ 0 h 176"/>
                  <a:gd name="T20" fmla="*/ 0 w 178"/>
                  <a:gd name="T21" fmla="*/ 0 h 176"/>
                  <a:gd name="T22" fmla="*/ 0 w 178"/>
                  <a:gd name="T23" fmla="*/ 0 h 176"/>
                  <a:gd name="T24" fmla="*/ 0 w 178"/>
                  <a:gd name="T25" fmla="*/ 0 h 176"/>
                  <a:gd name="T26" fmla="*/ 0 w 178"/>
                  <a:gd name="T27" fmla="*/ 0 h 176"/>
                  <a:gd name="T28" fmla="*/ 0 w 178"/>
                  <a:gd name="T29" fmla="*/ 0 h 176"/>
                  <a:gd name="T30" fmla="*/ 0 w 178"/>
                  <a:gd name="T31" fmla="*/ 0 h 176"/>
                  <a:gd name="T32" fmla="*/ 0 w 178"/>
                  <a:gd name="T33" fmla="*/ 0 h 176"/>
                  <a:gd name="T34" fmla="*/ 0 w 178"/>
                  <a:gd name="T35" fmla="*/ 0 h 176"/>
                  <a:gd name="T36" fmla="*/ 0 w 178"/>
                  <a:gd name="T37" fmla="*/ 0 h 176"/>
                  <a:gd name="T38" fmla="*/ 0 w 178"/>
                  <a:gd name="T39" fmla="*/ 0 h 176"/>
                  <a:gd name="T40" fmla="*/ 0 w 178"/>
                  <a:gd name="T41" fmla="*/ 0 h 176"/>
                  <a:gd name="T42" fmla="*/ 0 w 178"/>
                  <a:gd name="T43" fmla="*/ 0 h 176"/>
                  <a:gd name="T44" fmla="*/ 0 w 178"/>
                  <a:gd name="T45" fmla="*/ 0 h 176"/>
                  <a:gd name="T46" fmla="*/ 0 w 178"/>
                  <a:gd name="T47" fmla="*/ 0 h 176"/>
                  <a:gd name="T48" fmla="*/ 0 w 178"/>
                  <a:gd name="T49" fmla="*/ 0 h 176"/>
                  <a:gd name="T50" fmla="*/ 0 w 178"/>
                  <a:gd name="T51" fmla="*/ 0 h 176"/>
                  <a:gd name="T52" fmla="*/ 0 w 178"/>
                  <a:gd name="T53" fmla="*/ 0 h 176"/>
                  <a:gd name="T54" fmla="*/ 0 w 178"/>
                  <a:gd name="T55" fmla="*/ 0 h 176"/>
                  <a:gd name="T56" fmla="*/ 0 w 178"/>
                  <a:gd name="T57" fmla="*/ 0 h 176"/>
                  <a:gd name="T58" fmla="*/ 0 w 178"/>
                  <a:gd name="T59" fmla="*/ 0 h 176"/>
                  <a:gd name="T60" fmla="*/ 0 w 178"/>
                  <a:gd name="T61" fmla="*/ 0 h 176"/>
                  <a:gd name="T62" fmla="*/ 0 w 178"/>
                  <a:gd name="T63" fmla="*/ 0 h 17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78" h="176">
                    <a:moveTo>
                      <a:pt x="89" y="0"/>
                    </a:moveTo>
                    <a:lnTo>
                      <a:pt x="98" y="0"/>
                    </a:lnTo>
                    <a:lnTo>
                      <a:pt x="107" y="2"/>
                    </a:lnTo>
                    <a:lnTo>
                      <a:pt x="116" y="3"/>
                    </a:lnTo>
                    <a:lnTo>
                      <a:pt x="123" y="6"/>
                    </a:lnTo>
                    <a:lnTo>
                      <a:pt x="130" y="11"/>
                    </a:lnTo>
                    <a:lnTo>
                      <a:pt x="138" y="15"/>
                    </a:lnTo>
                    <a:lnTo>
                      <a:pt x="145" y="20"/>
                    </a:lnTo>
                    <a:lnTo>
                      <a:pt x="151" y="26"/>
                    </a:lnTo>
                    <a:lnTo>
                      <a:pt x="157" y="32"/>
                    </a:lnTo>
                    <a:lnTo>
                      <a:pt x="161" y="39"/>
                    </a:lnTo>
                    <a:lnTo>
                      <a:pt x="166" y="46"/>
                    </a:lnTo>
                    <a:lnTo>
                      <a:pt x="170" y="54"/>
                    </a:lnTo>
                    <a:lnTo>
                      <a:pt x="173" y="63"/>
                    </a:lnTo>
                    <a:lnTo>
                      <a:pt x="175" y="70"/>
                    </a:lnTo>
                    <a:lnTo>
                      <a:pt x="176" y="79"/>
                    </a:lnTo>
                    <a:lnTo>
                      <a:pt x="178" y="88"/>
                    </a:lnTo>
                    <a:lnTo>
                      <a:pt x="176" y="97"/>
                    </a:lnTo>
                    <a:lnTo>
                      <a:pt x="175" y="105"/>
                    </a:lnTo>
                    <a:lnTo>
                      <a:pt x="173" y="114"/>
                    </a:lnTo>
                    <a:lnTo>
                      <a:pt x="170" y="122"/>
                    </a:lnTo>
                    <a:lnTo>
                      <a:pt x="166" y="131"/>
                    </a:lnTo>
                    <a:lnTo>
                      <a:pt x="161" y="138"/>
                    </a:lnTo>
                    <a:lnTo>
                      <a:pt x="157" y="144"/>
                    </a:lnTo>
                    <a:lnTo>
                      <a:pt x="151" y="150"/>
                    </a:lnTo>
                    <a:lnTo>
                      <a:pt x="145" y="156"/>
                    </a:lnTo>
                    <a:lnTo>
                      <a:pt x="138" y="162"/>
                    </a:lnTo>
                    <a:lnTo>
                      <a:pt x="130" y="166"/>
                    </a:lnTo>
                    <a:lnTo>
                      <a:pt x="123" y="169"/>
                    </a:lnTo>
                    <a:lnTo>
                      <a:pt x="116" y="172"/>
                    </a:lnTo>
                    <a:lnTo>
                      <a:pt x="107" y="175"/>
                    </a:lnTo>
                    <a:lnTo>
                      <a:pt x="98" y="176"/>
                    </a:lnTo>
                    <a:lnTo>
                      <a:pt x="89" y="176"/>
                    </a:lnTo>
                    <a:lnTo>
                      <a:pt x="80" y="176"/>
                    </a:lnTo>
                    <a:lnTo>
                      <a:pt x="71" y="175"/>
                    </a:lnTo>
                    <a:lnTo>
                      <a:pt x="62" y="172"/>
                    </a:lnTo>
                    <a:lnTo>
                      <a:pt x="55" y="169"/>
                    </a:lnTo>
                    <a:lnTo>
                      <a:pt x="48" y="166"/>
                    </a:lnTo>
                    <a:lnTo>
                      <a:pt x="40" y="162"/>
                    </a:lnTo>
                    <a:lnTo>
                      <a:pt x="33" y="156"/>
                    </a:lnTo>
                    <a:lnTo>
                      <a:pt x="27" y="150"/>
                    </a:lnTo>
                    <a:lnTo>
                      <a:pt x="21" y="144"/>
                    </a:lnTo>
                    <a:lnTo>
                      <a:pt x="17" y="138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5" y="114"/>
                    </a:lnTo>
                    <a:lnTo>
                      <a:pt x="3" y="105"/>
                    </a:lnTo>
                    <a:lnTo>
                      <a:pt x="2" y="97"/>
                    </a:lnTo>
                    <a:lnTo>
                      <a:pt x="0" y="88"/>
                    </a:lnTo>
                    <a:lnTo>
                      <a:pt x="2" y="79"/>
                    </a:lnTo>
                    <a:lnTo>
                      <a:pt x="3" y="70"/>
                    </a:lnTo>
                    <a:lnTo>
                      <a:pt x="5" y="63"/>
                    </a:lnTo>
                    <a:lnTo>
                      <a:pt x="8" y="54"/>
                    </a:lnTo>
                    <a:lnTo>
                      <a:pt x="12" y="46"/>
                    </a:lnTo>
                    <a:lnTo>
                      <a:pt x="17" y="39"/>
                    </a:lnTo>
                    <a:lnTo>
                      <a:pt x="21" y="32"/>
                    </a:lnTo>
                    <a:lnTo>
                      <a:pt x="27" y="26"/>
                    </a:lnTo>
                    <a:lnTo>
                      <a:pt x="33" y="20"/>
                    </a:lnTo>
                    <a:lnTo>
                      <a:pt x="40" y="15"/>
                    </a:lnTo>
                    <a:lnTo>
                      <a:pt x="48" y="11"/>
                    </a:lnTo>
                    <a:lnTo>
                      <a:pt x="55" y="6"/>
                    </a:lnTo>
                    <a:lnTo>
                      <a:pt x="62" y="3"/>
                    </a:lnTo>
                    <a:lnTo>
                      <a:pt x="71" y="2"/>
                    </a:lnTo>
                    <a:lnTo>
                      <a:pt x="8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en-GB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12"/>
              <p:cNvSpPr>
                <a:spLocks/>
              </p:cNvSpPr>
              <p:nvPr/>
            </p:nvSpPr>
            <p:spPr bwMode="auto">
              <a:xfrm>
                <a:off x="1414" y="3966"/>
                <a:ext cx="58" cy="59"/>
              </a:xfrm>
              <a:custGeom>
                <a:avLst/>
                <a:gdLst>
                  <a:gd name="T0" fmla="*/ 0 w 176"/>
                  <a:gd name="T1" fmla="*/ 0 h 176"/>
                  <a:gd name="T2" fmla="*/ 0 w 176"/>
                  <a:gd name="T3" fmla="*/ 0 h 176"/>
                  <a:gd name="T4" fmla="*/ 0 w 176"/>
                  <a:gd name="T5" fmla="*/ 0 h 176"/>
                  <a:gd name="T6" fmla="*/ 0 w 176"/>
                  <a:gd name="T7" fmla="*/ 0 h 176"/>
                  <a:gd name="T8" fmla="*/ 0 w 176"/>
                  <a:gd name="T9" fmla="*/ 0 h 176"/>
                  <a:gd name="T10" fmla="*/ 0 w 176"/>
                  <a:gd name="T11" fmla="*/ 0 h 176"/>
                  <a:gd name="T12" fmla="*/ 0 w 176"/>
                  <a:gd name="T13" fmla="*/ 0 h 176"/>
                  <a:gd name="T14" fmla="*/ 0 w 176"/>
                  <a:gd name="T15" fmla="*/ 0 h 176"/>
                  <a:gd name="T16" fmla="*/ 0 w 176"/>
                  <a:gd name="T17" fmla="*/ 0 h 176"/>
                  <a:gd name="T18" fmla="*/ 0 w 176"/>
                  <a:gd name="T19" fmla="*/ 0 h 176"/>
                  <a:gd name="T20" fmla="*/ 0 w 176"/>
                  <a:gd name="T21" fmla="*/ 0 h 176"/>
                  <a:gd name="T22" fmla="*/ 0 w 176"/>
                  <a:gd name="T23" fmla="*/ 0 h 176"/>
                  <a:gd name="T24" fmla="*/ 0 w 176"/>
                  <a:gd name="T25" fmla="*/ 0 h 176"/>
                  <a:gd name="T26" fmla="*/ 0 w 176"/>
                  <a:gd name="T27" fmla="*/ 0 h 176"/>
                  <a:gd name="T28" fmla="*/ 0 w 176"/>
                  <a:gd name="T29" fmla="*/ 0 h 176"/>
                  <a:gd name="T30" fmla="*/ 0 w 176"/>
                  <a:gd name="T31" fmla="*/ 0 h 176"/>
                  <a:gd name="T32" fmla="*/ 0 w 176"/>
                  <a:gd name="T33" fmla="*/ 0 h 176"/>
                  <a:gd name="T34" fmla="*/ 0 w 176"/>
                  <a:gd name="T35" fmla="*/ 0 h 176"/>
                  <a:gd name="T36" fmla="*/ 0 w 176"/>
                  <a:gd name="T37" fmla="*/ 0 h 176"/>
                  <a:gd name="T38" fmla="*/ 0 w 176"/>
                  <a:gd name="T39" fmla="*/ 0 h 176"/>
                  <a:gd name="T40" fmla="*/ 0 w 176"/>
                  <a:gd name="T41" fmla="*/ 0 h 176"/>
                  <a:gd name="T42" fmla="*/ 0 w 176"/>
                  <a:gd name="T43" fmla="*/ 0 h 176"/>
                  <a:gd name="T44" fmla="*/ 0 w 176"/>
                  <a:gd name="T45" fmla="*/ 0 h 176"/>
                  <a:gd name="T46" fmla="*/ 0 w 176"/>
                  <a:gd name="T47" fmla="*/ 0 h 176"/>
                  <a:gd name="T48" fmla="*/ 0 w 176"/>
                  <a:gd name="T49" fmla="*/ 0 h 176"/>
                  <a:gd name="T50" fmla="*/ 0 w 176"/>
                  <a:gd name="T51" fmla="*/ 0 h 176"/>
                  <a:gd name="T52" fmla="*/ 0 w 176"/>
                  <a:gd name="T53" fmla="*/ 0 h 176"/>
                  <a:gd name="T54" fmla="*/ 0 w 176"/>
                  <a:gd name="T55" fmla="*/ 0 h 176"/>
                  <a:gd name="T56" fmla="*/ 0 w 176"/>
                  <a:gd name="T57" fmla="*/ 0 h 176"/>
                  <a:gd name="T58" fmla="*/ 0 w 176"/>
                  <a:gd name="T59" fmla="*/ 0 h 176"/>
                  <a:gd name="T60" fmla="*/ 0 w 176"/>
                  <a:gd name="T61" fmla="*/ 0 h 176"/>
                  <a:gd name="T62" fmla="*/ 0 w 176"/>
                  <a:gd name="T63" fmla="*/ 0 h 17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76" h="176">
                    <a:moveTo>
                      <a:pt x="89" y="0"/>
                    </a:moveTo>
                    <a:lnTo>
                      <a:pt x="98" y="0"/>
                    </a:lnTo>
                    <a:lnTo>
                      <a:pt x="107" y="2"/>
                    </a:lnTo>
                    <a:lnTo>
                      <a:pt x="114" y="3"/>
                    </a:lnTo>
                    <a:lnTo>
                      <a:pt x="123" y="6"/>
                    </a:lnTo>
                    <a:lnTo>
                      <a:pt x="130" y="11"/>
                    </a:lnTo>
                    <a:lnTo>
                      <a:pt x="138" y="15"/>
                    </a:lnTo>
                    <a:lnTo>
                      <a:pt x="145" y="20"/>
                    </a:lnTo>
                    <a:lnTo>
                      <a:pt x="151" y="26"/>
                    </a:lnTo>
                    <a:lnTo>
                      <a:pt x="157" y="32"/>
                    </a:lnTo>
                    <a:lnTo>
                      <a:pt x="161" y="39"/>
                    </a:lnTo>
                    <a:lnTo>
                      <a:pt x="166" y="46"/>
                    </a:lnTo>
                    <a:lnTo>
                      <a:pt x="170" y="54"/>
                    </a:lnTo>
                    <a:lnTo>
                      <a:pt x="173" y="63"/>
                    </a:lnTo>
                    <a:lnTo>
                      <a:pt x="175" y="70"/>
                    </a:lnTo>
                    <a:lnTo>
                      <a:pt x="176" y="79"/>
                    </a:lnTo>
                    <a:lnTo>
                      <a:pt x="176" y="88"/>
                    </a:lnTo>
                    <a:lnTo>
                      <a:pt x="176" y="97"/>
                    </a:lnTo>
                    <a:lnTo>
                      <a:pt x="175" y="105"/>
                    </a:lnTo>
                    <a:lnTo>
                      <a:pt x="173" y="114"/>
                    </a:lnTo>
                    <a:lnTo>
                      <a:pt x="170" y="122"/>
                    </a:lnTo>
                    <a:lnTo>
                      <a:pt x="166" y="131"/>
                    </a:lnTo>
                    <a:lnTo>
                      <a:pt x="161" y="138"/>
                    </a:lnTo>
                    <a:lnTo>
                      <a:pt x="157" y="144"/>
                    </a:lnTo>
                    <a:lnTo>
                      <a:pt x="151" y="150"/>
                    </a:lnTo>
                    <a:lnTo>
                      <a:pt x="145" y="156"/>
                    </a:lnTo>
                    <a:lnTo>
                      <a:pt x="138" y="162"/>
                    </a:lnTo>
                    <a:lnTo>
                      <a:pt x="130" y="166"/>
                    </a:lnTo>
                    <a:lnTo>
                      <a:pt x="123" y="169"/>
                    </a:lnTo>
                    <a:lnTo>
                      <a:pt x="114" y="172"/>
                    </a:lnTo>
                    <a:lnTo>
                      <a:pt x="107" y="175"/>
                    </a:lnTo>
                    <a:lnTo>
                      <a:pt x="98" y="176"/>
                    </a:lnTo>
                    <a:lnTo>
                      <a:pt x="89" y="176"/>
                    </a:lnTo>
                    <a:lnTo>
                      <a:pt x="80" y="176"/>
                    </a:lnTo>
                    <a:lnTo>
                      <a:pt x="71" y="175"/>
                    </a:lnTo>
                    <a:lnTo>
                      <a:pt x="62" y="172"/>
                    </a:lnTo>
                    <a:lnTo>
                      <a:pt x="53" y="169"/>
                    </a:lnTo>
                    <a:lnTo>
                      <a:pt x="46" y="166"/>
                    </a:lnTo>
                    <a:lnTo>
                      <a:pt x="39" y="162"/>
                    </a:lnTo>
                    <a:lnTo>
                      <a:pt x="33" y="156"/>
                    </a:lnTo>
                    <a:lnTo>
                      <a:pt x="27" y="150"/>
                    </a:lnTo>
                    <a:lnTo>
                      <a:pt x="21" y="144"/>
                    </a:lnTo>
                    <a:lnTo>
                      <a:pt x="15" y="138"/>
                    </a:lnTo>
                    <a:lnTo>
                      <a:pt x="11" y="131"/>
                    </a:lnTo>
                    <a:lnTo>
                      <a:pt x="8" y="122"/>
                    </a:lnTo>
                    <a:lnTo>
                      <a:pt x="5" y="114"/>
                    </a:lnTo>
                    <a:lnTo>
                      <a:pt x="2" y="105"/>
                    </a:lnTo>
                    <a:lnTo>
                      <a:pt x="0" y="97"/>
                    </a:lnTo>
                    <a:lnTo>
                      <a:pt x="0" y="88"/>
                    </a:lnTo>
                    <a:lnTo>
                      <a:pt x="0" y="79"/>
                    </a:lnTo>
                    <a:lnTo>
                      <a:pt x="2" y="70"/>
                    </a:lnTo>
                    <a:lnTo>
                      <a:pt x="5" y="63"/>
                    </a:lnTo>
                    <a:lnTo>
                      <a:pt x="8" y="54"/>
                    </a:lnTo>
                    <a:lnTo>
                      <a:pt x="11" y="46"/>
                    </a:lnTo>
                    <a:lnTo>
                      <a:pt x="15" y="39"/>
                    </a:lnTo>
                    <a:lnTo>
                      <a:pt x="21" y="32"/>
                    </a:lnTo>
                    <a:lnTo>
                      <a:pt x="27" y="26"/>
                    </a:lnTo>
                    <a:lnTo>
                      <a:pt x="33" y="20"/>
                    </a:lnTo>
                    <a:lnTo>
                      <a:pt x="39" y="15"/>
                    </a:lnTo>
                    <a:lnTo>
                      <a:pt x="46" y="11"/>
                    </a:lnTo>
                    <a:lnTo>
                      <a:pt x="53" y="6"/>
                    </a:lnTo>
                    <a:lnTo>
                      <a:pt x="62" y="3"/>
                    </a:lnTo>
                    <a:lnTo>
                      <a:pt x="71" y="2"/>
                    </a:lnTo>
                    <a:lnTo>
                      <a:pt x="8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en-GB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13"/>
              <p:cNvSpPr>
                <a:spLocks/>
              </p:cNvSpPr>
              <p:nvPr/>
            </p:nvSpPr>
            <p:spPr bwMode="auto">
              <a:xfrm>
                <a:off x="1252" y="4044"/>
                <a:ext cx="58" cy="59"/>
              </a:xfrm>
              <a:custGeom>
                <a:avLst/>
                <a:gdLst>
                  <a:gd name="T0" fmla="*/ 0 w 176"/>
                  <a:gd name="T1" fmla="*/ 0 h 176"/>
                  <a:gd name="T2" fmla="*/ 0 w 176"/>
                  <a:gd name="T3" fmla="*/ 0 h 176"/>
                  <a:gd name="T4" fmla="*/ 0 w 176"/>
                  <a:gd name="T5" fmla="*/ 0 h 176"/>
                  <a:gd name="T6" fmla="*/ 0 w 176"/>
                  <a:gd name="T7" fmla="*/ 0 h 176"/>
                  <a:gd name="T8" fmla="*/ 0 w 176"/>
                  <a:gd name="T9" fmla="*/ 0 h 176"/>
                  <a:gd name="T10" fmla="*/ 0 w 176"/>
                  <a:gd name="T11" fmla="*/ 0 h 176"/>
                  <a:gd name="T12" fmla="*/ 0 w 176"/>
                  <a:gd name="T13" fmla="*/ 0 h 176"/>
                  <a:gd name="T14" fmla="*/ 0 w 176"/>
                  <a:gd name="T15" fmla="*/ 0 h 176"/>
                  <a:gd name="T16" fmla="*/ 0 w 176"/>
                  <a:gd name="T17" fmla="*/ 0 h 176"/>
                  <a:gd name="T18" fmla="*/ 0 w 176"/>
                  <a:gd name="T19" fmla="*/ 0 h 176"/>
                  <a:gd name="T20" fmla="*/ 0 w 176"/>
                  <a:gd name="T21" fmla="*/ 0 h 176"/>
                  <a:gd name="T22" fmla="*/ 0 w 176"/>
                  <a:gd name="T23" fmla="*/ 0 h 176"/>
                  <a:gd name="T24" fmla="*/ 0 w 176"/>
                  <a:gd name="T25" fmla="*/ 0 h 176"/>
                  <a:gd name="T26" fmla="*/ 0 w 176"/>
                  <a:gd name="T27" fmla="*/ 0 h 176"/>
                  <a:gd name="T28" fmla="*/ 0 w 176"/>
                  <a:gd name="T29" fmla="*/ 0 h 176"/>
                  <a:gd name="T30" fmla="*/ 0 w 176"/>
                  <a:gd name="T31" fmla="*/ 0 h 176"/>
                  <a:gd name="T32" fmla="*/ 0 w 176"/>
                  <a:gd name="T33" fmla="*/ 0 h 176"/>
                  <a:gd name="T34" fmla="*/ 0 w 176"/>
                  <a:gd name="T35" fmla="*/ 0 h 176"/>
                  <a:gd name="T36" fmla="*/ 0 w 176"/>
                  <a:gd name="T37" fmla="*/ 0 h 176"/>
                  <a:gd name="T38" fmla="*/ 0 w 176"/>
                  <a:gd name="T39" fmla="*/ 0 h 176"/>
                  <a:gd name="T40" fmla="*/ 0 w 176"/>
                  <a:gd name="T41" fmla="*/ 0 h 176"/>
                  <a:gd name="T42" fmla="*/ 0 w 176"/>
                  <a:gd name="T43" fmla="*/ 0 h 176"/>
                  <a:gd name="T44" fmla="*/ 0 w 176"/>
                  <a:gd name="T45" fmla="*/ 0 h 176"/>
                  <a:gd name="T46" fmla="*/ 0 w 176"/>
                  <a:gd name="T47" fmla="*/ 0 h 176"/>
                  <a:gd name="T48" fmla="*/ 0 w 176"/>
                  <a:gd name="T49" fmla="*/ 0 h 176"/>
                  <a:gd name="T50" fmla="*/ 0 w 176"/>
                  <a:gd name="T51" fmla="*/ 0 h 176"/>
                  <a:gd name="T52" fmla="*/ 0 w 176"/>
                  <a:gd name="T53" fmla="*/ 0 h 176"/>
                  <a:gd name="T54" fmla="*/ 0 w 176"/>
                  <a:gd name="T55" fmla="*/ 0 h 176"/>
                  <a:gd name="T56" fmla="*/ 0 w 176"/>
                  <a:gd name="T57" fmla="*/ 0 h 176"/>
                  <a:gd name="T58" fmla="*/ 0 w 176"/>
                  <a:gd name="T59" fmla="*/ 0 h 176"/>
                  <a:gd name="T60" fmla="*/ 0 w 176"/>
                  <a:gd name="T61" fmla="*/ 0 h 176"/>
                  <a:gd name="T62" fmla="*/ 0 w 176"/>
                  <a:gd name="T63" fmla="*/ 0 h 17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76" h="176">
                    <a:moveTo>
                      <a:pt x="87" y="0"/>
                    </a:moveTo>
                    <a:lnTo>
                      <a:pt x="96" y="0"/>
                    </a:lnTo>
                    <a:lnTo>
                      <a:pt x="105" y="2"/>
                    </a:lnTo>
                    <a:lnTo>
                      <a:pt x="114" y="4"/>
                    </a:lnTo>
                    <a:lnTo>
                      <a:pt x="123" y="7"/>
                    </a:lnTo>
                    <a:lnTo>
                      <a:pt x="130" y="10"/>
                    </a:lnTo>
                    <a:lnTo>
                      <a:pt x="137" y="15"/>
                    </a:lnTo>
                    <a:lnTo>
                      <a:pt x="143" y="21"/>
                    </a:lnTo>
                    <a:lnTo>
                      <a:pt x="149" y="25"/>
                    </a:lnTo>
                    <a:lnTo>
                      <a:pt x="155" y="33"/>
                    </a:lnTo>
                    <a:lnTo>
                      <a:pt x="161" y="38"/>
                    </a:lnTo>
                    <a:lnTo>
                      <a:pt x="165" y="46"/>
                    </a:lnTo>
                    <a:lnTo>
                      <a:pt x="168" y="53"/>
                    </a:lnTo>
                    <a:lnTo>
                      <a:pt x="171" y="62"/>
                    </a:lnTo>
                    <a:lnTo>
                      <a:pt x="174" y="71"/>
                    </a:lnTo>
                    <a:lnTo>
                      <a:pt x="176" y="78"/>
                    </a:lnTo>
                    <a:lnTo>
                      <a:pt x="176" y="89"/>
                    </a:lnTo>
                    <a:lnTo>
                      <a:pt x="176" y="98"/>
                    </a:lnTo>
                    <a:lnTo>
                      <a:pt x="174" y="107"/>
                    </a:lnTo>
                    <a:lnTo>
                      <a:pt x="171" y="114"/>
                    </a:lnTo>
                    <a:lnTo>
                      <a:pt x="168" y="123"/>
                    </a:lnTo>
                    <a:lnTo>
                      <a:pt x="165" y="130"/>
                    </a:lnTo>
                    <a:lnTo>
                      <a:pt x="161" y="138"/>
                    </a:lnTo>
                    <a:lnTo>
                      <a:pt x="155" y="143"/>
                    </a:lnTo>
                    <a:lnTo>
                      <a:pt x="149" y="151"/>
                    </a:lnTo>
                    <a:lnTo>
                      <a:pt x="143" y="157"/>
                    </a:lnTo>
                    <a:lnTo>
                      <a:pt x="137" y="161"/>
                    </a:lnTo>
                    <a:lnTo>
                      <a:pt x="130" y="166"/>
                    </a:lnTo>
                    <a:lnTo>
                      <a:pt x="123" y="169"/>
                    </a:lnTo>
                    <a:lnTo>
                      <a:pt x="114" y="172"/>
                    </a:lnTo>
                    <a:lnTo>
                      <a:pt x="105" y="175"/>
                    </a:lnTo>
                    <a:lnTo>
                      <a:pt x="96" y="176"/>
                    </a:lnTo>
                    <a:lnTo>
                      <a:pt x="87" y="176"/>
                    </a:lnTo>
                    <a:lnTo>
                      <a:pt x="78" y="176"/>
                    </a:lnTo>
                    <a:lnTo>
                      <a:pt x="69" y="175"/>
                    </a:lnTo>
                    <a:lnTo>
                      <a:pt x="62" y="172"/>
                    </a:lnTo>
                    <a:lnTo>
                      <a:pt x="53" y="169"/>
                    </a:lnTo>
                    <a:lnTo>
                      <a:pt x="46" y="166"/>
                    </a:lnTo>
                    <a:lnTo>
                      <a:pt x="38" y="161"/>
                    </a:lnTo>
                    <a:lnTo>
                      <a:pt x="31" y="157"/>
                    </a:lnTo>
                    <a:lnTo>
                      <a:pt x="25" y="151"/>
                    </a:lnTo>
                    <a:lnTo>
                      <a:pt x="19" y="143"/>
                    </a:lnTo>
                    <a:lnTo>
                      <a:pt x="15" y="138"/>
                    </a:lnTo>
                    <a:lnTo>
                      <a:pt x="10" y="130"/>
                    </a:lnTo>
                    <a:lnTo>
                      <a:pt x="6" y="123"/>
                    </a:lnTo>
                    <a:lnTo>
                      <a:pt x="3" y="114"/>
                    </a:lnTo>
                    <a:lnTo>
                      <a:pt x="1" y="107"/>
                    </a:lnTo>
                    <a:lnTo>
                      <a:pt x="0" y="98"/>
                    </a:lnTo>
                    <a:lnTo>
                      <a:pt x="0" y="89"/>
                    </a:lnTo>
                    <a:lnTo>
                      <a:pt x="0" y="78"/>
                    </a:lnTo>
                    <a:lnTo>
                      <a:pt x="1" y="71"/>
                    </a:lnTo>
                    <a:lnTo>
                      <a:pt x="3" y="62"/>
                    </a:lnTo>
                    <a:lnTo>
                      <a:pt x="6" y="53"/>
                    </a:lnTo>
                    <a:lnTo>
                      <a:pt x="10" y="46"/>
                    </a:lnTo>
                    <a:lnTo>
                      <a:pt x="15" y="38"/>
                    </a:lnTo>
                    <a:lnTo>
                      <a:pt x="19" y="33"/>
                    </a:lnTo>
                    <a:lnTo>
                      <a:pt x="25" y="25"/>
                    </a:lnTo>
                    <a:lnTo>
                      <a:pt x="31" y="21"/>
                    </a:lnTo>
                    <a:lnTo>
                      <a:pt x="38" y="15"/>
                    </a:lnTo>
                    <a:lnTo>
                      <a:pt x="46" y="10"/>
                    </a:lnTo>
                    <a:lnTo>
                      <a:pt x="53" y="7"/>
                    </a:lnTo>
                    <a:lnTo>
                      <a:pt x="62" y="4"/>
                    </a:lnTo>
                    <a:lnTo>
                      <a:pt x="69" y="2"/>
                    </a:lnTo>
                    <a:lnTo>
                      <a:pt x="78" y="0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en-GB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14"/>
              <p:cNvSpPr>
                <a:spLocks/>
              </p:cNvSpPr>
              <p:nvPr/>
            </p:nvSpPr>
            <p:spPr bwMode="auto">
              <a:xfrm>
                <a:off x="1332" y="4044"/>
                <a:ext cx="60" cy="59"/>
              </a:xfrm>
              <a:custGeom>
                <a:avLst/>
                <a:gdLst>
                  <a:gd name="T0" fmla="*/ 0 w 178"/>
                  <a:gd name="T1" fmla="*/ 0 h 176"/>
                  <a:gd name="T2" fmla="*/ 0 w 178"/>
                  <a:gd name="T3" fmla="*/ 0 h 176"/>
                  <a:gd name="T4" fmla="*/ 0 w 178"/>
                  <a:gd name="T5" fmla="*/ 0 h 176"/>
                  <a:gd name="T6" fmla="*/ 0 w 178"/>
                  <a:gd name="T7" fmla="*/ 0 h 176"/>
                  <a:gd name="T8" fmla="*/ 0 w 178"/>
                  <a:gd name="T9" fmla="*/ 0 h 176"/>
                  <a:gd name="T10" fmla="*/ 0 w 178"/>
                  <a:gd name="T11" fmla="*/ 0 h 176"/>
                  <a:gd name="T12" fmla="*/ 0 w 178"/>
                  <a:gd name="T13" fmla="*/ 0 h 176"/>
                  <a:gd name="T14" fmla="*/ 0 w 178"/>
                  <a:gd name="T15" fmla="*/ 0 h 176"/>
                  <a:gd name="T16" fmla="*/ 0 w 178"/>
                  <a:gd name="T17" fmla="*/ 0 h 176"/>
                  <a:gd name="T18" fmla="*/ 0 w 178"/>
                  <a:gd name="T19" fmla="*/ 0 h 176"/>
                  <a:gd name="T20" fmla="*/ 0 w 178"/>
                  <a:gd name="T21" fmla="*/ 0 h 176"/>
                  <a:gd name="T22" fmla="*/ 0 w 178"/>
                  <a:gd name="T23" fmla="*/ 0 h 176"/>
                  <a:gd name="T24" fmla="*/ 0 w 178"/>
                  <a:gd name="T25" fmla="*/ 0 h 176"/>
                  <a:gd name="T26" fmla="*/ 0 w 178"/>
                  <a:gd name="T27" fmla="*/ 0 h 176"/>
                  <a:gd name="T28" fmla="*/ 0 w 178"/>
                  <a:gd name="T29" fmla="*/ 0 h 176"/>
                  <a:gd name="T30" fmla="*/ 0 w 178"/>
                  <a:gd name="T31" fmla="*/ 0 h 176"/>
                  <a:gd name="T32" fmla="*/ 0 w 178"/>
                  <a:gd name="T33" fmla="*/ 0 h 176"/>
                  <a:gd name="T34" fmla="*/ 0 w 178"/>
                  <a:gd name="T35" fmla="*/ 0 h 176"/>
                  <a:gd name="T36" fmla="*/ 0 w 178"/>
                  <a:gd name="T37" fmla="*/ 0 h 176"/>
                  <a:gd name="T38" fmla="*/ 0 w 178"/>
                  <a:gd name="T39" fmla="*/ 0 h 176"/>
                  <a:gd name="T40" fmla="*/ 0 w 178"/>
                  <a:gd name="T41" fmla="*/ 0 h 176"/>
                  <a:gd name="T42" fmla="*/ 0 w 178"/>
                  <a:gd name="T43" fmla="*/ 0 h 176"/>
                  <a:gd name="T44" fmla="*/ 0 w 178"/>
                  <a:gd name="T45" fmla="*/ 0 h 176"/>
                  <a:gd name="T46" fmla="*/ 0 w 178"/>
                  <a:gd name="T47" fmla="*/ 0 h 176"/>
                  <a:gd name="T48" fmla="*/ 0 w 178"/>
                  <a:gd name="T49" fmla="*/ 0 h 176"/>
                  <a:gd name="T50" fmla="*/ 0 w 178"/>
                  <a:gd name="T51" fmla="*/ 0 h 176"/>
                  <a:gd name="T52" fmla="*/ 0 w 178"/>
                  <a:gd name="T53" fmla="*/ 0 h 176"/>
                  <a:gd name="T54" fmla="*/ 0 w 178"/>
                  <a:gd name="T55" fmla="*/ 0 h 176"/>
                  <a:gd name="T56" fmla="*/ 0 w 178"/>
                  <a:gd name="T57" fmla="*/ 0 h 176"/>
                  <a:gd name="T58" fmla="*/ 0 w 178"/>
                  <a:gd name="T59" fmla="*/ 0 h 176"/>
                  <a:gd name="T60" fmla="*/ 0 w 178"/>
                  <a:gd name="T61" fmla="*/ 0 h 176"/>
                  <a:gd name="T62" fmla="*/ 0 w 178"/>
                  <a:gd name="T63" fmla="*/ 0 h 17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78" h="176">
                    <a:moveTo>
                      <a:pt x="89" y="0"/>
                    </a:moveTo>
                    <a:lnTo>
                      <a:pt x="98" y="0"/>
                    </a:lnTo>
                    <a:lnTo>
                      <a:pt x="107" y="2"/>
                    </a:lnTo>
                    <a:lnTo>
                      <a:pt x="116" y="4"/>
                    </a:lnTo>
                    <a:lnTo>
                      <a:pt x="123" y="7"/>
                    </a:lnTo>
                    <a:lnTo>
                      <a:pt x="130" y="10"/>
                    </a:lnTo>
                    <a:lnTo>
                      <a:pt x="138" y="15"/>
                    </a:lnTo>
                    <a:lnTo>
                      <a:pt x="145" y="21"/>
                    </a:lnTo>
                    <a:lnTo>
                      <a:pt x="151" y="25"/>
                    </a:lnTo>
                    <a:lnTo>
                      <a:pt x="157" y="33"/>
                    </a:lnTo>
                    <a:lnTo>
                      <a:pt x="161" y="38"/>
                    </a:lnTo>
                    <a:lnTo>
                      <a:pt x="166" y="46"/>
                    </a:lnTo>
                    <a:lnTo>
                      <a:pt x="170" y="53"/>
                    </a:lnTo>
                    <a:lnTo>
                      <a:pt x="173" y="62"/>
                    </a:lnTo>
                    <a:lnTo>
                      <a:pt x="175" y="71"/>
                    </a:lnTo>
                    <a:lnTo>
                      <a:pt x="176" y="78"/>
                    </a:lnTo>
                    <a:lnTo>
                      <a:pt x="178" y="89"/>
                    </a:lnTo>
                    <a:lnTo>
                      <a:pt x="176" y="98"/>
                    </a:lnTo>
                    <a:lnTo>
                      <a:pt x="175" y="107"/>
                    </a:lnTo>
                    <a:lnTo>
                      <a:pt x="173" y="114"/>
                    </a:lnTo>
                    <a:lnTo>
                      <a:pt x="170" y="123"/>
                    </a:lnTo>
                    <a:lnTo>
                      <a:pt x="166" y="130"/>
                    </a:lnTo>
                    <a:lnTo>
                      <a:pt x="161" y="138"/>
                    </a:lnTo>
                    <a:lnTo>
                      <a:pt x="157" y="143"/>
                    </a:lnTo>
                    <a:lnTo>
                      <a:pt x="151" y="151"/>
                    </a:lnTo>
                    <a:lnTo>
                      <a:pt x="145" y="157"/>
                    </a:lnTo>
                    <a:lnTo>
                      <a:pt x="138" y="161"/>
                    </a:lnTo>
                    <a:lnTo>
                      <a:pt x="130" y="166"/>
                    </a:lnTo>
                    <a:lnTo>
                      <a:pt x="123" y="169"/>
                    </a:lnTo>
                    <a:lnTo>
                      <a:pt x="116" y="172"/>
                    </a:lnTo>
                    <a:lnTo>
                      <a:pt x="107" y="175"/>
                    </a:lnTo>
                    <a:lnTo>
                      <a:pt x="98" y="176"/>
                    </a:lnTo>
                    <a:lnTo>
                      <a:pt x="89" y="176"/>
                    </a:lnTo>
                    <a:lnTo>
                      <a:pt x="80" y="176"/>
                    </a:lnTo>
                    <a:lnTo>
                      <a:pt x="71" y="175"/>
                    </a:lnTo>
                    <a:lnTo>
                      <a:pt x="62" y="172"/>
                    </a:lnTo>
                    <a:lnTo>
                      <a:pt x="55" y="169"/>
                    </a:lnTo>
                    <a:lnTo>
                      <a:pt x="48" y="166"/>
                    </a:lnTo>
                    <a:lnTo>
                      <a:pt x="40" y="161"/>
                    </a:lnTo>
                    <a:lnTo>
                      <a:pt x="33" y="157"/>
                    </a:lnTo>
                    <a:lnTo>
                      <a:pt x="27" y="151"/>
                    </a:lnTo>
                    <a:lnTo>
                      <a:pt x="21" y="143"/>
                    </a:lnTo>
                    <a:lnTo>
                      <a:pt x="17" y="138"/>
                    </a:lnTo>
                    <a:lnTo>
                      <a:pt x="12" y="130"/>
                    </a:lnTo>
                    <a:lnTo>
                      <a:pt x="8" y="123"/>
                    </a:lnTo>
                    <a:lnTo>
                      <a:pt x="5" y="114"/>
                    </a:lnTo>
                    <a:lnTo>
                      <a:pt x="3" y="107"/>
                    </a:lnTo>
                    <a:lnTo>
                      <a:pt x="2" y="98"/>
                    </a:lnTo>
                    <a:lnTo>
                      <a:pt x="0" y="89"/>
                    </a:lnTo>
                    <a:lnTo>
                      <a:pt x="2" y="78"/>
                    </a:lnTo>
                    <a:lnTo>
                      <a:pt x="3" y="71"/>
                    </a:lnTo>
                    <a:lnTo>
                      <a:pt x="5" y="62"/>
                    </a:lnTo>
                    <a:lnTo>
                      <a:pt x="8" y="53"/>
                    </a:lnTo>
                    <a:lnTo>
                      <a:pt x="12" y="46"/>
                    </a:lnTo>
                    <a:lnTo>
                      <a:pt x="17" y="38"/>
                    </a:lnTo>
                    <a:lnTo>
                      <a:pt x="21" y="33"/>
                    </a:lnTo>
                    <a:lnTo>
                      <a:pt x="27" y="25"/>
                    </a:lnTo>
                    <a:lnTo>
                      <a:pt x="33" y="21"/>
                    </a:lnTo>
                    <a:lnTo>
                      <a:pt x="40" y="15"/>
                    </a:lnTo>
                    <a:lnTo>
                      <a:pt x="48" y="10"/>
                    </a:lnTo>
                    <a:lnTo>
                      <a:pt x="55" y="7"/>
                    </a:lnTo>
                    <a:lnTo>
                      <a:pt x="62" y="4"/>
                    </a:lnTo>
                    <a:lnTo>
                      <a:pt x="71" y="2"/>
                    </a:lnTo>
                    <a:lnTo>
                      <a:pt x="8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en-GB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15"/>
              <p:cNvSpPr>
                <a:spLocks/>
              </p:cNvSpPr>
              <p:nvPr/>
            </p:nvSpPr>
            <p:spPr bwMode="auto">
              <a:xfrm>
                <a:off x="1414" y="4044"/>
                <a:ext cx="58" cy="59"/>
              </a:xfrm>
              <a:custGeom>
                <a:avLst/>
                <a:gdLst>
                  <a:gd name="T0" fmla="*/ 0 w 176"/>
                  <a:gd name="T1" fmla="*/ 0 h 176"/>
                  <a:gd name="T2" fmla="*/ 0 w 176"/>
                  <a:gd name="T3" fmla="*/ 0 h 176"/>
                  <a:gd name="T4" fmla="*/ 0 w 176"/>
                  <a:gd name="T5" fmla="*/ 0 h 176"/>
                  <a:gd name="T6" fmla="*/ 0 w 176"/>
                  <a:gd name="T7" fmla="*/ 0 h 176"/>
                  <a:gd name="T8" fmla="*/ 0 w 176"/>
                  <a:gd name="T9" fmla="*/ 0 h 176"/>
                  <a:gd name="T10" fmla="*/ 0 w 176"/>
                  <a:gd name="T11" fmla="*/ 0 h 176"/>
                  <a:gd name="T12" fmla="*/ 0 w 176"/>
                  <a:gd name="T13" fmla="*/ 0 h 176"/>
                  <a:gd name="T14" fmla="*/ 0 w 176"/>
                  <a:gd name="T15" fmla="*/ 0 h 176"/>
                  <a:gd name="T16" fmla="*/ 0 w 176"/>
                  <a:gd name="T17" fmla="*/ 0 h 176"/>
                  <a:gd name="T18" fmla="*/ 0 w 176"/>
                  <a:gd name="T19" fmla="*/ 0 h 176"/>
                  <a:gd name="T20" fmla="*/ 0 w 176"/>
                  <a:gd name="T21" fmla="*/ 0 h 176"/>
                  <a:gd name="T22" fmla="*/ 0 w 176"/>
                  <a:gd name="T23" fmla="*/ 0 h 176"/>
                  <a:gd name="T24" fmla="*/ 0 w 176"/>
                  <a:gd name="T25" fmla="*/ 0 h 176"/>
                  <a:gd name="T26" fmla="*/ 0 w 176"/>
                  <a:gd name="T27" fmla="*/ 0 h 176"/>
                  <a:gd name="T28" fmla="*/ 0 w 176"/>
                  <a:gd name="T29" fmla="*/ 0 h 176"/>
                  <a:gd name="T30" fmla="*/ 0 w 176"/>
                  <a:gd name="T31" fmla="*/ 0 h 176"/>
                  <a:gd name="T32" fmla="*/ 0 w 176"/>
                  <a:gd name="T33" fmla="*/ 0 h 176"/>
                  <a:gd name="T34" fmla="*/ 0 w 176"/>
                  <a:gd name="T35" fmla="*/ 0 h 176"/>
                  <a:gd name="T36" fmla="*/ 0 w 176"/>
                  <a:gd name="T37" fmla="*/ 0 h 176"/>
                  <a:gd name="T38" fmla="*/ 0 w 176"/>
                  <a:gd name="T39" fmla="*/ 0 h 176"/>
                  <a:gd name="T40" fmla="*/ 0 w 176"/>
                  <a:gd name="T41" fmla="*/ 0 h 176"/>
                  <a:gd name="T42" fmla="*/ 0 w 176"/>
                  <a:gd name="T43" fmla="*/ 0 h 176"/>
                  <a:gd name="T44" fmla="*/ 0 w 176"/>
                  <a:gd name="T45" fmla="*/ 0 h 176"/>
                  <a:gd name="T46" fmla="*/ 0 w 176"/>
                  <a:gd name="T47" fmla="*/ 0 h 176"/>
                  <a:gd name="T48" fmla="*/ 0 w 176"/>
                  <a:gd name="T49" fmla="*/ 0 h 176"/>
                  <a:gd name="T50" fmla="*/ 0 w 176"/>
                  <a:gd name="T51" fmla="*/ 0 h 176"/>
                  <a:gd name="T52" fmla="*/ 0 w 176"/>
                  <a:gd name="T53" fmla="*/ 0 h 176"/>
                  <a:gd name="T54" fmla="*/ 0 w 176"/>
                  <a:gd name="T55" fmla="*/ 0 h 176"/>
                  <a:gd name="T56" fmla="*/ 0 w 176"/>
                  <a:gd name="T57" fmla="*/ 0 h 176"/>
                  <a:gd name="T58" fmla="*/ 0 w 176"/>
                  <a:gd name="T59" fmla="*/ 0 h 176"/>
                  <a:gd name="T60" fmla="*/ 0 w 176"/>
                  <a:gd name="T61" fmla="*/ 0 h 176"/>
                  <a:gd name="T62" fmla="*/ 0 w 176"/>
                  <a:gd name="T63" fmla="*/ 0 h 17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76" h="176">
                    <a:moveTo>
                      <a:pt x="89" y="0"/>
                    </a:moveTo>
                    <a:lnTo>
                      <a:pt x="98" y="0"/>
                    </a:lnTo>
                    <a:lnTo>
                      <a:pt x="107" y="2"/>
                    </a:lnTo>
                    <a:lnTo>
                      <a:pt x="114" y="4"/>
                    </a:lnTo>
                    <a:lnTo>
                      <a:pt x="123" y="7"/>
                    </a:lnTo>
                    <a:lnTo>
                      <a:pt x="130" y="10"/>
                    </a:lnTo>
                    <a:lnTo>
                      <a:pt x="138" y="15"/>
                    </a:lnTo>
                    <a:lnTo>
                      <a:pt x="145" y="21"/>
                    </a:lnTo>
                    <a:lnTo>
                      <a:pt x="151" y="25"/>
                    </a:lnTo>
                    <a:lnTo>
                      <a:pt x="157" y="33"/>
                    </a:lnTo>
                    <a:lnTo>
                      <a:pt x="161" y="38"/>
                    </a:lnTo>
                    <a:lnTo>
                      <a:pt x="166" y="46"/>
                    </a:lnTo>
                    <a:lnTo>
                      <a:pt x="170" y="53"/>
                    </a:lnTo>
                    <a:lnTo>
                      <a:pt x="173" y="62"/>
                    </a:lnTo>
                    <a:lnTo>
                      <a:pt x="175" y="71"/>
                    </a:lnTo>
                    <a:lnTo>
                      <a:pt x="176" y="78"/>
                    </a:lnTo>
                    <a:lnTo>
                      <a:pt x="176" y="89"/>
                    </a:lnTo>
                    <a:lnTo>
                      <a:pt x="176" y="98"/>
                    </a:lnTo>
                    <a:lnTo>
                      <a:pt x="175" y="107"/>
                    </a:lnTo>
                    <a:lnTo>
                      <a:pt x="173" y="114"/>
                    </a:lnTo>
                    <a:lnTo>
                      <a:pt x="170" y="123"/>
                    </a:lnTo>
                    <a:lnTo>
                      <a:pt x="166" y="130"/>
                    </a:lnTo>
                    <a:lnTo>
                      <a:pt x="161" y="138"/>
                    </a:lnTo>
                    <a:lnTo>
                      <a:pt x="157" y="143"/>
                    </a:lnTo>
                    <a:lnTo>
                      <a:pt x="151" y="151"/>
                    </a:lnTo>
                    <a:lnTo>
                      <a:pt x="145" y="157"/>
                    </a:lnTo>
                    <a:lnTo>
                      <a:pt x="138" y="161"/>
                    </a:lnTo>
                    <a:lnTo>
                      <a:pt x="130" y="166"/>
                    </a:lnTo>
                    <a:lnTo>
                      <a:pt x="123" y="169"/>
                    </a:lnTo>
                    <a:lnTo>
                      <a:pt x="114" y="172"/>
                    </a:lnTo>
                    <a:lnTo>
                      <a:pt x="107" y="175"/>
                    </a:lnTo>
                    <a:lnTo>
                      <a:pt x="98" y="176"/>
                    </a:lnTo>
                    <a:lnTo>
                      <a:pt x="89" y="176"/>
                    </a:lnTo>
                    <a:lnTo>
                      <a:pt x="80" y="176"/>
                    </a:lnTo>
                    <a:lnTo>
                      <a:pt x="71" y="175"/>
                    </a:lnTo>
                    <a:lnTo>
                      <a:pt x="62" y="172"/>
                    </a:lnTo>
                    <a:lnTo>
                      <a:pt x="53" y="169"/>
                    </a:lnTo>
                    <a:lnTo>
                      <a:pt x="46" y="166"/>
                    </a:lnTo>
                    <a:lnTo>
                      <a:pt x="39" y="161"/>
                    </a:lnTo>
                    <a:lnTo>
                      <a:pt x="33" y="157"/>
                    </a:lnTo>
                    <a:lnTo>
                      <a:pt x="27" y="151"/>
                    </a:lnTo>
                    <a:lnTo>
                      <a:pt x="21" y="143"/>
                    </a:lnTo>
                    <a:lnTo>
                      <a:pt x="15" y="138"/>
                    </a:lnTo>
                    <a:lnTo>
                      <a:pt x="11" y="130"/>
                    </a:lnTo>
                    <a:lnTo>
                      <a:pt x="8" y="123"/>
                    </a:lnTo>
                    <a:lnTo>
                      <a:pt x="5" y="114"/>
                    </a:lnTo>
                    <a:lnTo>
                      <a:pt x="2" y="107"/>
                    </a:lnTo>
                    <a:lnTo>
                      <a:pt x="0" y="98"/>
                    </a:lnTo>
                    <a:lnTo>
                      <a:pt x="0" y="89"/>
                    </a:lnTo>
                    <a:lnTo>
                      <a:pt x="0" y="78"/>
                    </a:lnTo>
                    <a:lnTo>
                      <a:pt x="2" y="71"/>
                    </a:lnTo>
                    <a:lnTo>
                      <a:pt x="5" y="62"/>
                    </a:lnTo>
                    <a:lnTo>
                      <a:pt x="8" y="53"/>
                    </a:lnTo>
                    <a:lnTo>
                      <a:pt x="11" y="46"/>
                    </a:lnTo>
                    <a:lnTo>
                      <a:pt x="15" y="38"/>
                    </a:lnTo>
                    <a:lnTo>
                      <a:pt x="21" y="33"/>
                    </a:lnTo>
                    <a:lnTo>
                      <a:pt x="27" y="25"/>
                    </a:lnTo>
                    <a:lnTo>
                      <a:pt x="33" y="21"/>
                    </a:lnTo>
                    <a:lnTo>
                      <a:pt x="39" y="15"/>
                    </a:lnTo>
                    <a:lnTo>
                      <a:pt x="46" y="10"/>
                    </a:lnTo>
                    <a:lnTo>
                      <a:pt x="53" y="7"/>
                    </a:lnTo>
                    <a:lnTo>
                      <a:pt x="62" y="4"/>
                    </a:lnTo>
                    <a:lnTo>
                      <a:pt x="71" y="2"/>
                    </a:lnTo>
                    <a:lnTo>
                      <a:pt x="8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en-GB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16"/>
              <p:cNvSpPr>
                <a:spLocks/>
              </p:cNvSpPr>
              <p:nvPr/>
            </p:nvSpPr>
            <p:spPr bwMode="auto">
              <a:xfrm>
                <a:off x="1252" y="4122"/>
                <a:ext cx="58" cy="59"/>
              </a:xfrm>
              <a:custGeom>
                <a:avLst/>
                <a:gdLst>
                  <a:gd name="T0" fmla="*/ 0 w 176"/>
                  <a:gd name="T1" fmla="*/ 0 h 176"/>
                  <a:gd name="T2" fmla="*/ 0 w 176"/>
                  <a:gd name="T3" fmla="*/ 0 h 176"/>
                  <a:gd name="T4" fmla="*/ 0 w 176"/>
                  <a:gd name="T5" fmla="*/ 0 h 176"/>
                  <a:gd name="T6" fmla="*/ 0 w 176"/>
                  <a:gd name="T7" fmla="*/ 0 h 176"/>
                  <a:gd name="T8" fmla="*/ 0 w 176"/>
                  <a:gd name="T9" fmla="*/ 0 h 176"/>
                  <a:gd name="T10" fmla="*/ 0 w 176"/>
                  <a:gd name="T11" fmla="*/ 0 h 176"/>
                  <a:gd name="T12" fmla="*/ 0 w 176"/>
                  <a:gd name="T13" fmla="*/ 0 h 176"/>
                  <a:gd name="T14" fmla="*/ 0 w 176"/>
                  <a:gd name="T15" fmla="*/ 0 h 176"/>
                  <a:gd name="T16" fmla="*/ 0 w 176"/>
                  <a:gd name="T17" fmla="*/ 0 h 176"/>
                  <a:gd name="T18" fmla="*/ 0 w 176"/>
                  <a:gd name="T19" fmla="*/ 0 h 176"/>
                  <a:gd name="T20" fmla="*/ 0 w 176"/>
                  <a:gd name="T21" fmla="*/ 0 h 176"/>
                  <a:gd name="T22" fmla="*/ 0 w 176"/>
                  <a:gd name="T23" fmla="*/ 0 h 176"/>
                  <a:gd name="T24" fmla="*/ 0 w 176"/>
                  <a:gd name="T25" fmla="*/ 0 h 176"/>
                  <a:gd name="T26" fmla="*/ 0 w 176"/>
                  <a:gd name="T27" fmla="*/ 0 h 176"/>
                  <a:gd name="T28" fmla="*/ 0 w 176"/>
                  <a:gd name="T29" fmla="*/ 0 h 176"/>
                  <a:gd name="T30" fmla="*/ 0 w 176"/>
                  <a:gd name="T31" fmla="*/ 0 h 176"/>
                  <a:gd name="T32" fmla="*/ 0 w 176"/>
                  <a:gd name="T33" fmla="*/ 0 h 176"/>
                  <a:gd name="T34" fmla="*/ 0 w 176"/>
                  <a:gd name="T35" fmla="*/ 0 h 176"/>
                  <a:gd name="T36" fmla="*/ 0 w 176"/>
                  <a:gd name="T37" fmla="*/ 0 h 176"/>
                  <a:gd name="T38" fmla="*/ 0 w 176"/>
                  <a:gd name="T39" fmla="*/ 0 h 176"/>
                  <a:gd name="T40" fmla="*/ 0 w 176"/>
                  <a:gd name="T41" fmla="*/ 0 h 176"/>
                  <a:gd name="T42" fmla="*/ 0 w 176"/>
                  <a:gd name="T43" fmla="*/ 0 h 176"/>
                  <a:gd name="T44" fmla="*/ 0 w 176"/>
                  <a:gd name="T45" fmla="*/ 0 h 176"/>
                  <a:gd name="T46" fmla="*/ 0 w 176"/>
                  <a:gd name="T47" fmla="*/ 0 h 176"/>
                  <a:gd name="T48" fmla="*/ 0 w 176"/>
                  <a:gd name="T49" fmla="*/ 0 h 176"/>
                  <a:gd name="T50" fmla="*/ 0 w 176"/>
                  <a:gd name="T51" fmla="*/ 0 h 176"/>
                  <a:gd name="T52" fmla="*/ 0 w 176"/>
                  <a:gd name="T53" fmla="*/ 0 h 176"/>
                  <a:gd name="T54" fmla="*/ 0 w 176"/>
                  <a:gd name="T55" fmla="*/ 0 h 176"/>
                  <a:gd name="T56" fmla="*/ 0 w 176"/>
                  <a:gd name="T57" fmla="*/ 0 h 176"/>
                  <a:gd name="T58" fmla="*/ 0 w 176"/>
                  <a:gd name="T59" fmla="*/ 0 h 176"/>
                  <a:gd name="T60" fmla="*/ 0 w 176"/>
                  <a:gd name="T61" fmla="*/ 0 h 176"/>
                  <a:gd name="T62" fmla="*/ 0 w 176"/>
                  <a:gd name="T63" fmla="*/ 0 h 17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76" h="176">
                    <a:moveTo>
                      <a:pt x="87" y="0"/>
                    </a:moveTo>
                    <a:lnTo>
                      <a:pt x="96" y="1"/>
                    </a:lnTo>
                    <a:lnTo>
                      <a:pt x="105" y="1"/>
                    </a:lnTo>
                    <a:lnTo>
                      <a:pt x="114" y="4"/>
                    </a:lnTo>
                    <a:lnTo>
                      <a:pt x="123" y="7"/>
                    </a:lnTo>
                    <a:lnTo>
                      <a:pt x="130" y="10"/>
                    </a:lnTo>
                    <a:lnTo>
                      <a:pt x="137" y="14"/>
                    </a:lnTo>
                    <a:lnTo>
                      <a:pt x="143" y="20"/>
                    </a:lnTo>
                    <a:lnTo>
                      <a:pt x="149" y="26"/>
                    </a:lnTo>
                    <a:lnTo>
                      <a:pt x="155" y="32"/>
                    </a:lnTo>
                    <a:lnTo>
                      <a:pt x="161" y="40"/>
                    </a:lnTo>
                    <a:lnTo>
                      <a:pt x="165" y="45"/>
                    </a:lnTo>
                    <a:lnTo>
                      <a:pt x="168" y="54"/>
                    </a:lnTo>
                    <a:lnTo>
                      <a:pt x="171" y="62"/>
                    </a:lnTo>
                    <a:lnTo>
                      <a:pt x="174" y="71"/>
                    </a:lnTo>
                    <a:lnTo>
                      <a:pt x="176" y="79"/>
                    </a:lnTo>
                    <a:lnTo>
                      <a:pt x="176" y="88"/>
                    </a:lnTo>
                    <a:lnTo>
                      <a:pt x="176" y="97"/>
                    </a:lnTo>
                    <a:lnTo>
                      <a:pt x="174" y="106"/>
                    </a:lnTo>
                    <a:lnTo>
                      <a:pt x="171" y="115"/>
                    </a:lnTo>
                    <a:lnTo>
                      <a:pt x="168" y="122"/>
                    </a:lnTo>
                    <a:lnTo>
                      <a:pt x="165" y="130"/>
                    </a:lnTo>
                    <a:lnTo>
                      <a:pt x="161" y="137"/>
                    </a:lnTo>
                    <a:lnTo>
                      <a:pt x="155" y="145"/>
                    </a:lnTo>
                    <a:lnTo>
                      <a:pt x="149" y="150"/>
                    </a:lnTo>
                    <a:lnTo>
                      <a:pt x="143" y="156"/>
                    </a:lnTo>
                    <a:lnTo>
                      <a:pt x="137" y="161"/>
                    </a:lnTo>
                    <a:lnTo>
                      <a:pt x="130" y="165"/>
                    </a:lnTo>
                    <a:lnTo>
                      <a:pt x="123" y="170"/>
                    </a:lnTo>
                    <a:lnTo>
                      <a:pt x="114" y="173"/>
                    </a:lnTo>
                    <a:lnTo>
                      <a:pt x="105" y="174"/>
                    </a:lnTo>
                    <a:lnTo>
                      <a:pt x="96" y="176"/>
                    </a:lnTo>
                    <a:lnTo>
                      <a:pt x="87" y="176"/>
                    </a:lnTo>
                    <a:lnTo>
                      <a:pt x="78" y="176"/>
                    </a:lnTo>
                    <a:lnTo>
                      <a:pt x="69" y="174"/>
                    </a:lnTo>
                    <a:lnTo>
                      <a:pt x="62" y="173"/>
                    </a:lnTo>
                    <a:lnTo>
                      <a:pt x="53" y="170"/>
                    </a:lnTo>
                    <a:lnTo>
                      <a:pt x="46" y="165"/>
                    </a:lnTo>
                    <a:lnTo>
                      <a:pt x="38" y="161"/>
                    </a:lnTo>
                    <a:lnTo>
                      <a:pt x="31" y="156"/>
                    </a:lnTo>
                    <a:lnTo>
                      <a:pt x="25" y="150"/>
                    </a:lnTo>
                    <a:lnTo>
                      <a:pt x="19" y="145"/>
                    </a:lnTo>
                    <a:lnTo>
                      <a:pt x="15" y="137"/>
                    </a:lnTo>
                    <a:lnTo>
                      <a:pt x="10" y="130"/>
                    </a:lnTo>
                    <a:lnTo>
                      <a:pt x="6" y="122"/>
                    </a:lnTo>
                    <a:lnTo>
                      <a:pt x="3" y="115"/>
                    </a:lnTo>
                    <a:lnTo>
                      <a:pt x="1" y="106"/>
                    </a:lnTo>
                    <a:lnTo>
                      <a:pt x="0" y="97"/>
                    </a:lnTo>
                    <a:lnTo>
                      <a:pt x="0" y="88"/>
                    </a:lnTo>
                    <a:lnTo>
                      <a:pt x="0" y="79"/>
                    </a:lnTo>
                    <a:lnTo>
                      <a:pt x="1" y="71"/>
                    </a:lnTo>
                    <a:lnTo>
                      <a:pt x="3" y="62"/>
                    </a:lnTo>
                    <a:lnTo>
                      <a:pt x="6" y="54"/>
                    </a:lnTo>
                    <a:lnTo>
                      <a:pt x="10" y="45"/>
                    </a:lnTo>
                    <a:lnTo>
                      <a:pt x="15" y="40"/>
                    </a:lnTo>
                    <a:lnTo>
                      <a:pt x="19" y="32"/>
                    </a:lnTo>
                    <a:lnTo>
                      <a:pt x="25" y="26"/>
                    </a:lnTo>
                    <a:lnTo>
                      <a:pt x="31" y="20"/>
                    </a:lnTo>
                    <a:lnTo>
                      <a:pt x="38" y="14"/>
                    </a:lnTo>
                    <a:lnTo>
                      <a:pt x="46" y="10"/>
                    </a:lnTo>
                    <a:lnTo>
                      <a:pt x="53" y="7"/>
                    </a:lnTo>
                    <a:lnTo>
                      <a:pt x="62" y="4"/>
                    </a:lnTo>
                    <a:lnTo>
                      <a:pt x="69" y="1"/>
                    </a:lnTo>
                    <a:lnTo>
                      <a:pt x="78" y="1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en-GB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17"/>
              <p:cNvSpPr>
                <a:spLocks/>
              </p:cNvSpPr>
              <p:nvPr/>
            </p:nvSpPr>
            <p:spPr bwMode="auto">
              <a:xfrm>
                <a:off x="1332" y="4122"/>
                <a:ext cx="60" cy="59"/>
              </a:xfrm>
              <a:custGeom>
                <a:avLst/>
                <a:gdLst>
                  <a:gd name="T0" fmla="*/ 0 w 178"/>
                  <a:gd name="T1" fmla="*/ 0 h 176"/>
                  <a:gd name="T2" fmla="*/ 0 w 178"/>
                  <a:gd name="T3" fmla="*/ 0 h 176"/>
                  <a:gd name="T4" fmla="*/ 0 w 178"/>
                  <a:gd name="T5" fmla="*/ 0 h 176"/>
                  <a:gd name="T6" fmla="*/ 0 w 178"/>
                  <a:gd name="T7" fmla="*/ 0 h 176"/>
                  <a:gd name="T8" fmla="*/ 0 w 178"/>
                  <a:gd name="T9" fmla="*/ 0 h 176"/>
                  <a:gd name="T10" fmla="*/ 0 w 178"/>
                  <a:gd name="T11" fmla="*/ 0 h 176"/>
                  <a:gd name="T12" fmla="*/ 0 w 178"/>
                  <a:gd name="T13" fmla="*/ 0 h 176"/>
                  <a:gd name="T14" fmla="*/ 0 w 178"/>
                  <a:gd name="T15" fmla="*/ 0 h 176"/>
                  <a:gd name="T16" fmla="*/ 0 w 178"/>
                  <a:gd name="T17" fmla="*/ 0 h 176"/>
                  <a:gd name="T18" fmla="*/ 0 w 178"/>
                  <a:gd name="T19" fmla="*/ 0 h 176"/>
                  <a:gd name="T20" fmla="*/ 0 w 178"/>
                  <a:gd name="T21" fmla="*/ 0 h 176"/>
                  <a:gd name="T22" fmla="*/ 0 w 178"/>
                  <a:gd name="T23" fmla="*/ 0 h 176"/>
                  <a:gd name="T24" fmla="*/ 0 w 178"/>
                  <a:gd name="T25" fmla="*/ 0 h 176"/>
                  <a:gd name="T26" fmla="*/ 0 w 178"/>
                  <a:gd name="T27" fmla="*/ 0 h 176"/>
                  <a:gd name="T28" fmla="*/ 0 w 178"/>
                  <a:gd name="T29" fmla="*/ 0 h 176"/>
                  <a:gd name="T30" fmla="*/ 0 w 178"/>
                  <a:gd name="T31" fmla="*/ 0 h 176"/>
                  <a:gd name="T32" fmla="*/ 0 w 178"/>
                  <a:gd name="T33" fmla="*/ 0 h 176"/>
                  <a:gd name="T34" fmla="*/ 0 w 178"/>
                  <a:gd name="T35" fmla="*/ 0 h 176"/>
                  <a:gd name="T36" fmla="*/ 0 w 178"/>
                  <a:gd name="T37" fmla="*/ 0 h 176"/>
                  <a:gd name="T38" fmla="*/ 0 w 178"/>
                  <a:gd name="T39" fmla="*/ 0 h 176"/>
                  <a:gd name="T40" fmla="*/ 0 w 178"/>
                  <a:gd name="T41" fmla="*/ 0 h 176"/>
                  <a:gd name="T42" fmla="*/ 0 w 178"/>
                  <a:gd name="T43" fmla="*/ 0 h 176"/>
                  <a:gd name="T44" fmla="*/ 0 w 178"/>
                  <a:gd name="T45" fmla="*/ 0 h 176"/>
                  <a:gd name="T46" fmla="*/ 0 w 178"/>
                  <a:gd name="T47" fmla="*/ 0 h 176"/>
                  <a:gd name="T48" fmla="*/ 0 w 178"/>
                  <a:gd name="T49" fmla="*/ 0 h 176"/>
                  <a:gd name="T50" fmla="*/ 0 w 178"/>
                  <a:gd name="T51" fmla="*/ 0 h 176"/>
                  <a:gd name="T52" fmla="*/ 0 w 178"/>
                  <a:gd name="T53" fmla="*/ 0 h 176"/>
                  <a:gd name="T54" fmla="*/ 0 w 178"/>
                  <a:gd name="T55" fmla="*/ 0 h 176"/>
                  <a:gd name="T56" fmla="*/ 0 w 178"/>
                  <a:gd name="T57" fmla="*/ 0 h 176"/>
                  <a:gd name="T58" fmla="*/ 0 w 178"/>
                  <a:gd name="T59" fmla="*/ 0 h 176"/>
                  <a:gd name="T60" fmla="*/ 0 w 178"/>
                  <a:gd name="T61" fmla="*/ 0 h 176"/>
                  <a:gd name="T62" fmla="*/ 0 w 178"/>
                  <a:gd name="T63" fmla="*/ 0 h 17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78" h="176">
                    <a:moveTo>
                      <a:pt x="89" y="0"/>
                    </a:moveTo>
                    <a:lnTo>
                      <a:pt x="98" y="1"/>
                    </a:lnTo>
                    <a:lnTo>
                      <a:pt x="107" y="1"/>
                    </a:lnTo>
                    <a:lnTo>
                      <a:pt x="116" y="4"/>
                    </a:lnTo>
                    <a:lnTo>
                      <a:pt x="123" y="7"/>
                    </a:lnTo>
                    <a:lnTo>
                      <a:pt x="130" y="10"/>
                    </a:lnTo>
                    <a:lnTo>
                      <a:pt x="138" y="14"/>
                    </a:lnTo>
                    <a:lnTo>
                      <a:pt x="145" y="20"/>
                    </a:lnTo>
                    <a:lnTo>
                      <a:pt x="151" y="26"/>
                    </a:lnTo>
                    <a:lnTo>
                      <a:pt x="157" y="32"/>
                    </a:lnTo>
                    <a:lnTo>
                      <a:pt x="161" y="40"/>
                    </a:lnTo>
                    <a:lnTo>
                      <a:pt x="166" y="45"/>
                    </a:lnTo>
                    <a:lnTo>
                      <a:pt x="170" y="54"/>
                    </a:lnTo>
                    <a:lnTo>
                      <a:pt x="173" y="62"/>
                    </a:lnTo>
                    <a:lnTo>
                      <a:pt x="175" y="71"/>
                    </a:lnTo>
                    <a:lnTo>
                      <a:pt x="176" y="79"/>
                    </a:lnTo>
                    <a:lnTo>
                      <a:pt x="178" y="88"/>
                    </a:lnTo>
                    <a:lnTo>
                      <a:pt x="176" y="97"/>
                    </a:lnTo>
                    <a:lnTo>
                      <a:pt x="175" y="106"/>
                    </a:lnTo>
                    <a:lnTo>
                      <a:pt x="173" y="115"/>
                    </a:lnTo>
                    <a:lnTo>
                      <a:pt x="170" y="122"/>
                    </a:lnTo>
                    <a:lnTo>
                      <a:pt x="166" y="130"/>
                    </a:lnTo>
                    <a:lnTo>
                      <a:pt x="161" y="137"/>
                    </a:lnTo>
                    <a:lnTo>
                      <a:pt x="157" y="145"/>
                    </a:lnTo>
                    <a:lnTo>
                      <a:pt x="151" y="150"/>
                    </a:lnTo>
                    <a:lnTo>
                      <a:pt x="145" y="156"/>
                    </a:lnTo>
                    <a:lnTo>
                      <a:pt x="138" y="161"/>
                    </a:lnTo>
                    <a:lnTo>
                      <a:pt x="130" y="165"/>
                    </a:lnTo>
                    <a:lnTo>
                      <a:pt x="123" y="170"/>
                    </a:lnTo>
                    <a:lnTo>
                      <a:pt x="116" y="173"/>
                    </a:lnTo>
                    <a:lnTo>
                      <a:pt x="107" y="174"/>
                    </a:lnTo>
                    <a:lnTo>
                      <a:pt x="98" y="176"/>
                    </a:lnTo>
                    <a:lnTo>
                      <a:pt x="89" y="176"/>
                    </a:lnTo>
                    <a:lnTo>
                      <a:pt x="80" y="176"/>
                    </a:lnTo>
                    <a:lnTo>
                      <a:pt x="71" y="174"/>
                    </a:lnTo>
                    <a:lnTo>
                      <a:pt x="62" y="173"/>
                    </a:lnTo>
                    <a:lnTo>
                      <a:pt x="55" y="170"/>
                    </a:lnTo>
                    <a:lnTo>
                      <a:pt x="48" y="165"/>
                    </a:lnTo>
                    <a:lnTo>
                      <a:pt x="40" y="161"/>
                    </a:lnTo>
                    <a:lnTo>
                      <a:pt x="33" y="156"/>
                    </a:lnTo>
                    <a:lnTo>
                      <a:pt x="27" y="150"/>
                    </a:lnTo>
                    <a:lnTo>
                      <a:pt x="21" y="145"/>
                    </a:lnTo>
                    <a:lnTo>
                      <a:pt x="17" y="137"/>
                    </a:lnTo>
                    <a:lnTo>
                      <a:pt x="12" y="130"/>
                    </a:lnTo>
                    <a:lnTo>
                      <a:pt x="8" y="122"/>
                    </a:lnTo>
                    <a:lnTo>
                      <a:pt x="5" y="115"/>
                    </a:lnTo>
                    <a:lnTo>
                      <a:pt x="3" y="106"/>
                    </a:lnTo>
                    <a:lnTo>
                      <a:pt x="2" y="97"/>
                    </a:lnTo>
                    <a:lnTo>
                      <a:pt x="0" y="88"/>
                    </a:lnTo>
                    <a:lnTo>
                      <a:pt x="2" y="79"/>
                    </a:lnTo>
                    <a:lnTo>
                      <a:pt x="3" y="71"/>
                    </a:lnTo>
                    <a:lnTo>
                      <a:pt x="5" y="62"/>
                    </a:lnTo>
                    <a:lnTo>
                      <a:pt x="8" y="54"/>
                    </a:lnTo>
                    <a:lnTo>
                      <a:pt x="12" y="45"/>
                    </a:lnTo>
                    <a:lnTo>
                      <a:pt x="17" y="40"/>
                    </a:lnTo>
                    <a:lnTo>
                      <a:pt x="21" y="32"/>
                    </a:lnTo>
                    <a:lnTo>
                      <a:pt x="27" y="26"/>
                    </a:lnTo>
                    <a:lnTo>
                      <a:pt x="33" y="20"/>
                    </a:lnTo>
                    <a:lnTo>
                      <a:pt x="40" y="14"/>
                    </a:lnTo>
                    <a:lnTo>
                      <a:pt x="48" y="10"/>
                    </a:lnTo>
                    <a:lnTo>
                      <a:pt x="55" y="7"/>
                    </a:lnTo>
                    <a:lnTo>
                      <a:pt x="62" y="4"/>
                    </a:lnTo>
                    <a:lnTo>
                      <a:pt x="71" y="1"/>
                    </a:lnTo>
                    <a:lnTo>
                      <a:pt x="80" y="1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en-GB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Freeform 18"/>
              <p:cNvSpPr>
                <a:spLocks/>
              </p:cNvSpPr>
              <p:nvPr/>
            </p:nvSpPr>
            <p:spPr bwMode="auto">
              <a:xfrm>
                <a:off x="1414" y="4122"/>
                <a:ext cx="58" cy="59"/>
              </a:xfrm>
              <a:custGeom>
                <a:avLst/>
                <a:gdLst>
                  <a:gd name="T0" fmla="*/ 0 w 176"/>
                  <a:gd name="T1" fmla="*/ 0 h 176"/>
                  <a:gd name="T2" fmla="*/ 0 w 176"/>
                  <a:gd name="T3" fmla="*/ 0 h 176"/>
                  <a:gd name="T4" fmla="*/ 0 w 176"/>
                  <a:gd name="T5" fmla="*/ 0 h 176"/>
                  <a:gd name="T6" fmla="*/ 0 w 176"/>
                  <a:gd name="T7" fmla="*/ 0 h 176"/>
                  <a:gd name="T8" fmla="*/ 0 w 176"/>
                  <a:gd name="T9" fmla="*/ 0 h 176"/>
                  <a:gd name="T10" fmla="*/ 0 w 176"/>
                  <a:gd name="T11" fmla="*/ 0 h 176"/>
                  <a:gd name="T12" fmla="*/ 0 w 176"/>
                  <a:gd name="T13" fmla="*/ 0 h 176"/>
                  <a:gd name="T14" fmla="*/ 0 w 176"/>
                  <a:gd name="T15" fmla="*/ 0 h 176"/>
                  <a:gd name="T16" fmla="*/ 0 w 176"/>
                  <a:gd name="T17" fmla="*/ 0 h 176"/>
                  <a:gd name="T18" fmla="*/ 0 w 176"/>
                  <a:gd name="T19" fmla="*/ 0 h 176"/>
                  <a:gd name="T20" fmla="*/ 0 w 176"/>
                  <a:gd name="T21" fmla="*/ 0 h 176"/>
                  <a:gd name="T22" fmla="*/ 0 w 176"/>
                  <a:gd name="T23" fmla="*/ 0 h 176"/>
                  <a:gd name="T24" fmla="*/ 0 w 176"/>
                  <a:gd name="T25" fmla="*/ 0 h 176"/>
                  <a:gd name="T26" fmla="*/ 0 w 176"/>
                  <a:gd name="T27" fmla="*/ 0 h 176"/>
                  <a:gd name="T28" fmla="*/ 0 w 176"/>
                  <a:gd name="T29" fmla="*/ 0 h 176"/>
                  <a:gd name="T30" fmla="*/ 0 w 176"/>
                  <a:gd name="T31" fmla="*/ 0 h 176"/>
                  <a:gd name="T32" fmla="*/ 0 w 176"/>
                  <a:gd name="T33" fmla="*/ 0 h 176"/>
                  <a:gd name="T34" fmla="*/ 0 w 176"/>
                  <a:gd name="T35" fmla="*/ 0 h 176"/>
                  <a:gd name="T36" fmla="*/ 0 w 176"/>
                  <a:gd name="T37" fmla="*/ 0 h 176"/>
                  <a:gd name="T38" fmla="*/ 0 w 176"/>
                  <a:gd name="T39" fmla="*/ 0 h 176"/>
                  <a:gd name="T40" fmla="*/ 0 w 176"/>
                  <a:gd name="T41" fmla="*/ 0 h 176"/>
                  <a:gd name="T42" fmla="*/ 0 w 176"/>
                  <a:gd name="T43" fmla="*/ 0 h 176"/>
                  <a:gd name="T44" fmla="*/ 0 w 176"/>
                  <a:gd name="T45" fmla="*/ 0 h 176"/>
                  <a:gd name="T46" fmla="*/ 0 w 176"/>
                  <a:gd name="T47" fmla="*/ 0 h 176"/>
                  <a:gd name="T48" fmla="*/ 0 w 176"/>
                  <a:gd name="T49" fmla="*/ 0 h 176"/>
                  <a:gd name="T50" fmla="*/ 0 w 176"/>
                  <a:gd name="T51" fmla="*/ 0 h 176"/>
                  <a:gd name="T52" fmla="*/ 0 w 176"/>
                  <a:gd name="T53" fmla="*/ 0 h 176"/>
                  <a:gd name="T54" fmla="*/ 0 w 176"/>
                  <a:gd name="T55" fmla="*/ 0 h 176"/>
                  <a:gd name="T56" fmla="*/ 0 w 176"/>
                  <a:gd name="T57" fmla="*/ 0 h 176"/>
                  <a:gd name="T58" fmla="*/ 0 w 176"/>
                  <a:gd name="T59" fmla="*/ 0 h 176"/>
                  <a:gd name="T60" fmla="*/ 0 w 176"/>
                  <a:gd name="T61" fmla="*/ 0 h 176"/>
                  <a:gd name="T62" fmla="*/ 0 w 176"/>
                  <a:gd name="T63" fmla="*/ 0 h 17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76" h="176">
                    <a:moveTo>
                      <a:pt x="89" y="0"/>
                    </a:moveTo>
                    <a:lnTo>
                      <a:pt x="98" y="1"/>
                    </a:lnTo>
                    <a:lnTo>
                      <a:pt x="107" y="1"/>
                    </a:lnTo>
                    <a:lnTo>
                      <a:pt x="114" y="4"/>
                    </a:lnTo>
                    <a:lnTo>
                      <a:pt x="123" y="7"/>
                    </a:lnTo>
                    <a:lnTo>
                      <a:pt x="130" y="10"/>
                    </a:lnTo>
                    <a:lnTo>
                      <a:pt x="138" y="14"/>
                    </a:lnTo>
                    <a:lnTo>
                      <a:pt x="145" y="20"/>
                    </a:lnTo>
                    <a:lnTo>
                      <a:pt x="151" y="26"/>
                    </a:lnTo>
                    <a:lnTo>
                      <a:pt x="157" y="32"/>
                    </a:lnTo>
                    <a:lnTo>
                      <a:pt x="161" y="40"/>
                    </a:lnTo>
                    <a:lnTo>
                      <a:pt x="166" y="45"/>
                    </a:lnTo>
                    <a:lnTo>
                      <a:pt x="170" y="54"/>
                    </a:lnTo>
                    <a:lnTo>
                      <a:pt x="173" y="62"/>
                    </a:lnTo>
                    <a:lnTo>
                      <a:pt x="175" y="71"/>
                    </a:lnTo>
                    <a:lnTo>
                      <a:pt x="176" y="79"/>
                    </a:lnTo>
                    <a:lnTo>
                      <a:pt x="176" y="88"/>
                    </a:lnTo>
                    <a:lnTo>
                      <a:pt x="176" y="97"/>
                    </a:lnTo>
                    <a:lnTo>
                      <a:pt x="175" y="106"/>
                    </a:lnTo>
                    <a:lnTo>
                      <a:pt x="173" y="115"/>
                    </a:lnTo>
                    <a:lnTo>
                      <a:pt x="170" y="122"/>
                    </a:lnTo>
                    <a:lnTo>
                      <a:pt x="166" y="130"/>
                    </a:lnTo>
                    <a:lnTo>
                      <a:pt x="161" y="137"/>
                    </a:lnTo>
                    <a:lnTo>
                      <a:pt x="157" y="145"/>
                    </a:lnTo>
                    <a:lnTo>
                      <a:pt x="151" y="150"/>
                    </a:lnTo>
                    <a:lnTo>
                      <a:pt x="145" y="156"/>
                    </a:lnTo>
                    <a:lnTo>
                      <a:pt x="138" y="161"/>
                    </a:lnTo>
                    <a:lnTo>
                      <a:pt x="130" y="165"/>
                    </a:lnTo>
                    <a:lnTo>
                      <a:pt x="123" y="170"/>
                    </a:lnTo>
                    <a:lnTo>
                      <a:pt x="114" y="173"/>
                    </a:lnTo>
                    <a:lnTo>
                      <a:pt x="107" y="174"/>
                    </a:lnTo>
                    <a:lnTo>
                      <a:pt x="98" y="176"/>
                    </a:lnTo>
                    <a:lnTo>
                      <a:pt x="89" y="176"/>
                    </a:lnTo>
                    <a:lnTo>
                      <a:pt x="80" y="176"/>
                    </a:lnTo>
                    <a:lnTo>
                      <a:pt x="71" y="174"/>
                    </a:lnTo>
                    <a:lnTo>
                      <a:pt x="62" y="173"/>
                    </a:lnTo>
                    <a:lnTo>
                      <a:pt x="53" y="170"/>
                    </a:lnTo>
                    <a:lnTo>
                      <a:pt x="46" y="165"/>
                    </a:lnTo>
                    <a:lnTo>
                      <a:pt x="39" y="161"/>
                    </a:lnTo>
                    <a:lnTo>
                      <a:pt x="33" y="156"/>
                    </a:lnTo>
                    <a:lnTo>
                      <a:pt x="27" y="150"/>
                    </a:lnTo>
                    <a:lnTo>
                      <a:pt x="21" y="145"/>
                    </a:lnTo>
                    <a:lnTo>
                      <a:pt x="15" y="137"/>
                    </a:lnTo>
                    <a:lnTo>
                      <a:pt x="11" y="130"/>
                    </a:lnTo>
                    <a:lnTo>
                      <a:pt x="8" y="122"/>
                    </a:lnTo>
                    <a:lnTo>
                      <a:pt x="5" y="115"/>
                    </a:lnTo>
                    <a:lnTo>
                      <a:pt x="2" y="106"/>
                    </a:lnTo>
                    <a:lnTo>
                      <a:pt x="0" y="97"/>
                    </a:lnTo>
                    <a:lnTo>
                      <a:pt x="0" y="88"/>
                    </a:lnTo>
                    <a:lnTo>
                      <a:pt x="0" y="79"/>
                    </a:lnTo>
                    <a:lnTo>
                      <a:pt x="2" y="71"/>
                    </a:lnTo>
                    <a:lnTo>
                      <a:pt x="5" y="62"/>
                    </a:lnTo>
                    <a:lnTo>
                      <a:pt x="8" y="54"/>
                    </a:lnTo>
                    <a:lnTo>
                      <a:pt x="11" y="45"/>
                    </a:lnTo>
                    <a:lnTo>
                      <a:pt x="15" y="40"/>
                    </a:lnTo>
                    <a:lnTo>
                      <a:pt x="21" y="32"/>
                    </a:lnTo>
                    <a:lnTo>
                      <a:pt x="27" y="26"/>
                    </a:lnTo>
                    <a:lnTo>
                      <a:pt x="33" y="20"/>
                    </a:lnTo>
                    <a:lnTo>
                      <a:pt x="39" y="14"/>
                    </a:lnTo>
                    <a:lnTo>
                      <a:pt x="46" y="10"/>
                    </a:lnTo>
                    <a:lnTo>
                      <a:pt x="53" y="7"/>
                    </a:lnTo>
                    <a:lnTo>
                      <a:pt x="62" y="4"/>
                    </a:lnTo>
                    <a:lnTo>
                      <a:pt x="71" y="1"/>
                    </a:lnTo>
                    <a:lnTo>
                      <a:pt x="80" y="1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en-GB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Freeform 19"/>
              <p:cNvSpPr>
                <a:spLocks/>
              </p:cNvSpPr>
              <p:nvPr/>
            </p:nvSpPr>
            <p:spPr bwMode="auto">
              <a:xfrm>
                <a:off x="1252" y="4197"/>
                <a:ext cx="28" cy="71"/>
              </a:xfrm>
              <a:custGeom>
                <a:avLst/>
                <a:gdLst>
                  <a:gd name="T0" fmla="*/ 0 w 86"/>
                  <a:gd name="T1" fmla="*/ 0 h 215"/>
                  <a:gd name="T2" fmla="*/ 0 w 86"/>
                  <a:gd name="T3" fmla="*/ 0 h 215"/>
                  <a:gd name="T4" fmla="*/ 0 w 86"/>
                  <a:gd name="T5" fmla="*/ 0 h 215"/>
                  <a:gd name="T6" fmla="*/ 0 w 86"/>
                  <a:gd name="T7" fmla="*/ 0 h 215"/>
                  <a:gd name="T8" fmla="*/ 0 w 86"/>
                  <a:gd name="T9" fmla="*/ 0 h 215"/>
                  <a:gd name="T10" fmla="*/ 0 w 86"/>
                  <a:gd name="T11" fmla="*/ 0 h 215"/>
                  <a:gd name="T12" fmla="*/ 0 w 86"/>
                  <a:gd name="T13" fmla="*/ 0 h 215"/>
                  <a:gd name="T14" fmla="*/ 0 w 86"/>
                  <a:gd name="T15" fmla="*/ 0 h 215"/>
                  <a:gd name="T16" fmla="*/ 0 w 86"/>
                  <a:gd name="T17" fmla="*/ 0 h 215"/>
                  <a:gd name="T18" fmla="*/ 0 w 86"/>
                  <a:gd name="T19" fmla="*/ 0 h 215"/>
                  <a:gd name="T20" fmla="*/ 0 w 86"/>
                  <a:gd name="T21" fmla="*/ 0 h 215"/>
                  <a:gd name="T22" fmla="*/ 0 w 86"/>
                  <a:gd name="T23" fmla="*/ 0 h 215"/>
                  <a:gd name="T24" fmla="*/ 0 w 86"/>
                  <a:gd name="T25" fmla="*/ 0 h 215"/>
                  <a:gd name="T26" fmla="*/ 0 w 86"/>
                  <a:gd name="T27" fmla="*/ 0 h 215"/>
                  <a:gd name="T28" fmla="*/ 0 w 86"/>
                  <a:gd name="T29" fmla="*/ 0 h 215"/>
                  <a:gd name="T30" fmla="*/ 0 w 86"/>
                  <a:gd name="T31" fmla="*/ 0 h 215"/>
                  <a:gd name="T32" fmla="*/ 0 w 86"/>
                  <a:gd name="T33" fmla="*/ 0 h 215"/>
                  <a:gd name="T34" fmla="*/ 0 w 86"/>
                  <a:gd name="T35" fmla="*/ 0 h 215"/>
                  <a:gd name="T36" fmla="*/ 0 w 86"/>
                  <a:gd name="T37" fmla="*/ 0 h 215"/>
                  <a:gd name="T38" fmla="*/ 0 w 86"/>
                  <a:gd name="T39" fmla="*/ 0 h 215"/>
                  <a:gd name="T40" fmla="*/ 0 w 86"/>
                  <a:gd name="T41" fmla="*/ 0 h 215"/>
                  <a:gd name="T42" fmla="*/ 0 w 86"/>
                  <a:gd name="T43" fmla="*/ 0 h 215"/>
                  <a:gd name="T44" fmla="*/ 0 w 86"/>
                  <a:gd name="T45" fmla="*/ 0 h 215"/>
                  <a:gd name="T46" fmla="*/ 0 w 86"/>
                  <a:gd name="T47" fmla="*/ 0 h 215"/>
                  <a:gd name="T48" fmla="*/ 0 w 86"/>
                  <a:gd name="T49" fmla="*/ 0 h 215"/>
                  <a:gd name="T50" fmla="*/ 0 w 86"/>
                  <a:gd name="T51" fmla="*/ 0 h 215"/>
                  <a:gd name="T52" fmla="*/ 0 w 86"/>
                  <a:gd name="T53" fmla="*/ 0 h 21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86" h="215">
                    <a:moveTo>
                      <a:pt x="0" y="0"/>
                    </a:moveTo>
                    <a:lnTo>
                      <a:pt x="52" y="0"/>
                    </a:lnTo>
                    <a:lnTo>
                      <a:pt x="52" y="37"/>
                    </a:lnTo>
                    <a:lnTo>
                      <a:pt x="52" y="74"/>
                    </a:lnTo>
                    <a:lnTo>
                      <a:pt x="52" y="111"/>
                    </a:lnTo>
                    <a:lnTo>
                      <a:pt x="53" y="147"/>
                    </a:lnTo>
                    <a:lnTo>
                      <a:pt x="53" y="153"/>
                    </a:lnTo>
                    <a:lnTo>
                      <a:pt x="56" y="157"/>
                    </a:lnTo>
                    <a:lnTo>
                      <a:pt x="59" y="160"/>
                    </a:lnTo>
                    <a:lnTo>
                      <a:pt x="63" y="163"/>
                    </a:lnTo>
                    <a:lnTo>
                      <a:pt x="74" y="167"/>
                    </a:lnTo>
                    <a:lnTo>
                      <a:pt x="86" y="169"/>
                    </a:lnTo>
                    <a:lnTo>
                      <a:pt x="86" y="181"/>
                    </a:lnTo>
                    <a:lnTo>
                      <a:pt x="86" y="191"/>
                    </a:lnTo>
                    <a:lnTo>
                      <a:pt x="86" y="201"/>
                    </a:lnTo>
                    <a:lnTo>
                      <a:pt x="86" y="215"/>
                    </a:lnTo>
                    <a:lnTo>
                      <a:pt x="69" y="213"/>
                    </a:lnTo>
                    <a:lnTo>
                      <a:pt x="55" y="209"/>
                    </a:lnTo>
                    <a:lnTo>
                      <a:pt x="41" y="201"/>
                    </a:lnTo>
                    <a:lnTo>
                      <a:pt x="28" y="194"/>
                    </a:lnTo>
                    <a:lnTo>
                      <a:pt x="16" y="184"/>
                    </a:lnTo>
                    <a:lnTo>
                      <a:pt x="9" y="173"/>
                    </a:lnTo>
                    <a:lnTo>
                      <a:pt x="4" y="167"/>
                    </a:lnTo>
                    <a:lnTo>
                      <a:pt x="3" y="162"/>
                    </a:lnTo>
                    <a:lnTo>
                      <a:pt x="1" y="156"/>
                    </a:lnTo>
                    <a:lnTo>
                      <a:pt x="0" y="1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en-GB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Freeform 20"/>
              <p:cNvSpPr>
                <a:spLocks/>
              </p:cNvSpPr>
              <p:nvPr/>
            </p:nvSpPr>
            <p:spPr bwMode="auto">
              <a:xfrm>
                <a:off x="1279" y="4197"/>
                <a:ext cx="29" cy="71"/>
              </a:xfrm>
              <a:custGeom>
                <a:avLst/>
                <a:gdLst>
                  <a:gd name="T0" fmla="*/ 0 w 85"/>
                  <a:gd name="T1" fmla="*/ 0 h 215"/>
                  <a:gd name="T2" fmla="*/ 0 w 85"/>
                  <a:gd name="T3" fmla="*/ 0 h 215"/>
                  <a:gd name="T4" fmla="*/ 0 w 85"/>
                  <a:gd name="T5" fmla="*/ 0 h 215"/>
                  <a:gd name="T6" fmla="*/ 0 w 85"/>
                  <a:gd name="T7" fmla="*/ 0 h 215"/>
                  <a:gd name="T8" fmla="*/ 0 w 85"/>
                  <a:gd name="T9" fmla="*/ 0 h 215"/>
                  <a:gd name="T10" fmla="*/ 0 w 85"/>
                  <a:gd name="T11" fmla="*/ 0 h 215"/>
                  <a:gd name="T12" fmla="*/ 0 w 85"/>
                  <a:gd name="T13" fmla="*/ 0 h 215"/>
                  <a:gd name="T14" fmla="*/ 0 w 85"/>
                  <a:gd name="T15" fmla="*/ 0 h 215"/>
                  <a:gd name="T16" fmla="*/ 0 w 85"/>
                  <a:gd name="T17" fmla="*/ 0 h 215"/>
                  <a:gd name="T18" fmla="*/ 0 w 85"/>
                  <a:gd name="T19" fmla="*/ 0 h 215"/>
                  <a:gd name="T20" fmla="*/ 0 w 85"/>
                  <a:gd name="T21" fmla="*/ 0 h 215"/>
                  <a:gd name="T22" fmla="*/ 0 w 85"/>
                  <a:gd name="T23" fmla="*/ 0 h 215"/>
                  <a:gd name="T24" fmla="*/ 0 w 85"/>
                  <a:gd name="T25" fmla="*/ 0 h 215"/>
                  <a:gd name="T26" fmla="*/ 0 w 85"/>
                  <a:gd name="T27" fmla="*/ 0 h 215"/>
                  <a:gd name="T28" fmla="*/ 0 w 85"/>
                  <a:gd name="T29" fmla="*/ 0 h 215"/>
                  <a:gd name="T30" fmla="*/ 0 w 85"/>
                  <a:gd name="T31" fmla="*/ 0 h 215"/>
                  <a:gd name="T32" fmla="*/ 0 w 85"/>
                  <a:gd name="T33" fmla="*/ 0 h 215"/>
                  <a:gd name="T34" fmla="*/ 0 w 85"/>
                  <a:gd name="T35" fmla="*/ 0 h 215"/>
                  <a:gd name="T36" fmla="*/ 0 w 85"/>
                  <a:gd name="T37" fmla="*/ 0 h 215"/>
                  <a:gd name="T38" fmla="*/ 0 w 85"/>
                  <a:gd name="T39" fmla="*/ 0 h 215"/>
                  <a:gd name="T40" fmla="*/ 0 w 85"/>
                  <a:gd name="T41" fmla="*/ 0 h 215"/>
                  <a:gd name="T42" fmla="*/ 0 w 85"/>
                  <a:gd name="T43" fmla="*/ 0 h 215"/>
                  <a:gd name="T44" fmla="*/ 0 w 85"/>
                  <a:gd name="T45" fmla="*/ 0 h 215"/>
                  <a:gd name="T46" fmla="*/ 0 w 85"/>
                  <a:gd name="T47" fmla="*/ 0 h 215"/>
                  <a:gd name="T48" fmla="*/ 0 w 85"/>
                  <a:gd name="T49" fmla="*/ 0 h 215"/>
                  <a:gd name="T50" fmla="*/ 0 w 85"/>
                  <a:gd name="T51" fmla="*/ 0 h 215"/>
                  <a:gd name="T52" fmla="*/ 0 w 85"/>
                  <a:gd name="T53" fmla="*/ 0 h 21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85" h="215">
                    <a:moveTo>
                      <a:pt x="85" y="0"/>
                    </a:moveTo>
                    <a:lnTo>
                      <a:pt x="35" y="0"/>
                    </a:lnTo>
                    <a:lnTo>
                      <a:pt x="35" y="37"/>
                    </a:lnTo>
                    <a:lnTo>
                      <a:pt x="34" y="74"/>
                    </a:lnTo>
                    <a:lnTo>
                      <a:pt x="34" y="111"/>
                    </a:lnTo>
                    <a:lnTo>
                      <a:pt x="34" y="147"/>
                    </a:lnTo>
                    <a:lnTo>
                      <a:pt x="32" y="153"/>
                    </a:lnTo>
                    <a:lnTo>
                      <a:pt x="31" y="157"/>
                    </a:lnTo>
                    <a:lnTo>
                      <a:pt x="28" y="160"/>
                    </a:lnTo>
                    <a:lnTo>
                      <a:pt x="23" y="163"/>
                    </a:lnTo>
                    <a:lnTo>
                      <a:pt x="11" y="167"/>
                    </a:lnTo>
                    <a:lnTo>
                      <a:pt x="0" y="169"/>
                    </a:lnTo>
                    <a:lnTo>
                      <a:pt x="0" y="181"/>
                    </a:lnTo>
                    <a:lnTo>
                      <a:pt x="1" y="191"/>
                    </a:lnTo>
                    <a:lnTo>
                      <a:pt x="1" y="201"/>
                    </a:lnTo>
                    <a:lnTo>
                      <a:pt x="1" y="215"/>
                    </a:lnTo>
                    <a:lnTo>
                      <a:pt x="16" y="213"/>
                    </a:lnTo>
                    <a:lnTo>
                      <a:pt x="31" y="209"/>
                    </a:lnTo>
                    <a:lnTo>
                      <a:pt x="45" y="201"/>
                    </a:lnTo>
                    <a:lnTo>
                      <a:pt x="59" y="194"/>
                    </a:lnTo>
                    <a:lnTo>
                      <a:pt x="69" y="184"/>
                    </a:lnTo>
                    <a:lnTo>
                      <a:pt x="78" y="173"/>
                    </a:lnTo>
                    <a:lnTo>
                      <a:pt x="81" y="167"/>
                    </a:lnTo>
                    <a:lnTo>
                      <a:pt x="84" y="162"/>
                    </a:lnTo>
                    <a:lnTo>
                      <a:pt x="85" y="156"/>
                    </a:lnTo>
                    <a:lnTo>
                      <a:pt x="85" y="150"/>
                    </a:lnTo>
                    <a:lnTo>
                      <a:pt x="8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en-GB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Freeform 21"/>
              <p:cNvSpPr>
                <a:spLocks/>
              </p:cNvSpPr>
              <p:nvPr/>
            </p:nvSpPr>
            <p:spPr bwMode="auto">
              <a:xfrm>
                <a:off x="1344" y="4197"/>
                <a:ext cx="17" cy="71"/>
              </a:xfrm>
              <a:custGeom>
                <a:avLst/>
                <a:gdLst>
                  <a:gd name="T0" fmla="*/ 0 w 52"/>
                  <a:gd name="T1" fmla="*/ 0 h 215"/>
                  <a:gd name="T2" fmla="*/ 0 w 52"/>
                  <a:gd name="T3" fmla="*/ 0 h 215"/>
                  <a:gd name="T4" fmla="*/ 0 w 52"/>
                  <a:gd name="T5" fmla="*/ 0 h 215"/>
                  <a:gd name="T6" fmla="*/ 0 w 52"/>
                  <a:gd name="T7" fmla="*/ 0 h 215"/>
                  <a:gd name="T8" fmla="*/ 0 w 52"/>
                  <a:gd name="T9" fmla="*/ 0 h 215"/>
                  <a:gd name="T10" fmla="*/ 0 w 52"/>
                  <a:gd name="T11" fmla="*/ 0 h 215"/>
                  <a:gd name="T12" fmla="*/ 0 w 52"/>
                  <a:gd name="T13" fmla="*/ 0 h 215"/>
                  <a:gd name="T14" fmla="*/ 0 w 52"/>
                  <a:gd name="T15" fmla="*/ 0 h 2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2" h="215">
                    <a:moveTo>
                      <a:pt x="0" y="2"/>
                    </a:moveTo>
                    <a:lnTo>
                      <a:pt x="0" y="215"/>
                    </a:lnTo>
                    <a:lnTo>
                      <a:pt x="52" y="213"/>
                    </a:lnTo>
                    <a:lnTo>
                      <a:pt x="52" y="2"/>
                    </a:lnTo>
                    <a:lnTo>
                      <a:pt x="43" y="2"/>
                    </a:lnTo>
                    <a:lnTo>
                      <a:pt x="25" y="0"/>
                    </a:lnTo>
                    <a:lnTo>
                      <a:pt x="8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en-GB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Freeform 22"/>
              <p:cNvSpPr>
                <a:spLocks/>
              </p:cNvSpPr>
              <p:nvPr/>
            </p:nvSpPr>
            <p:spPr bwMode="auto">
              <a:xfrm>
                <a:off x="1360" y="4197"/>
                <a:ext cx="32" cy="22"/>
              </a:xfrm>
              <a:custGeom>
                <a:avLst/>
                <a:gdLst>
                  <a:gd name="T0" fmla="*/ 0 w 97"/>
                  <a:gd name="T1" fmla="*/ 0 h 66"/>
                  <a:gd name="T2" fmla="*/ 0 w 97"/>
                  <a:gd name="T3" fmla="*/ 0 h 66"/>
                  <a:gd name="T4" fmla="*/ 0 w 97"/>
                  <a:gd name="T5" fmla="*/ 0 h 66"/>
                  <a:gd name="T6" fmla="*/ 0 w 97"/>
                  <a:gd name="T7" fmla="*/ 0 h 66"/>
                  <a:gd name="T8" fmla="*/ 0 w 97"/>
                  <a:gd name="T9" fmla="*/ 0 h 66"/>
                  <a:gd name="T10" fmla="*/ 0 w 97"/>
                  <a:gd name="T11" fmla="*/ 0 h 66"/>
                  <a:gd name="T12" fmla="*/ 0 w 97"/>
                  <a:gd name="T13" fmla="*/ 0 h 66"/>
                  <a:gd name="T14" fmla="*/ 0 w 97"/>
                  <a:gd name="T15" fmla="*/ 0 h 66"/>
                  <a:gd name="T16" fmla="*/ 0 w 97"/>
                  <a:gd name="T17" fmla="*/ 0 h 66"/>
                  <a:gd name="T18" fmla="*/ 0 w 97"/>
                  <a:gd name="T19" fmla="*/ 0 h 66"/>
                  <a:gd name="T20" fmla="*/ 0 w 97"/>
                  <a:gd name="T21" fmla="*/ 0 h 66"/>
                  <a:gd name="T22" fmla="*/ 0 w 97"/>
                  <a:gd name="T23" fmla="*/ 0 h 66"/>
                  <a:gd name="T24" fmla="*/ 0 w 97"/>
                  <a:gd name="T25" fmla="*/ 0 h 66"/>
                  <a:gd name="T26" fmla="*/ 0 w 97"/>
                  <a:gd name="T27" fmla="*/ 0 h 66"/>
                  <a:gd name="T28" fmla="*/ 0 w 97"/>
                  <a:gd name="T29" fmla="*/ 0 h 66"/>
                  <a:gd name="T30" fmla="*/ 0 w 97"/>
                  <a:gd name="T31" fmla="*/ 0 h 66"/>
                  <a:gd name="T32" fmla="*/ 0 w 97"/>
                  <a:gd name="T33" fmla="*/ 0 h 66"/>
                  <a:gd name="T34" fmla="*/ 0 w 97"/>
                  <a:gd name="T35" fmla="*/ 0 h 66"/>
                  <a:gd name="T36" fmla="*/ 0 w 97"/>
                  <a:gd name="T37" fmla="*/ 0 h 66"/>
                  <a:gd name="T38" fmla="*/ 0 w 97"/>
                  <a:gd name="T39" fmla="*/ 0 h 66"/>
                  <a:gd name="T40" fmla="*/ 0 w 97"/>
                  <a:gd name="T41" fmla="*/ 0 h 66"/>
                  <a:gd name="T42" fmla="*/ 0 w 97"/>
                  <a:gd name="T43" fmla="*/ 0 h 66"/>
                  <a:gd name="T44" fmla="*/ 0 w 97"/>
                  <a:gd name="T45" fmla="*/ 0 h 66"/>
                  <a:gd name="T46" fmla="*/ 0 w 97"/>
                  <a:gd name="T47" fmla="*/ 0 h 66"/>
                  <a:gd name="T48" fmla="*/ 0 w 97"/>
                  <a:gd name="T49" fmla="*/ 0 h 66"/>
                  <a:gd name="T50" fmla="*/ 0 w 97"/>
                  <a:gd name="T51" fmla="*/ 0 h 66"/>
                  <a:gd name="T52" fmla="*/ 0 w 97"/>
                  <a:gd name="T53" fmla="*/ 0 h 66"/>
                  <a:gd name="T54" fmla="*/ 0 w 97"/>
                  <a:gd name="T55" fmla="*/ 0 h 66"/>
                  <a:gd name="T56" fmla="*/ 0 w 97"/>
                  <a:gd name="T57" fmla="*/ 0 h 66"/>
                  <a:gd name="T58" fmla="*/ 0 w 97"/>
                  <a:gd name="T59" fmla="*/ 0 h 66"/>
                  <a:gd name="T60" fmla="*/ 0 w 97"/>
                  <a:gd name="T61" fmla="*/ 0 h 66"/>
                  <a:gd name="T62" fmla="*/ 0 w 97"/>
                  <a:gd name="T63" fmla="*/ 0 h 66"/>
                  <a:gd name="T64" fmla="*/ 0 w 97"/>
                  <a:gd name="T65" fmla="*/ 0 h 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97" h="66">
                    <a:moveTo>
                      <a:pt x="4" y="0"/>
                    </a:moveTo>
                    <a:lnTo>
                      <a:pt x="20" y="0"/>
                    </a:lnTo>
                    <a:lnTo>
                      <a:pt x="42" y="0"/>
                    </a:lnTo>
                    <a:lnTo>
                      <a:pt x="51" y="0"/>
                    </a:lnTo>
                    <a:lnTo>
                      <a:pt x="59" y="1"/>
                    </a:lnTo>
                    <a:lnTo>
                      <a:pt x="65" y="3"/>
                    </a:lnTo>
                    <a:lnTo>
                      <a:pt x="71" y="6"/>
                    </a:lnTo>
                    <a:lnTo>
                      <a:pt x="75" y="10"/>
                    </a:lnTo>
                    <a:lnTo>
                      <a:pt x="79" y="13"/>
                    </a:lnTo>
                    <a:lnTo>
                      <a:pt x="82" y="18"/>
                    </a:lnTo>
                    <a:lnTo>
                      <a:pt x="87" y="24"/>
                    </a:lnTo>
                    <a:lnTo>
                      <a:pt x="91" y="34"/>
                    </a:lnTo>
                    <a:lnTo>
                      <a:pt x="94" y="44"/>
                    </a:lnTo>
                    <a:lnTo>
                      <a:pt x="96" y="56"/>
                    </a:lnTo>
                    <a:lnTo>
                      <a:pt x="97" y="66"/>
                    </a:lnTo>
                    <a:lnTo>
                      <a:pt x="84" y="66"/>
                    </a:lnTo>
                    <a:lnTo>
                      <a:pt x="71" y="66"/>
                    </a:lnTo>
                    <a:lnTo>
                      <a:pt x="57" y="66"/>
                    </a:lnTo>
                    <a:lnTo>
                      <a:pt x="44" y="66"/>
                    </a:lnTo>
                    <a:lnTo>
                      <a:pt x="42" y="60"/>
                    </a:lnTo>
                    <a:lnTo>
                      <a:pt x="41" y="55"/>
                    </a:lnTo>
                    <a:lnTo>
                      <a:pt x="38" y="50"/>
                    </a:lnTo>
                    <a:lnTo>
                      <a:pt x="35" y="47"/>
                    </a:lnTo>
                    <a:lnTo>
                      <a:pt x="29" y="46"/>
                    </a:lnTo>
                    <a:lnTo>
                      <a:pt x="22" y="44"/>
                    </a:lnTo>
                    <a:lnTo>
                      <a:pt x="13" y="43"/>
                    </a:lnTo>
                    <a:lnTo>
                      <a:pt x="3" y="43"/>
                    </a:lnTo>
                    <a:lnTo>
                      <a:pt x="1" y="35"/>
                    </a:lnTo>
                    <a:lnTo>
                      <a:pt x="0" y="21"/>
                    </a:lnTo>
                    <a:lnTo>
                      <a:pt x="0" y="13"/>
                    </a:lnTo>
                    <a:lnTo>
                      <a:pt x="1" y="6"/>
                    </a:lnTo>
                    <a:lnTo>
                      <a:pt x="1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en-GB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Freeform 23"/>
              <p:cNvSpPr>
                <a:spLocks/>
              </p:cNvSpPr>
              <p:nvPr/>
            </p:nvSpPr>
            <p:spPr bwMode="auto">
              <a:xfrm>
                <a:off x="1360" y="4219"/>
                <a:ext cx="32" cy="23"/>
              </a:xfrm>
              <a:custGeom>
                <a:avLst/>
                <a:gdLst>
                  <a:gd name="T0" fmla="*/ 0 w 97"/>
                  <a:gd name="T1" fmla="*/ 0 h 68"/>
                  <a:gd name="T2" fmla="*/ 0 w 97"/>
                  <a:gd name="T3" fmla="*/ 0 h 68"/>
                  <a:gd name="T4" fmla="*/ 0 w 97"/>
                  <a:gd name="T5" fmla="*/ 0 h 68"/>
                  <a:gd name="T6" fmla="*/ 0 w 97"/>
                  <a:gd name="T7" fmla="*/ 0 h 68"/>
                  <a:gd name="T8" fmla="*/ 0 w 97"/>
                  <a:gd name="T9" fmla="*/ 0 h 68"/>
                  <a:gd name="T10" fmla="*/ 0 w 97"/>
                  <a:gd name="T11" fmla="*/ 0 h 68"/>
                  <a:gd name="T12" fmla="*/ 0 w 97"/>
                  <a:gd name="T13" fmla="*/ 0 h 68"/>
                  <a:gd name="T14" fmla="*/ 0 w 97"/>
                  <a:gd name="T15" fmla="*/ 0 h 68"/>
                  <a:gd name="T16" fmla="*/ 0 w 97"/>
                  <a:gd name="T17" fmla="*/ 0 h 68"/>
                  <a:gd name="T18" fmla="*/ 0 w 97"/>
                  <a:gd name="T19" fmla="*/ 0 h 68"/>
                  <a:gd name="T20" fmla="*/ 0 w 97"/>
                  <a:gd name="T21" fmla="*/ 0 h 68"/>
                  <a:gd name="T22" fmla="*/ 0 w 97"/>
                  <a:gd name="T23" fmla="*/ 0 h 68"/>
                  <a:gd name="T24" fmla="*/ 0 w 97"/>
                  <a:gd name="T25" fmla="*/ 0 h 68"/>
                  <a:gd name="T26" fmla="*/ 0 w 97"/>
                  <a:gd name="T27" fmla="*/ 0 h 68"/>
                  <a:gd name="T28" fmla="*/ 0 w 97"/>
                  <a:gd name="T29" fmla="*/ 0 h 68"/>
                  <a:gd name="T30" fmla="*/ 0 w 97"/>
                  <a:gd name="T31" fmla="*/ 0 h 68"/>
                  <a:gd name="T32" fmla="*/ 0 w 97"/>
                  <a:gd name="T33" fmla="*/ 0 h 68"/>
                  <a:gd name="T34" fmla="*/ 0 w 97"/>
                  <a:gd name="T35" fmla="*/ 0 h 68"/>
                  <a:gd name="T36" fmla="*/ 0 w 97"/>
                  <a:gd name="T37" fmla="*/ 0 h 68"/>
                  <a:gd name="T38" fmla="*/ 0 w 97"/>
                  <a:gd name="T39" fmla="*/ 0 h 68"/>
                  <a:gd name="T40" fmla="*/ 0 w 97"/>
                  <a:gd name="T41" fmla="*/ 0 h 68"/>
                  <a:gd name="T42" fmla="*/ 0 w 97"/>
                  <a:gd name="T43" fmla="*/ 0 h 68"/>
                  <a:gd name="T44" fmla="*/ 0 w 97"/>
                  <a:gd name="T45" fmla="*/ 0 h 68"/>
                  <a:gd name="T46" fmla="*/ 0 w 97"/>
                  <a:gd name="T47" fmla="*/ 0 h 68"/>
                  <a:gd name="T48" fmla="*/ 0 w 97"/>
                  <a:gd name="T49" fmla="*/ 0 h 68"/>
                  <a:gd name="T50" fmla="*/ 0 w 97"/>
                  <a:gd name="T51" fmla="*/ 0 h 68"/>
                  <a:gd name="T52" fmla="*/ 0 w 97"/>
                  <a:gd name="T53" fmla="*/ 0 h 68"/>
                  <a:gd name="T54" fmla="*/ 0 w 97"/>
                  <a:gd name="T55" fmla="*/ 0 h 68"/>
                  <a:gd name="T56" fmla="*/ 0 w 97"/>
                  <a:gd name="T57" fmla="*/ 0 h 68"/>
                  <a:gd name="T58" fmla="*/ 0 w 97"/>
                  <a:gd name="T59" fmla="*/ 0 h 68"/>
                  <a:gd name="T60" fmla="*/ 0 w 97"/>
                  <a:gd name="T61" fmla="*/ 0 h 68"/>
                  <a:gd name="T62" fmla="*/ 0 w 97"/>
                  <a:gd name="T63" fmla="*/ 0 h 68"/>
                  <a:gd name="T64" fmla="*/ 0 w 97"/>
                  <a:gd name="T65" fmla="*/ 0 h 6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97" h="68">
                    <a:moveTo>
                      <a:pt x="4" y="68"/>
                    </a:moveTo>
                    <a:lnTo>
                      <a:pt x="20" y="68"/>
                    </a:lnTo>
                    <a:lnTo>
                      <a:pt x="42" y="68"/>
                    </a:lnTo>
                    <a:lnTo>
                      <a:pt x="51" y="67"/>
                    </a:lnTo>
                    <a:lnTo>
                      <a:pt x="59" y="65"/>
                    </a:lnTo>
                    <a:lnTo>
                      <a:pt x="65" y="64"/>
                    </a:lnTo>
                    <a:lnTo>
                      <a:pt x="71" y="61"/>
                    </a:lnTo>
                    <a:lnTo>
                      <a:pt x="75" y="58"/>
                    </a:lnTo>
                    <a:lnTo>
                      <a:pt x="79" y="54"/>
                    </a:lnTo>
                    <a:lnTo>
                      <a:pt x="82" y="49"/>
                    </a:lnTo>
                    <a:lnTo>
                      <a:pt x="87" y="45"/>
                    </a:lnTo>
                    <a:lnTo>
                      <a:pt x="91" y="33"/>
                    </a:lnTo>
                    <a:lnTo>
                      <a:pt x="94" y="23"/>
                    </a:lnTo>
                    <a:lnTo>
                      <a:pt x="96" y="11"/>
                    </a:lnTo>
                    <a:lnTo>
                      <a:pt x="97" y="0"/>
                    </a:lnTo>
                    <a:lnTo>
                      <a:pt x="84" y="0"/>
                    </a:lnTo>
                    <a:lnTo>
                      <a:pt x="71" y="0"/>
                    </a:lnTo>
                    <a:lnTo>
                      <a:pt x="57" y="0"/>
                    </a:lnTo>
                    <a:lnTo>
                      <a:pt x="44" y="0"/>
                    </a:lnTo>
                    <a:lnTo>
                      <a:pt x="42" y="6"/>
                    </a:lnTo>
                    <a:lnTo>
                      <a:pt x="41" y="12"/>
                    </a:lnTo>
                    <a:lnTo>
                      <a:pt x="38" y="17"/>
                    </a:lnTo>
                    <a:lnTo>
                      <a:pt x="35" y="20"/>
                    </a:lnTo>
                    <a:lnTo>
                      <a:pt x="29" y="23"/>
                    </a:lnTo>
                    <a:lnTo>
                      <a:pt x="22" y="24"/>
                    </a:lnTo>
                    <a:lnTo>
                      <a:pt x="13" y="24"/>
                    </a:lnTo>
                    <a:lnTo>
                      <a:pt x="3" y="24"/>
                    </a:lnTo>
                    <a:lnTo>
                      <a:pt x="1" y="31"/>
                    </a:lnTo>
                    <a:lnTo>
                      <a:pt x="0" y="46"/>
                    </a:lnTo>
                    <a:lnTo>
                      <a:pt x="0" y="54"/>
                    </a:lnTo>
                    <a:lnTo>
                      <a:pt x="1" y="61"/>
                    </a:lnTo>
                    <a:lnTo>
                      <a:pt x="1" y="65"/>
                    </a:lnTo>
                    <a:lnTo>
                      <a:pt x="4" y="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en-GB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Freeform 24"/>
              <p:cNvSpPr>
                <a:spLocks/>
              </p:cNvSpPr>
              <p:nvPr/>
            </p:nvSpPr>
            <p:spPr bwMode="auto">
              <a:xfrm>
                <a:off x="1422" y="4232"/>
                <a:ext cx="50" cy="36"/>
              </a:xfrm>
              <a:custGeom>
                <a:avLst/>
                <a:gdLst>
                  <a:gd name="T0" fmla="*/ 0 w 151"/>
                  <a:gd name="T1" fmla="*/ 0 h 108"/>
                  <a:gd name="T2" fmla="*/ 0 w 151"/>
                  <a:gd name="T3" fmla="*/ 0 h 108"/>
                  <a:gd name="T4" fmla="*/ 0 w 151"/>
                  <a:gd name="T5" fmla="*/ 0 h 108"/>
                  <a:gd name="T6" fmla="*/ 0 w 151"/>
                  <a:gd name="T7" fmla="*/ 0 h 108"/>
                  <a:gd name="T8" fmla="*/ 0 w 151"/>
                  <a:gd name="T9" fmla="*/ 0 h 108"/>
                  <a:gd name="T10" fmla="*/ 0 w 151"/>
                  <a:gd name="T11" fmla="*/ 0 h 108"/>
                  <a:gd name="T12" fmla="*/ 0 w 151"/>
                  <a:gd name="T13" fmla="*/ 0 h 108"/>
                  <a:gd name="T14" fmla="*/ 0 w 151"/>
                  <a:gd name="T15" fmla="*/ 0 h 108"/>
                  <a:gd name="T16" fmla="*/ 0 w 151"/>
                  <a:gd name="T17" fmla="*/ 0 h 108"/>
                  <a:gd name="T18" fmla="*/ 0 w 151"/>
                  <a:gd name="T19" fmla="*/ 0 h 108"/>
                  <a:gd name="T20" fmla="*/ 0 w 151"/>
                  <a:gd name="T21" fmla="*/ 0 h 108"/>
                  <a:gd name="T22" fmla="*/ 0 w 151"/>
                  <a:gd name="T23" fmla="*/ 0 h 108"/>
                  <a:gd name="T24" fmla="*/ 0 w 151"/>
                  <a:gd name="T25" fmla="*/ 0 h 108"/>
                  <a:gd name="T26" fmla="*/ 0 w 151"/>
                  <a:gd name="T27" fmla="*/ 0 h 108"/>
                  <a:gd name="T28" fmla="*/ 0 w 151"/>
                  <a:gd name="T29" fmla="*/ 0 h 108"/>
                  <a:gd name="T30" fmla="*/ 0 w 151"/>
                  <a:gd name="T31" fmla="*/ 0 h 108"/>
                  <a:gd name="T32" fmla="*/ 0 w 151"/>
                  <a:gd name="T33" fmla="*/ 0 h 108"/>
                  <a:gd name="T34" fmla="*/ 0 w 151"/>
                  <a:gd name="T35" fmla="*/ 0 h 108"/>
                  <a:gd name="T36" fmla="*/ 0 w 151"/>
                  <a:gd name="T37" fmla="*/ 0 h 108"/>
                  <a:gd name="T38" fmla="*/ 0 w 151"/>
                  <a:gd name="T39" fmla="*/ 0 h 108"/>
                  <a:gd name="T40" fmla="*/ 0 w 151"/>
                  <a:gd name="T41" fmla="*/ 0 h 108"/>
                  <a:gd name="T42" fmla="*/ 0 w 151"/>
                  <a:gd name="T43" fmla="*/ 0 h 108"/>
                  <a:gd name="T44" fmla="*/ 0 w 151"/>
                  <a:gd name="T45" fmla="*/ 0 h 108"/>
                  <a:gd name="T46" fmla="*/ 0 w 151"/>
                  <a:gd name="T47" fmla="*/ 0 h 108"/>
                  <a:gd name="T48" fmla="*/ 0 w 151"/>
                  <a:gd name="T49" fmla="*/ 0 h 108"/>
                  <a:gd name="T50" fmla="*/ 0 w 151"/>
                  <a:gd name="T51" fmla="*/ 0 h 108"/>
                  <a:gd name="T52" fmla="*/ 0 w 151"/>
                  <a:gd name="T53" fmla="*/ 0 h 108"/>
                  <a:gd name="T54" fmla="*/ 0 w 151"/>
                  <a:gd name="T55" fmla="*/ 0 h 108"/>
                  <a:gd name="T56" fmla="*/ 0 w 151"/>
                  <a:gd name="T57" fmla="*/ 0 h 108"/>
                  <a:gd name="T58" fmla="*/ 0 w 151"/>
                  <a:gd name="T59" fmla="*/ 0 h 108"/>
                  <a:gd name="T60" fmla="*/ 0 w 151"/>
                  <a:gd name="T61" fmla="*/ 0 h 108"/>
                  <a:gd name="T62" fmla="*/ 0 w 151"/>
                  <a:gd name="T63" fmla="*/ 0 h 108"/>
                  <a:gd name="T64" fmla="*/ 0 w 151"/>
                  <a:gd name="T65" fmla="*/ 0 h 108"/>
                  <a:gd name="T66" fmla="*/ 0 w 151"/>
                  <a:gd name="T67" fmla="*/ 0 h 108"/>
                  <a:gd name="T68" fmla="*/ 0 w 151"/>
                  <a:gd name="T69" fmla="*/ 0 h 108"/>
                  <a:gd name="T70" fmla="*/ 0 w 151"/>
                  <a:gd name="T71" fmla="*/ 0 h 108"/>
                  <a:gd name="T72" fmla="*/ 0 w 151"/>
                  <a:gd name="T73" fmla="*/ 0 h 108"/>
                  <a:gd name="T74" fmla="*/ 0 w 151"/>
                  <a:gd name="T75" fmla="*/ 0 h 108"/>
                  <a:gd name="T76" fmla="*/ 0 w 151"/>
                  <a:gd name="T77" fmla="*/ 0 h 108"/>
                  <a:gd name="T78" fmla="*/ 0 w 151"/>
                  <a:gd name="T79" fmla="*/ 0 h 10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51" h="108">
                    <a:moveTo>
                      <a:pt x="49" y="1"/>
                    </a:moveTo>
                    <a:lnTo>
                      <a:pt x="34" y="1"/>
                    </a:lnTo>
                    <a:lnTo>
                      <a:pt x="24" y="0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2" y="12"/>
                    </a:lnTo>
                    <a:lnTo>
                      <a:pt x="3" y="23"/>
                    </a:lnTo>
                    <a:lnTo>
                      <a:pt x="6" y="34"/>
                    </a:lnTo>
                    <a:lnTo>
                      <a:pt x="9" y="43"/>
                    </a:lnTo>
                    <a:lnTo>
                      <a:pt x="14" y="52"/>
                    </a:lnTo>
                    <a:lnTo>
                      <a:pt x="18" y="60"/>
                    </a:lnTo>
                    <a:lnTo>
                      <a:pt x="24" y="69"/>
                    </a:lnTo>
                    <a:lnTo>
                      <a:pt x="30" y="75"/>
                    </a:lnTo>
                    <a:lnTo>
                      <a:pt x="37" y="83"/>
                    </a:lnTo>
                    <a:lnTo>
                      <a:pt x="45" y="89"/>
                    </a:lnTo>
                    <a:lnTo>
                      <a:pt x="54" y="93"/>
                    </a:lnTo>
                    <a:lnTo>
                      <a:pt x="61" y="97"/>
                    </a:lnTo>
                    <a:lnTo>
                      <a:pt x="70" y="102"/>
                    </a:lnTo>
                    <a:lnTo>
                      <a:pt x="80" y="105"/>
                    </a:lnTo>
                    <a:lnTo>
                      <a:pt x="91" y="106"/>
                    </a:lnTo>
                    <a:lnTo>
                      <a:pt x="99" y="108"/>
                    </a:lnTo>
                    <a:lnTo>
                      <a:pt x="113" y="106"/>
                    </a:lnTo>
                    <a:lnTo>
                      <a:pt x="126" y="103"/>
                    </a:lnTo>
                    <a:lnTo>
                      <a:pt x="139" y="97"/>
                    </a:lnTo>
                    <a:lnTo>
                      <a:pt x="151" y="91"/>
                    </a:lnTo>
                    <a:lnTo>
                      <a:pt x="150" y="49"/>
                    </a:lnTo>
                    <a:lnTo>
                      <a:pt x="141" y="53"/>
                    </a:lnTo>
                    <a:lnTo>
                      <a:pt x="129" y="59"/>
                    </a:lnTo>
                    <a:lnTo>
                      <a:pt x="122" y="60"/>
                    </a:lnTo>
                    <a:lnTo>
                      <a:pt x="116" y="60"/>
                    </a:lnTo>
                    <a:lnTo>
                      <a:pt x="107" y="62"/>
                    </a:lnTo>
                    <a:lnTo>
                      <a:pt x="99" y="60"/>
                    </a:lnTo>
                    <a:lnTo>
                      <a:pt x="91" y="59"/>
                    </a:lnTo>
                    <a:lnTo>
                      <a:pt x="82" y="56"/>
                    </a:lnTo>
                    <a:lnTo>
                      <a:pt x="73" y="50"/>
                    </a:lnTo>
                    <a:lnTo>
                      <a:pt x="65" y="44"/>
                    </a:lnTo>
                    <a:lnTo>
                      <a:pt x="60" y="37"/>
                    </a:lnTo>
                    <a:lnTo>
                      <a:pt x="55" y="26"/>
                    </a:lnTo>
                    <a:lnTo>
                      <a:pt x="51" y="15"/>
                    </a:lnTo>
                    <a:lnTo>
                      <a:pt x="4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en-GB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Freeform 25"/>
              <p:cNvSpPr>
                <a:spLocks/>
              </p:cNvSpPr>
              <p:nvPr/>
            </p:nvSpPr>
            <p:spPr bwMode="auto">
              <a:xfrm>
                <a:off x="1422" y="4197"/>
                <a:ext cx="50" cy="36"/>
              </a:xfrm>
              <a:custGeom>
                <a:avLst/>
                <a:gdLst>
                  <a:gd name="T0" fmla="*/ 0 w 151"/>
                  <a:gd name="T1" fmla="*/ 0 h 108"/>
                  <a:gd name="T2" fmla="*/ 0 w 151"/>
                  <a:gd name="T3" fmla="*/ 0 h 108"/>
                  <a:gd name="T4" fmla="*/ 0 w 151"/>
                  <a:gd name="T5" fmla="*/ 0 h 108"/>
                  <a:gd name="T6" fmla="*/ 0 w 151"/>
                  <a:gd name="T7" fmla="*/ 0 h 108"/>
                  <a:gd name="T8" fmla="*/ 0 w 151"/>
                  <a:gd name="T9" fmla="*/ 0 h 108"/>
                  <a:gd name="T10" fmla="*/ 0 w 151"/>
                  <a:gd name="T11" fmla="*/ 0 h 108"/>
                  <a:gd name="T12" fmla="*/ 0 w 151"/>
                  <a:gd name="T13" fmla="*/ 0 h 108"/>
                  <a:gd name="T14" fmla="*/ 0 w 151"/>
                  <a:gd name="T15" fmla="*/ 0 h 108"/>
                  <a:gd name="T16" fmla="*/ 0 w 151"/>
                  <a:gd name="T17" fmla="*/ 0 h 108"/>
                  <a:gd name="T18" fmla="*/ 0 w 151"/>
                  <a:gd name="T19" fmla="*/ 0 h 108"/>
                  <a:gd name="T20" fmla="*/ 0 w 151"/>
                  <a:gd name="T21" fmla="*/ 0 h 108"/>
                  <a:gd name="T22" fmla="*/ 0 w 151"/>
                  <a:gd name="T23" fmla="*/ 0 h 108"/>
                  <a:gd name="T24" fmla="*/ 0 w 151"/>
                  <a:gd name="T25" fmla="*/ 0 h 108"/>
                  <a:gd name="T26" fmla="*/ 0 w 151"/>
                  <a:gd name="T27" fmla="*/ 0 h 108"/>
                  <a:gd name="T28" fmla="*/ 0 w 151"/>
                  <a:gd name="T29" fmla="*/ 0 h 108"/>
                  <a:gd name="T30" fmla="*/ 0 w 151"/>
                  <a:gd name="T31" fmla="*/ 0 h 108"/>
                  <a:gd name="T32" fmla="*/ 0 w 151"/>
                  <a:gd name="T33" fmla="*/ 0 h 108"/>
                  <a:gd name="T34" fmla="*/ 0 w 151"/>
                  <a:gd name="T35" fmla="*/ 0 h 108"/>
                  <a:gd name="T36" fmla="*/ 0 w 151"/>
                  <a:gd name="T37" fmla="*/ 0 h 108"/>
                  <a:gd name="T38" fmla="*/ 0 w 151"/>
                  <a:gd name="T39" fmla="*/ 0 h 108"/>
                  <a:gd name="T40" fmla="*/ 0 w 151"/>
                  <a:gd name="T41" fmla="*/ 0 h 108"/>
                  <a:gd name="T42" fmla="*/ 0 w 151"/>
                  <a:gd name="T43" fmla="*/ 0 h 108"/>
                  <a:gd name="T44" fmla="*/ 0 w 151"/>
                  <a:gd name="T45" fmla="*/ 0 h 108"/>
                  <a:gd name="T46" fmla="*/ 0 w 151"/>
                  <a:gd name="T47" fmla="*/ 0 h 108"/>
                  <a:gd name="T48" fmla="*/ 0 w 151"/>
                  <a:gd name="T49" fmla="*/ 0 h 108"/>
                  <a:gd name="T50" fmla="*/ 0 w 151"/>
                  <a:gd name="T51" fmla="*/ 0 h 108"/>
                  <a:gd name="T52" fmla="*/ 0 w 151"/>
                  <a:gd name="T53" fmla="*/ 0 h 108"/>
                  <a:gd name="T54" fmla="*/ 0 w 151"/>
                  <a:gd name="T55" fmla="*/ 0 h 108"/>
                  <a:gd name="T56" fmla="*/ 0 w 151"/>
                  <a:gd name="T57" fmla="*/ 0 h 108"/>
                  <a:gd name="T58" fmla="*/ 0 w 151"/>
                  <a:gd name="T59" fmla="*/ 0 h 108"/>
                  <a:gd name="T60" fmla="*/ 0 w 151"/>
                  <a:gd name="T61" fmla="*/ 0 h 108"/>
                  <a:gd name="T62" fmla="*/ 0 w 151"/>
                  <a:gd name="T63" fmla="*/ 0 h 108"/>
                  <a:gd name="T64" fmla="*/ 0 w 151"/>
                  <a:gd name="T65" fmla="*/ 0 h 108"/>
                  <a:gd name="T66" fmla="*/ 0 w 151"/>
                  <a:gd name="T67" fmla="*/ 0 h 108"/>
                  <a:gd name="T68" fmla="*/ 0 w 151"/>
                  <a:gd name="T69" fmla="*/ 0 h 108"/>
                  <a:gd name="T70" fmla="*/ 0 w 151"/>
                  <a:gd name="T71" fmla="*/ 0 h 108"/>
                  <a:gd name="T72" fmla="*/ 0 w 151"/>
                  <a:gd name="T73" fmla="*/ 0 h 108"/>
                  <a:gd name="T74" fmla="*/ 0 w 151"/>
                  <a:gd name="T75" fmla="*/ 0 h 108"/>
                  <a:gd name="T76" fmla="*/ 0 w 151"/>
                  <a:gd name="T77" fmla="*/ 0 h 108"/>
                  <a:gd name="T78" fmla="*/ 0 w 151"/>
                  <a:gd name="T79" fmla="*/ 0 h 10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51" h="108">
                    <a:moveTo>
                      <a:pt x="49" y="108"/>
                    </a:moveTo>
                    <a:lnTo>
                      <a:pt x="34" y="108"/>
                    </a:lnTo>
                    <a:lnTo>
                      <a:pt x="24" y="108"/>
                    </a:lnTo>
                    <a:lnTo>
                      <a:pt x="15" y="108"/>
                    </a:lnTo>
                    <a:lnTo>
                      <a:pt x="0" y="108"/>
                    </a:lnTo>
                    <a:lnTo>
                      <a:pt x="2" y="96"/>
                    </a:lnTo>
                    <a:lnTo>
                      <a:pt x="3" y="86"/>
                    </a:lnTo>
                    <a:lnTo>
                      <a:pt x="6" y="76"/>
                    </a:lnTo>
                    <a:lnTo>
                      <a:pt x="9" y="65"/>
                    </a:lnTo>
                    <a:lnTo>
                      <a:pt x="14" y="57"/>
                    </a:lnTo>
                    <a:lnTo>
                      <a:pt x="18" y="48"/>
                    </a:lnTo>
                    <a:lnTo>
                      <a:pt x="24" y="40"/>
                    </a:lnTo>
                    <a:lnTo>
                      <a:pt x="30" y="33"/>
                    </a:lnTo>
                    <a:lnTo>
                      <a:pt x="37" y="26"/>
                    </a:lnTo>
                    <a:lnTo>
                      <a:pt x="45" y="20"/>
                    </a:lnTo>
                    <a:lnTo>
                      <a:pt x="54" y="15"/>
                    </a:lnTo>
                    <a:lnTo>
                      <a:pt x="61" y="11"/>
                    </a:lnTo>
                    <a:lnTo>
                      <a:pt x="70" y="6"/>
                    </a:lnTo>
                    <a:lnTo>
                      <a:pt x="80" y="3"/>
                    </a:lnTo>
                    <a:lnTo>
                      <a:pt x="91" y="2"/>
                    </a:lnTo>
                    <a:lnTo>
                      <a:pt x="99" y="0"/>
                    </a:lnTo>
                    <a:lnTo>
                      <a:pt x="113" y="2"/>
                    </a:lnTo>
                    <a:lnTo>
                      <a:pt x="126" y="5"/>
                    </a:lnTo>
                    <a:lnTo>
                      <a:pt x="139" y="11"/>
                    </a:lnTo>
                    <a:lnTo>
                      <a:pt x="151" y="17"/>
                    </a:lnTo>
                    <a:lnTo>
                      <a:pt x="150" y="60"/>
                    </a:lnTo>
                    <a:lnTo>
                      <a:pt x="141" y="55"/>
                    </a:lnTo>
                    <a:lnTo>
                      <a:pt x="129" y="49"/>
                    </a:lnTo>
                    <a:lnTo>
                      <a:pt x="122" y="48"/>
                    </a:lnTo>
                    <a:lnTo>
                      <a:pt x="116" y="48"/>
                    </a:lnTo>
                    <a:lnTo>
                      <a:pt x="107" y="46"/>
                    </a:lnTo>
                    <a:lnTo>
                      <a:pt x="99" y="48"/>
                    </a:lnTo>
                    <a:lnTo>
                      <a:pt x="91" y="49"/>
                    </a:lnTo>
                    <a:lnTo>
                      <a:pt x="82" y="54"/>
                    </a:lnTo>
                    <a:lnTo>
                      <a:pt x="73" y="58"/>
                    </a:lnTo>
                    <a:lnTo>
                      <a:pt x="65" y="64"/>
                    </a:lnTo>
                    <a:lnTo>
                      <a:pt x="60" y="71"/>
                    </a:lnTo>
                    <a:lnTo>
                      <a:pt x="55" y="82"/>
                    </a:lnTo>
                    <a:lnTo>
                      <a:pt x="51" y="94"/>
                    </a:lnTo>
                    <a:lnTo>
                      <a:pt x="49" y="10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en-GB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" name="Group 26"/>
            <p:cNvGrpSpPr>
              <a:grpSpLocks/>
            </p:cNvGrpSpPr>
            <p:nvPr userDrawn="1"/>
          </p:nvGrpSpPr>
          <p:grpSpPr bwMode="auto">
            <a:xfrm>
              <a:off x="946162" y="6209086"/>
              <a:ext cx="599114" cy="570961"/>
              <a:chOff x="1338" y="3838"/>
              <a:chExt cx="408" cy="408"/>
            </a:xfrm>
          </p:grpSpPr>
          <p:sp>
            <p:nvSpPr>
              <p:cNvPr id="22" name="AutoShape 27"/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1338" y="3838"/>
                <a:ext cx="408" cy="4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en-GB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3" name="Group 28"/>
              <p:cNvGrpSpPr>
                <a:grpSpLocks/>
              </p:cNvGrpSpPr>
              <p:nvPr userDrawn="1"/>
            </p:nvGrpSpPr>
            <p:grpSpPr bwMode="auto">
              <a:xfrm>
                <a:off x="1340" y="3840"/>
                <a:ext cx="404" cy="404"/>
                <a:chOff x="1567" y="3914"/>
                <a:chExt cx="404" cy="404"/>
              </a:xfrm>
            </p:grpSpPr>
            <p:sp>
              <p:nvSpPr>
                <p:cNvPr id="24" name="Freeform 29"/>
                <p:cNvSpPr>
                  <a:spLocks/>
                </p:cNvSpPr>
                <p:nvPr userDrawn="1"/>
              </p:nvSpPr>
              <p:spPr bwMode="auto">
                <a:xfrm>
                  <a:off x="1567" y="3914"/>
                  <a:ext cx="404" cy="404"/>
                </a:xfrm>
                <a:custGeom>
                  <a:avLst/>
                  <a:gdLst>
                    <a:gd name="T0" fmla="*/ 0 w 1210"/>
                    <a:gd name="T1" fmla="*/ 0 h 1210"/>
                    <a:gd name="T2" fmla="*/ 0 w 1210"/>
                    <a:gd name="T3" fmla="*/ 0 h 1210"/>
                    <a:gd name="T4" fmla="*/ 0 w 1210"/>
                    <a:gd name="T5" fmla="*/ 0 h 1210"/>
                    <a:gd name="T6" fmla="*/ 0 w 1210"/>
                    <a:gd name="T7" fmla="*/ 0 h 1210"/>
                    <a:gd name="T8" fmla="*/ 0 w 1210"/>
                    <a:gd name="T9" fmla="*/ 0 h 1210"/>
                    <a:gd name="T10" fmla="*/ 0 w 1210"/>
                    <a:gd name="T11" fmla="*/ 0 h 1210"/>
                    <a:gd name="T12" fmla="*/ 0 w 1210"/>
                    <a:gd name="T13" fmla="*/ 0 h 1210"/>
                    <a:gd name="T14" fmla="*/ 0 w 1210"/>
                    <a:gd name="T15" fmla="*/ 0 h 1210"/>
                    <a:gd name="T16" fmla="*/ 0 w 1210"/>
                    <a:gd name="T17" fmla="*/ 0 h 1210"/>
                    <a:gd name="T18" fmla="*/ 0 w 1210"/>
                    <a:gd name="T19" fmla="*/ 0 h 1210"/>
                    <a:gd name="T20" fmla="*/ 0 w 1210"/>
                    <a:gd name="T21" fmla="*/ 0 h 1210"/>
                    <a:gd name="T22" fmla="*/ 0 w 1210"/>
                    <a:gd name="T23" fmla="*/ 0 h 1210"/>
                    <a:gd name="T24" fmla="*/ 0 w 1210"/>
                    <a:gd name="T25" fmla="*/ 0 h 1210"/>
                    <a:gd name="T26" fmla="*/ 0 w 1210"/>
                    <a:gd name="T27" fmla="*/ 0 h 1210"/>
                    <a:gd name="T28" fmla="*/ 0 w 1210"/>
                    <a:gd name="T29" fmla="*/ 0 h 1210"/>
                    <a:gd name="T30" fmla="*/ 0 w 1210"/>
                    <a:gd name="T31" fmla="*/ 0 h 1210"/>
                    <a:gd name="T32" fmla="*/ 0 w 1210"/>
                    <a:gd name="T33" fmla="*/ 0 h 1210"/>
                    <a:gd name="T34" fmla="*/ 0 w 1210"/>
                    <a:gd name="T35" fmla="*/ 0 h 1210"/>
                    <a:gd name="T36" fmla="*/ 0 w 1210"/>
                    <a:gd name="T37" fmla="*/ 0 h 1210"/>
                    <a:gd name="T38" fmla="*/ 0 w 1210"/>
                    <a:gd name="T39" fmla="*/ 0 h 1210"/>
                    <a:gd name="T40" fmla="*/ 0 w 1210"/>
                    <a:gd name="T41" fmla="*/ 0 h 1210"/>
                    <a:gd name="T42" fmla="*/ 0 w 1210"/>
                    <a:gd name="T43" fmla="*/ 0 h 1210"/>
                    <a:gd name="T44" fmla="*/ 0 w 1210"/>
                    <a:gd name="T45" fmla="*/ 0 h 1210"/>
                    <a:gd name="T46" fmla="*/ 0 w 1210"/>
                    <a:gd name="T47" fmla="*/ 0 h 1210"/>
                    <a:gd name="T48" fmla="*/ 0 w 1210"/>
                    <a:gd name="T49" fmla="*/ 0 h 1210"/>
                    <a:gd name="T50" fmla="*/ 0 w 1210"/>
                    <a:gd name="T51" fmla="*/ 0 h 1210"/>
                    <a:gd name="T52" fmla="*/ 0 w 1210"/>
                    <a:gd name="T53" fmla="*/ 0 h 1210"/>
                    <a:gd name="T54" fmla="*/ 0 w 1210"/>
                    <a:gd name="T55" fmla="*/ 0 h 1210"/>
                    <a:gd name="T56" fmla="*/ 0 w 1210"/>
                    <a:gd name="T57" fmla="*/ 0 h 1210"/>
                    <a:gd name="T58" fmla="*/ 0 w 1210"/>
                    <a:gd name="T59" fmla="*/ 0 h 1210"/>
                    <a:gd name="T60" fmla="*/ 0 w 1210"/>
                    <a:gd name="T61" fmla="*/ 0 h 1210"/>
                    <a:gd name="T62" fmla="*/ 0 w 1210"/>
                    <a:gd name="T63" fmla="*/ 0 h 1210"/>
                    <a:gd name="T64" fmla="*/ 0 w 1210"/>
                    <a:gd name="T65" fmla="*/ 0 h 1210"/>
                    <a:gd name="T66" fmla="*/ 0 w 1210"/>
                    <a:gd name="T67" fmla="*/ 0 h 1210"/>
                    <a:gd name="T68" fmla="*/ 0 w 1210"/>
                    <a:gd name="T69" fmla="*/ 0 h 1210"/>
                    <a:gd name="T70" fmla="*/ 0 w 1210"/>
                    <a:gd name="T71" fmla="*/ 0 h 1210"/>
                    <a:gd name="T72" fmla="*/ 0 w 1210"/>
                    <a:gd name="T73" fmla="*/ 0 h 1210"/>
                    <a:gd name="T74" fmla="*/ 0 w 1210"/>
                    <a:gd name="T75" fmla="*/ 0 h 1210"/>
                    <a:gd name="T76" fmla="*/ 0 w 1210"/>
                    <a:gd name="T77" fmla="*/ 0 h 1210"/>
                    <a:gd name="T78" fmla="*/ 0 w 1210"/>
                    <a:gd name="T79" fmla="*/ 0 h 1210"/>
                    <a:gd name="T80" fmla="*/ 0 w 1210"/>
                    <a:gd name="T81" fmla="*/ 0 h 1210"/>
                    <a:gd name="T82" fmla="*/ 0 w 1210"/>
                    <a:gd name="T83" fmla="*/ 0 h 1210"/>
                    <a:gd name="T84" fmla="*/ 0 w 1210"/>
                    <a:gd name="T85" fmla="*/ 0 h 1210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210" h="1210">
                      <a:moveTo>
                        <a:pt x="605" y="0"/>
                      </a:moveTo>
                      <a:lnTo>
                        <a:pt x="636" y="0"/>
                      </a:lnTo>
                      <a:lnTo>
                        <a:pt x="666" y="3"/>
                      </a:lnTo>
                      <a:lnTo>
                        <a:pt x="697" y="6"/>
                      </a:lnTo>
                      <a:lnTo>
                        <a:pt x="727" y="12"/>
                      </a:lnTo>
                      <a:lnTo>
                        <a:pt x="756" y="19"/>
                      </a:lnTo>
                      <a:lnTo>
                        <a:pt x="785" y="27"/>
                      </a:lnTo>
                      <a:lnTo>
                        <a:pt x="813" y="37"/>
                      </a:lnTo>
                      <a:lnTo>
                        <a:pt x="841" y="47"/>
                      </a:lnTo>
                      <a:lnTo>
                        <a:pt x="867" y="59"/>
                      </a:lnTo>
                      <a:lnTo>
                        <a:pt x="893" y="74"/>
                      </a:lnTo>
                      <a:lnTo>
                        <a:pt x="918" y="88"/>
                      </a:lnTo>
                      <a:lnTo>
                        <a:pt x="943" y="103"/>
                      </a:lnTo>
                      <a:lnTo>
                        <a:pt x="967" y="120"/>
                      </a:lnTo>
                      <a:lnTo>
                        <a:pt x="990" y="138"/>
                      </a:lnTo>
                      <a:lnTo>
                        <a:pt x="1012" y="157"/>
                      </a:lnTo>
                      <a:lnTo>
                        <a:pt x="1033" y="177"/>
                      </a:lnTo>
                      <a:lnTo>
                        <a:pt x="1053" y="198"/>
                      </a:lnTo>
                      <a:lnTo>
                        <a:pt x="1072" y="220"/>
                      </a:lnTo>
                      <a:lnTo>
                        <a:pt x="1090" y="243"/>
                      </a:lnTo>
                      <a:lnTo>
                        <a:pt x="1107" y="267"/>
                      </a:lnTo>
                      <a:lnTo>
                        <a:pt x="1122" y="292"/>
                      </a:lnTo>
                      <a:lnTo>
                        <a:pt x="1136" y="317"/>
                      </a:lnTo>
                      <a:lnTo>
                        <a:pt x="1151" y="343"/>
                      </a:lnTo>
                      <a:lnTo>
                        <a:pt x="1163" y="369"/>
                      </a:lnTo>
                      <a:lnTo>
                        <a:pt x="1173" y="397"/>
                      </a:lnTo>
                      <a:lnTo>
                        <a:pt x="1183" y="425"/>
                      </a:lnTo>
                      <a:lnTo>
                        <a:pt x="1191" y="454"/>
                      </a:lnTo>
                      <a:lnTo>
                        <a:pt x="1198" y="483"/>
                      </a:lnTo>
                      <a:lnTo>
                        <a:pt x="1204" y="513"/>
                      </a:lnTo>
                      <a:lnTo>
                        <a:pt x="1207" y="544"/>
                      </a:lnTo>
                      <a:lnTo>
                        <a:pt x="1210" y="574"/>
                      </a:lnTo>
                      <a:lnTo>
                        <a:pt x="1210" y="605"/>
                      </a:lnTo>
                      <a:lnTo>
                        <a:pt x="1210" y="636"/>
                      </a:lnTo>
                      <a:lnTo>
                        <a:pt x="1207" y="666"/>
                      </a:lnTo>
                      <a:lnTo>
                        <a:pt x="1204" y="697"/>
                      </a:lnTo>
                      <a:lnTo>
                        <a:pt x="1198" y="727"/>
                      </a:lnTo>
                      <a:lnTo>
                        <a:pt x="1191" y="756"/>
                      </a:lnTo>
                      <a:lnTo>
                        <a:pt x="1183" y="785"/>
                      </a:lnTo>
                      <a:lnTo>
                        <a:pt x="1173" y="813"/>
                      </a:lnTo>
                      <a:lnTo>
                        <a:pt x="1163" y="841"/>
                      </a:lnTo>
                      <a:lnTo>
                        <a:pt x="1151" y="867"/>
                      </a:lnTo>
                      <a:lnTo>
                        <a:pt x="1136" y="893"/>
                      </a:lnTo>
                      <a:lnTo>
                        <a:pt x="1122" y="918"/>
                      </a:lnTo>
                      <a:lnTo>
                        <a:pt x="1107" y="943"/>
                      </a:lnTo>
                      <a:lnTo>
                        <a:pt x="1090" y="967"/>
                      </a:lnTo>
                      <a:lnTo>
                        <a:pt x="1072" y="990"/>
                      </a:lnTo>
                      <a:lnTo>
                        <a:pt x="1053" y="1012"/>
                      </a:lnTo>
                      <a:lnTo>
                        <a:pt x="1033" y="1033"/>
                      </a:lnTo>
                      <a:lnTo>
                        <a:pt x="1012" y="1053"/>
                      </a:lnTo>
                      <a:lnTo>
                        <a:pt x="990" y="1072"/>
                      </a:lnTo>
                      <a:lnTo>
                        <a:pt x="967" y="1090"/>
                      </a:lnTo>
                      <a:lnTo>
                        <a:pt x="943" y="1107"/>
                      </a:lnTo>
                      <a:lnTo>
                        <a:pt x="918" y="1122"/>
                      </a:lnTo>
                      <a:lnTo>
                        <a:pt x="893" y="1136"/>
                      </a:lnTo>
                      <a:lnTo>
                        <a:pt x="867" y="1151"/>
                      </a:lnTo>
                      <a:lnTo>
                        <a:pt x="841" y="1163"/>
                      </a:lnTo>
                      <a:lnTo>
                        <a:pt x="813" y="1173"/>
                      </a:lnTo>
                      <a:lnTo>
                        <a:pt x="785" y="1183"/>
                      </a:lnTo>
                      <a:lnTo>
                        <a:pt x="756" y="1191"/>
                      </a:lnTo>
                      <a:lnTo>
                        <a:pt x="727" y="1198"/>
                      </a:lnTo>
                      <a:lnTo>
                        <a:pt x="697" y="1204"/>
                      </a:lnTo>
                      <a:lnTo>
                        <a:pt x="666" y="1207"/>
                      </a:lnTo>
                      <a:lnTo>
                        <a:pt x="636" y="1210"/>
                      </a:lnTo>
                      <a:lnTo>
                        <a:pt x="605" y="1210"/>
                      </a:lnTo>
                      <a:lnTo>
                        <a:pt x="574" y="1210"/>
                      </a:lnTo>
                      <a:lnTo>
                        <a:pt x="544" y="1207"/>
                      </a:lnTo>
                      <a:lnTo>
                        <a:pt x="513" y="1204"/>
                      </a:lnTo>
                      <a:lnTo>
                        <a:pt x="483" y="1198"/>
                      </a:lnTo>
                      <a:lnTo>
                        <a:pt x="454" y="1191"/>
                      </a:lnTo>
                      <a:lnTo>
                        <a:pt x="425" y="1183"/>
                      </a:lnTo>
                      <a:lnTo>
                        <a:pt x="397" y="1173"/>
                      </a:lnTo>
                      <a:lnTo>
                        <a:pt x="369" y="1163"/>
                      </a:lnTo>
                      <a:lnTo>
                        <a:pt x="343" y="1151"/>
                      </a:lnTo>
                      <a:lnTo>
                        <a:pt x="317" y="1136"/>
                      </a:lnTo>
                      <a:lnTo>
                        <a:pt x="292" y="1122"/>
                      </a:lnTo>
                      <a:lnTo>
                        <a:pt x="267" y="1107"/>
                      </a:lnTo>
                      <a:lnTo>
                        <a:pt x="243" y="1090"/>
                      </a:lnTo>
                      <a:lnTo>
                        <a:pt x="220" y="1072"/>
                      </a:lnTo>
                      <a:lnTo>
                        <a:pt x="198" y="1053"/>
                      </a:lnTo>
                      <a:lnTo>
                        <a:pt x="177" y="1033"/>
                      </a:lnTo>
                      <a:lnTo>
                        <a:pt x="157" y="1012"/>
                      </a:lnTo>
                      <a:lnTo>
                        <a:pt x="138" y="990"/>
                      </a:lnTo>
                      <a:lnTo>
                        <a:pt x="120" y="967"/>
                      </a:lnTo>
                      <a:lnTo>
                        <a:pt x="103" y="943"/>
                      </a:lnTo>
                      <a:lnTo>
                        <a:pt x="88" y="918"/>
                      </a:lnTo>
                      <a:lnTo>
                        <a:pt x="74" y="893"/>
                      </a:lnTo>
                      <a:lnTo>
                        <a:pt x="59" y="867"/>
                      </a:lnTo>
                      <a:lnTo>
                        <a:pt x="47" y="841"/>
                      </a:lnTo>
                      <a:lnTo>
                        <a:pt x="37" y="813"/>
                      </a:lnTo>
                      <a:lnTo>
                        <a:pt x="27" y="785"/>
                      </a:lnTo>
                      <a:lnTo>
                        <a:pt x="19" y="756"/>
                      </a:lnTo>
                      <a:lnTo>
                        <a:pt x="12" y="727"/>
                      </a:lnTo>
                      <a:lnTo>
                        <a:pt x="6" y="697"/>
                      </a:lnTo>
                      <a:lnTo>
                        <a:pt x="3" y="666"/>
                      </a:lnTo>
                      <a:lnTo>
                        <a:pt x="0" y="636"/>
                      </a:lnTo>
                      <a:lnTo>
                        <a:pt x="0" y="605"/>
                      </a:lnTo>
                      <a:lnTo>
                        <a:pt x="0" y="574"/>
                      </a:lnTo>
                      <a:lnTo>
                        <a:pt x="3" y="544"/>
                      </a:lnTo>
                      <a:lnTo>
                        <a:pt x="6" y="513"/>
                      </a:lnTo>
                      <a:lnTo>
                        <a:pt x="12" y="483"/>
                      </a:lnTo>
                      <a:lnTo>
                        <a:pt x="19" y="454"/>
                      </a:lnTo>
                      <a:lnTo>
                        <a:pt x="27" y="425"/>
                      </a:lnTo>
                      <a:lnTo>
                        <a:pt x="37" y="397"/>
                      </a:lnTo>
                      <a:lnTo>
                        <a:pt x="47" y="369"/>
                      </a:lnTo>
                      <a:lnTo>
                        <a:pt x="59" y="343"/>
                      </a:lnTo>
                      <a:lnTo>
                        <a:pt x="74" y="317"/>
                      </a:lnTo>
                      <a:lnTo>
                        <a:pt x="88" y="292"/>
                      </a:lnTo>
                      <a:lnTo>
                        <a:pt x="103" y="267"/>
                      </a:lnTo>
                      <a:lnTo>
                        <a:pt x="120" y="243"/>
                      </a:lnTo>
                      <a:lnTo>
                        <a:pt x="138" y="220"/>
                      </a:lnTo>
                      <a:lnTo>
                        <a:pt x="157" y="198"/>
                      </a:lnTo>
                      <a:lnTo>
                        <a:pt x="177" y="177"/>
                      </a:lnTo>
                      <a:lnTo>
                        <a:pt x="198" y="157"/>
                      </a:lnTo>
                      <a:lnTo>
                        <a:pt x="220" y="138"/>
                      </a:lnTo>
                      <a:lnTo>
                        <a:pt x="243" y="120"/>
                      </a:lnTo>
                      <a:lnTo>
                        <a:pt x="267" y="103"/>
                      </a:lnTo>
                      <a:lnTo>
                        <a:pt x="292" y="88"/>
                      </a:lnTo>
                      <a:lnTo>
                        <a:pt x="317" y="74"/>
                      </a:lnTo>
                      <a:lnTo>
                        <a:pt x="343" y="59"/>
                      </a:lnTo>
                      <a:lnTo>
                        <a:pt x="369" y="47"/>
                      </a:lnTo>
                      <a:lnTo>
                        <a:pt x="397" y="37"/>
                      </a:lnTo>
                      <a:lnTo>
                        <a:pt x="425" y="27"/>
                      </a:lnTo>
                      <a:lnTo>
                        <a:pt x="454" y="19"/>
                      </a:lnTo>
                      <a:lnTo>
                        <a:pt x="483" y="12"/>
                      </a:lnTo>
                      <a:lnTo>
                        <a:pt x="513" y="6"/>
                      </a:lnTo>
                      <a:lnTo>
                        <a:pt x="544" y="3"/>
                      </a:lnTo>
                      <a:lnTo>
                        <a:pt x="574" y="0"/>
                      </a:lnTo>
                      <a:lnTo>
                        <a:pt x="605" y="0"/>
                      </a:lnTo>
                      <a:close/>
                    </a:path>
                  </a:pathLst>
                </a:custGeom>
                <a:solidFill>
                  <a:srgbClr val="2A80B6">
                    <a:alpha val="76077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GB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25" name="Group 30"/>
                <p:cNvGrpSpPr>
                  <a:grpSpLocks/>
                </p:cNvGrpSpPr>
                <p:nvPr userDrawn="1"/>
              </p:nvGrpSpPr>
              <p:grpSpPr bwMode="auto">
                <a:xfrm>
                  <a:off x="1587" y="3929"/>
                  <a:ext cx="371" cy="374"/>
                  <a:chOff x="1587" y="3929"/>
                  <a:chExt cx="371" cy="374"/>
                </a:xfrm>
              </p:grpSpPr>
              <p:sp>
                <p:nvSpPr>
                  <p:cNvPr id="26" name="Rectangle 31"/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587" y="3929"/>
                    <a:ext cx="198" cy="37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defTabSz="457200"/>
                    <a:r>
                      <a:rPr lang="en-GB" sz="3400">
                        <a:solidFill>
                          <a:srgbClr val="FFFFFF"/>
                        </a:solidFill>
                        <a:latin typeface="Times New Roman" pitchFamily="18" charset="0"/>
                      </a:rPr>
                      <a:t>C</a:t>
                    </a:r>
                    <a:endParaRPr lang="en-GB" b="1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7" name="Rectangle 32"/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651" y="4020"/>
                    <a:ext cx="70" cy="1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defTabSz="457200"/>
                    <a:r>
                      <a:rPr lang="en-GB" sz="1200" b="1">
                        <a:solidFill>
                          <a:srgbClr val="FFFFFF"/>
                        </a:solidFill>
                        <a:latin typeface="Times New Roman" pitchFamily="18" charset="0"/>
                      </a:rPr>
                      <a:t>E</a:t>
                    </a:r>
                    <a:endParaRPr lang="en-GB" b="1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8" name="Rectangle 33"/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739" y="4020"/>
                    <a:ext cx="75" cy="1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defTabSz="457200"/>
                    <a:r>
                      <a:rPr lang="en-GB" sz="1200" b="1">
                        <a:solidFill>
                          <a:srgbClr val="FFFFFF"/>
                        </a:solidFill>
                        <a:latin typeface="Times New Roman" pitchFamily="18" charset="0"/>
                      </a:rPr>
                      <a:t>R</a:t>
                    </a:r>
                    <a:endParaRPr lang="en-GB" b="1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9" name="Rectangle 34"/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743" y="4109"/>
                    <a:ext cx="215" cy="1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defTabSz="457200"/>
                    <a:r>
                      <a:rPr lang="en-GB" sz="1200" b="1">
                        <a:solidFill>
                          <a:srgbClr val="FFFFFF"/>
                        </a:solidFill>
                        <a:latin typeface="Times New Roman" pitchFamily="18" charset="0"/>
                      </a:rPr>
                      <a:t>TEC</a:t>
                    </a:r>
                    <a:endParaRPr lang="en-GB" b="1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0" name="Freeform 35"/>
                  <p:cNvSpPr>
                    <a:spLocks/>
                  </p:cNvSpPr>
                  <p:nvPr userDrawn="1"/>
                </p:nvSpPr>
                <p:spPr bwMode="auto">
                  <a:xfrm>
                    <a:off x="1828" y="4034"/>
                    <a:ext cx="63" cy="79"/>
                  </a:xfrm>
                  <a:custGeom>
                    <a:avLst/>
                    <a:gdLst>
                      <a:gd name="T0" fmla="*/ 0 w 191"/>
                      <a:gd name="T1" fmla="*/ 0 h 237"/>
                      <a:gd name="T2" fmla="*/ 0 w 191"/>
                      <a:gd name="T3" fmla="*/ 0 h 237"/>
                      <a:gd name="T4" fmla="*/ 0 w 191"/>
                      <a:gd name="T5" fmla="*/ 0 h 237"/>
                      <a:gd name="T6" fmla="*/ 0 w 191"/>
                      <a:gd name="T7" fmla="*/ 0 h 237"/>
                      <a:gd name="T8" fmla="*/ 0 w 191"/>
                      <a:gd name="T9" fmla="*/ 0 h 237"/>
                      <a:gd name="T10" fmla="*/ 0 w 191"/>
                      <a:gd name="T11" fmla="*/ 0 h 237"/>
                      <a:gd name="T12" fmla="*/ 0 w 191"/>
                      <a:gd name="T13" fmla="*/ 0 h 237"/>
                      <a:gd name="T14" fmla="*/ 0 w 191"/>
                      <a:gd name="T15" fmla="*/ 0 h 237"/>
                      <a:gd name="T16" fmla="*/ 0 w 191"/>
                      <a:gd name="T17" fmla="*/ 0 h 237"/>
                      <a:gd name="T18" fmla="*/ 0 w 191"/>
                      <a:gd name="T19" fmla="*/ 0 h 237"/>
                      <a:gd name="T20" fmla="*/ 0 w 191"/>
                      <a:gd name="T21" fmla="*/ 0 h 237"/>
                      <a:gd name="T22" fmla="*/ 0 w 191"/>
                      <a:gd name="T23" fmla="*/ 0 h 237"/>
                      <a:gd name="T24" fmla="*/ 0 w 191"/>
                      <a:gd name="T25" fmla="*/ 0 h 237"/>
                      <a:gd name="T26" fmla="*/ 0 w 191"/>
                      <a:gd name="T27" fmla="*/ 0 h 237"/>
                      <a:gd name="T28" fmla="*/ 0 w 191"/>
                      <a:gd name="T29" fmla="*/ 0 h 237"/>
                      <a:gd name="T30" fmla="*/ 0 w 191"/>
                      <a:gd name="T31" fmla="*/ 0 h 237"/>
                      <a:gd name="T32" fmla="*/ 0 w 191"/>
                      <a:gd name="T33" fmla="*/ 0 h 237"/>
                      <a:gd name="T34" fmla="*/ 0 w 191"/>
                      <a:gd name="T35" fmla="*/ 0 h 237"/>
                      <a:gd name="T36" fmla="*/ 0 w 191"/>
                      <a:gd name="T37" fmla="*/ 0 h 237"/>
                      <a:gd name="T38" fmla="*/ 0 w 191"/>
                      <a:gd name="T39" fmla="*/ 0 h 237"/>
                      <a:gd name="T40" fmla="*/ 0 w 191"/>
                      <a:gd name="T41" fmla="*/ 0 h 237"/>
                      <a:gd name="T42" fmla="*/ 0 w 191"/>
                      <a:gd name="T43" fmla="*/ 0 h 237"/>
                      <a:gd name="T44" fmla="*/ 0 w 191"/>
                      <a:gd name="T45" fmla="*/ 0 h 237"/>
                      <a:gd name="T46" fmla="*/ 0 w 191"/>
                      <a:gd name="T47" fmla="*/ 0 h 237"/>
                      <a:gd name="T48" fmla="*/ 0 w 191"/>
                      <a:gd name="T49" fmla="*/ 0 h 237"/>
                      <a:gd name="T50" fmla="*/ 0 w 191"/>
                      <a:gd name="T51" fmla="*/ 0 h 237"/>
                      <a:gd name="T52" fmla="*/ 0 w 191"/>
                      <a:gd name="T53" fmla="*/ 0 h 237"/>
                      <a:gd name="T54" fmla="*/ 0 w 191"/>
                      <a:gd name="T55" fmla="*/ 0 h 237"/>
                      <a:gd name="T56" fmla="*/ 0 w 191"/>
                      <a:gd name="T57" fmla="*/ 0 h 237"/>
                      <a:gd name="T58" fmla="*/ 0 w 191"/>
                      <a:gd name="T59" fmla="*/ 0 h 237"/>
                      <a:gd name="T60" fmla="*/ 0 w 191"/>
                      <a:gd name="T61" fmla="*/ 0 h 237"/>
                      <a:gd name="T62" fmla="*/ 0 w 191"/>
                      <a:gd name="T63" fmla="*/ 0 h 237"/>
                      <a:gd name="T64" fmla="*/ 0 w 191"/>
                      <a:gd name="T65" fmla="*/ 0 h 237"/>
                      <a:gd name="T66" fmla="*/ 0 w 191"/>
                      <a:gd name="T67" fmla="*/ 0 h 237"/>
                      <a:gd name="T68" fmla="*/ 0 w 191"/>
                      <a:gd name="T69" fmla="*/ 0 h 237"/>
                      <a:gd name="T70" fmla="*/ 0 w 191"/>
                      <a:gd name="T71" fmla="*/ 0 h 237"/>
                      <a:gd name="T72" fmla="*/ 0 w 191"/>
                      <a:gd name="T73" fmla="*/ 0 h 237"/>
                      <a:gd name="T74" fmla="*/ 0 w 191"/>
                      <a:gd name="T75" fmla="*/ 0 h 237"/>
                      <a:gd name="T76" fmla="*/ 0 w 191"/>
                      <a:gd name="T77" fmla="*/ 0 h 237"/>
                      <a:gd name="T78" fmla="*/ 0 w 191"/>
                      <a:gd name="T79" fmla="*/ 0 h 237"/>
                      <a:gd name="T80" fmla="*/ 0 w 191"/>
                      <a:gd name="T81" fmla="*/ 0 h 237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0" t="0" r="r" b="b"/>
                    <a:pathLst>
                      <a:path w="191" h="237">
                        <a:moveTo>
                          <a:pt x="156" y="0"/>
                        </a:moveTo>
                        <a:lnTo>
                          <a:pt x="146" y="30"/>
                        </a:lnTo>
                        <a:lnTo>
                          <a:pt x="137" y="64"/>
                        </a:lnTo>
                        <a:lnTo>
                          <a:pt x="134" y="80"/>
                        </a:lnTo>
                        <a:lnTo>
                          <a:pt x="134" y="93"/>
                        </a:lnTo>
                        <a:lnTo>
                          <a:pt x="134" y="104"/>
                        </a:lnTo>
                        <a:lnTo>
                          <a:pt x="137" y="109"/>
                        </a:lnTo>
                        <a:lnTo>
                          <a:pt x="142" y="114"/>
                        </a:lnTo>
                        <a:lnTo>
                          <a:pt x="146" y="115"/>
                        </a:lnTo>
                        <a:lnTo>
                          <a:pt x="153" y="117"/>
                        </a:lnTo>
                        <a:lnTo>
                          <a:pt x="161" y="117"/>
                        </a:lnTo>
                        <a:lnTo>
                          <a:pt x="177" y="115"/>
                        </a:lnTo>
                        <a:lnTo>
                          <a:pt x="191" y="114"/>
                        </a:lnTo>
                        <a:lnTo>
                          <a:pt x="140" y="158"/>
                        </a:lnTo>
                        <a:lnTo>
                          <a:pt x="83" y="202"/>
                        </a:lnTo>
                        <a:lnTo>
                          <a:pt x="70" y="212"/>
                        </a:lnTo>
                        <a:lnTo>
                          <a:pt x="57" y="219"/>
                        </a:lnTo>
                        <a:lnTo>
                          <a:pt x="45" y="227"/>
                        </a:lnTo>
                        <a:lnTo>
                          <a:pt x="33" y="231"/>
                        </a:lnTo>
                        <a:lnTo>
                          <a:pt x="23" y="235"/>
                        </a:lnTo>
                        <a:lnTo>
                          <a:pt x="16" y="237"/>
                        </a:lnTo>
                        <a:lnTo>
                          <a:pt x="11" y="237"/>
                        </a:lnTo>
                        <a:lnTo>
                          <a:pt x="8" y="235"/>
                        </a:lnTo>
                        <a:lnTo>
                          <a:pt x="6" y="234"/>
                        </a:lnTo>
                        <a:lnTo>
                          <a:pt x="3" y="232"/>
                        </a:lnTo>
                        <a:lnTo>
                          <a:pt x="1" y="229"/>
                        </a:lnTo>
                        <a:lnTo>
                          <a:pt x="0" y="227"/>
                        </a:lnTo>
                        <a:lnTo>
                          <a:pt x="0" y="222"/>
                        </a:lnTo>
                        <a:lnTo>
                          <a:pt x="0" y="218"/>
                        </a:lnTo>
                        <a:lnTo>
                          <a:pt x="3" y="206"/>
                        </a:lnTo>
                        <a:lnTo>
                          <a:pt x="7" y="193"/>
                        </a:lnTo>
                        <a:lnTo>
                          <a:pt x="14" y="178"/>
                        </a:lnTo>
                        <a:lnTo>
                          <a:pt x="23" y="162"/>
                        </a:lnTo>
                        <a:lnTo>
                          <a:pt x="33" y="145"/>
                        </a:lnTo>
                        <a:lnTo>
                          <a:pt x="44" y="127"/>
                        </a:lnTo>
                        <a:lnTo>
                          <a:pt x="70" y="92"/>
                        </a:lnTo>
                        <a:lnTo>
                          <a:pt x="99" y="55"/>
                        </a:lnTo>
                        <a:lnTo>
                          <a:pt x="114" y="39"/>
                        </a:lnTo>
                        <a:lnTo>
                          <a:pt x="129" y="24"/>
                        </a:lnTo>
                        <a:lnTo>
                          <a:pt x="142" y="11"/>
                        </a:lnTo>
                        <a:lnTo>
                          <a:pt x="156" y="0"/>
                        </a:lnTo>
                        <a:close/>
                      </a:path>
                    </a:pathLst>
                  </a:custGeom>
                  <a:solidFill>
                    <a:srgbClr val="DD3F32">
                      <a:alpha val="76077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GB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1" name="Freeform 36"/>
                  <p:cNvSpPr>
                    <a:spLocks/>
                  </p:cNvSpPr>
                  <p:nvPr userDrawn="1"/>
                </p:nvSpPr>
                <p:spPr bwMode="auto">
                  <a:xfrm>
                    <a:off x="1884" y="4034"/>
                    <a:ext cx="63" cy="79"/>
                  </a:xfrm>
                  <a:custGeom>
                    <a:avLst/>
                    <a:gdLst>
                      <a:gd name="T0" fmla="*/ 0 w 190"/>
                      <a:gd name="T1" fmla="*/ 0 h 237"/>
                      <a:gd name="T2" fmla="*/ 0 w 190"/>
                      <a:gd name="T3" fmla="*/ 0 h 237"/>
                      <a:gd name="T4" fmla="*/ 0 w 190"/>
                      <a:gd name="T5" fmla="*/ 0 h 237"/>
                      <a:gd name="T6" fmla="*/ 0 w 190"/>
                      <a:gd name="T7" fmla="*/ 0 h 237"/>
                      <a:gd name="T8" fmla="*/ 0 w 190"/>
                      <a:gd name="T9" fmla="*/ 0 h 237"/>
                      <a:gd name="T10" fmla="*/ 0 w 190"/>
                      <a:gd name="T11" fmla="*/ 0 h 237"/>
                      <a:gd name="T12" fmla="*/ 0 w 190"/>
                      <a:gd name="T13" fmla="*/ 0 h 237"/>
                      <a:gd name="T14" fmla="*/ 0 w 190"/>
                      <a:gd name="T15" fmla="*/ 0 h 237"/>
                      <a:gd name="T16" fmla="*/ 0 w 190"/>
                      <a:gd name="T17" fmla="*/ 0 h 237"/>
                      <a:gd name="T18" fmla="*/ 0 w 190"/>
                      <a:gd name="T19" fmla="*/ 0 h 237"/>
                      <a:gd name="T20" fmla="*/ 0 w 190"/>
                      <a:gd name="T21" fmla="*/ 0 h 237"/>
                      <a:gd name="T22" fmla="*/ 0 w 190"/>
                      <a:gd name="T23" fmla="*/ 0 h 237"/>
                      <a:gd name="T24" fmla="*/ 0 w 190"/>
                      <a:gd name="T25" fmla="*/ 0 h 237"/>
                      <a:gd name="T26" fmla="*/ 0 w 190"/>
                      <a:gd name="T27" fmla="*/ 0 h 237"/>
                      <a:gd name="T28" fmla="*/ 0 w 190"/>
                      <a:gd name="T29" fmla="*/ 0 h 237"/>
                      <a:gd name="T30" fmla="*/ 0 w 190"/>
                      <a:gd name="T31" fmla="*/ 0 h 237"/>
                      <a:gd name="T32" fmla="*/ 0 w 190"/>
                      <a:gd name="T33" fmla="*/ 0 h 237"/>
                      <a:gd name="T34" fmla="*/ 0 w 190"/>
                      <a:gd name="T35" fmla="*/ 0 h 237"/>
                      <a:gd name="T36" fmla="*/ 0 w 190"/>
                      <a:gd name="T37" fmla="*/ 0 h 237"/>
                      <a:gd name="T38" fmla="*/ 0 w 190"/>
                      <a:gd name="T39" fmla="*/ 0 h 237"/>
                      <a:gd name="T40" fmla="*/ 0 w 190"/>
                      <a:gd name="T41" fmla="*/ 0 h 237"/>
                      <a:gd name="T42" fmla="*/ 0 w 190"/>
                      <a:gd name="T43" fmla="*/ 0 h 237"/>
                      <a:gd name="T44" fmla="*/ 0 w 190"/>
                      <a:gd name="T45" fmla="*/ 0 h 237"/>
                      <a:gd name="T46" fmla="*/ 0 w 190"/>
                      <a:gd name="T47" fmla="*/ 0 h 237"/>
                      <a:gd name="T48" fmla="*/ 0 w 190"/>
                      <a:gd name="T49" fmla="*/ 0 h 237"/>
                      <a:gd name="T50" fmla="*/ 0 w 190"/>
                      <a:gd name="T51" fmla="*/ 0 h 237"/>
                      <a:gd name="T52" fmla="*/ 0 w 190"/>
                      <a:gd name="T53" fmla="*/ 0 h 237"/>
                      <a:gd name="T54" fmla="*/ 0 w 190"/>
                      <a:gd name="T55" fmla="*/ 0 h 237"/>
                      <a:gd name="T56" fmla="*/ 0 w 190"/>
                      <a:gd name="T57" fmla="*/ 0 h 237"/>
                      <a:gd name="T58" fmla="*/ 0 w 190"/>
                      <a:gd name="T59" fmla="*/ 0 h 237"/>
                      <a:gd name="T60" fmla="*/ 0 w 190"/>
                      <a:gd name="T61" fmla="*/ 0 h 237"/>
                      <a:gd name="T62" fmla="*/ 0 w 190"/>
                      <a:gd name="T63" fmla="*/ 0 h 237"/>
                      <a:gd name="T64" fmla="*/ 0 w 190"/>
                      <a:gd name="T65" fmla="*/ 0 h 237"/>
                      <a:gd name="T66" fmla="*/ 0 w 190"/>
                      <a:gd name="T67" fmla="*/ 0 h 237"/>
                      <a:gd name="T68" fmla="*/ 0 w 190"/>
                      <a:gd name="T69" fmla="*/ 0 h 237"/>
                      <a:gd name="T70" fmla="*/ 0 w 190"/>
                      <a:gd name="T71" fmla="*/ 0 h 237"/>
                      <a:gd name="T72" fmla="*/ 0 w 190"/>
                      <a:gd name="T73" fmla="*/ 0 h 237"/>
                      <a:gd name="T74" fmla="*/ 0 w 190"/>
                      <a:gd name="T75" fmla="*/ 0 h 237"/>
                      <a:gd name="T76" fmla="*/ 0 w 190"/>
                      <a:gd name="T77" fmla="*/ 0 h 237"/>
                      <a:gd name="T78" fmla="*/ 0 w 190"/>
                      <a:gd name="T79" fmla="*/ 0 h 237"/>
                      <a:gd name="T80" fmla="*/ 0 w 190"/>
                      <a:gd name="T81" fmla="*/ 0 h 237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0" t="0" r="r" b="b"/>
                    <a:pathLst>
                      <a:path w="190" h="237">
                        <a:moveTo>
                          <a:pt x="155" y="0"/>
                        </a:moveTo>
                        <a:lnTo>
                          <a:pt x="145" y="30"/>
                        </a:lnTo>
                        <a:lnTo>
                          <a:pt x="138" y="64"/>
                        </a:lnTo>
                        <a:lnTo>
                          <a:pt x="135" y="80"/>
                        </a:lnTo>
                        <a:lnTo>
                          <a:pt x="133" y="93"/>
                        </a:lnTo>
                        <a:lnTo>
                          <a:pt x="135" y="104"/>
                        </a:lnTo>
                        <a:lnTo>
                          <a:pt x="136" y="109"/>
                        </a:lnTo>
                        <a:lnTo>
                          <a:pt x="141" y="114"/>
                        </a:lnTo>
                        <a:lnTo>
                          <a:pt x="146" y="115"/>
                        </a:lnTo>
                        <a:lnTo>
                          <a:pt x="152" y="117"/>
                        </a:lnTo>
                        <a:lnTo>
                          <a:pt x="160" y="117"/>
                        </a:lnTo>
                        <a:lnTo>
                          <a:pt x="176" y="115"/>
                        </a:lnTo>
                        <a:lnTo>
                          <a:pt x="190" y="114"/>
                        </a:lnTo>
                        <a:lnTo>
                          <a:pt x="139" y="158"/>
                        </a:lnTo>
                        <a:lnTo>
                          <a:pt x="84" y="202"/>
                        </a:lnTo>
                        <a:lnTo>
                          <a:pt x="69" y="212"/>
                        </a:lnTo>
                        <a:lnTo>
                          <a:pt x="57" y="219"/>
                        </a:lnTo>
                        <a:lnTo>
                          <a:pt x="44" y="227"/>
                        </a:lnTo>
                        <a:lnTo>
                          <a:pt x="34" y="231"/>
                        </a:lnTo>
                        <a:lnTo>
                          <a:pt x="23" y="235"/>
                        </a:lnTo>
                        <a:lnTo>
                          <a:pt x="15" y="237"/>
                        </a:lnTo>
                        <a:lnTo>
                          <a:pt x="12" y="237"/>
                        </a:lnTo>
                        <a:lnTo>
                          <a:pt x="7" y="235"/>
                        </a:lnTo>
                        <a:lnTo>
                          <a:pt x="4" y="234"/>
                        </a:lnTo>
                        <a:lnTo>
                          <a:pt x="3" y="232"/>
                        </a:lnTo>
                        <a:lnTo>
                          <a:pt x="2" y="229"/>
                        </a:lnTo>
                        <a:lnTo>
                          <a:pt x="0" y="227"/>
                        </a:lnTo>
                        <a:lnTo>
                          <a:pt x="0" y="222"/>
                        </a:lnTo>
                        <a:lnTo>
                          <a:pt x="0" y="218"/>
                        </a:lnTo>
                        <a:lnTo>
                          <a:pt x="3" y="206"/>
                        </a:lnTo>
                        <a:lnTo>
                          <a:pt x="7" y="193"/>
                        </a:lnTo>
                        <a:lnTo>
                          <a:pt x="13" y="178"/>
                        </a:lnTo>
                        <a:lnTo>
                          <a:pt x="22" y="162"/>
                        </a:lnTo>
                        <a:lnTo>
                          <a:pt x="32" y="145"/>
                        </a:lnTo>
                        <a:lnTo>
                          <a:pt x="44" y="127"/>
                        </a:lnTo>
                        <a:lnTo>
                          <a:pt x="70" y="92"/>
                        </a:lnTo>
                        <a:lnTo>
                          <a:pt x="98" y="55"/>
                        </a:lnTo>
                        <a:lnTo>
                          <a:pt x="113" y="39"/>
                        </a:lnTo>
                        <a:lnTo>
                          <a:pt x="127" y="24"/>
                        </a:lnTo>
                        <a:lnTo>
                          <a:pt x="142" y="11"/>
                        </a:lnTo>
                        <a:lnTo>
                          <a:pt x="155" y="0"/>
                        </a:lnTo>
                        <a:close/>
                      </a:path>
                    </a:pathLst>
                  </a:custGeom>
                  <a:solidFill>
                    <a:srgbClr val="DD3F32">
                      <a:alpha val="76077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GB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50" name="Footer Placeholder 4">
            <a:extLst>
              <a:ext uri="{FF2B5EF4-FFF2-40B4-BE49-F238E27FC236}">
                <a16:creationId xmlns="" xmlns:a16="http://schemas.microsoft.com/office/drawing/2014/main" id="{8E1E70C6-2CA9-5A47-AAF7-5E7C3F4802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28257" y="6356350"/>
            <a:ext cx="6335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>
                <a:solidFill>
                  <a:prstClr val="black">
                    <a:tint val="75000"/>
                  </a:prstClr>
                </a:solidFill>
              </a:rPr>
              <a:t>Infrared image processing tools for automated aerial remote sensing of active wildland fires</a:t>
            </a:r>
          </a:p>
        </p:txBody>
      </p:sp>
    </p:spTree>
    <p:extLst>
      <p:ext uri="{BB962C8B-B14F-4D97-AF65-F5344CB8AC3E}">
        <p14:creationId xmlns:p14="http://schemas.microsoft.com/office/powerpoint/2010/main" val="892969955"/>
      </p:ext>
    </p:extLst>
  </p:cSld>
  <p:clrMapOvr>
    <a:masterClrMapping/>
  </p:clrMapOvr>
  <p:hf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</a:rPr>
              <a:t>mario.miguel.valero@upc.edu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1322-DE7E-465E-8FDF-CCE59286528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377209"/>
      </p:ext>
    </p:extLst>
  </p:cSld>
  <p:clrMapOvr>
    <a:masterClrMapping/>
  </p:clrMapOvr>
  <p:hf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</a:rPr>
              <a:t>mario.miguel.valero@upc.edu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1322-DE7E-465E-8FDF-CCE59286528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922220"/>
      </p:ext>
    </p:extLst>
  </p:cSld>
  <p:clrMapOvr>
    <a:masterClrMapping/>
  </p:clrMapOvr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</a:rPr>
              <a:t>mario.miguel.valero@upc.edu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1322-DE7E-465E-8FDF-CCE59286528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008296"/>
      </p:ext>
    </p:extLst>
  </p:cSld>
  <p:clrMapOvr>
    <a:masterClrMapping/>
  </p:clrMapOvr>
  <p:hf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</a:rPr>
              <a:t>mario.miguel.valero@upc.edu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1322-DE7E-465E-8FDF-CCE59286528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308040"/>
      </p:ext>
    </p:extLst>
  </p:cSld>
  <p:clrMapOvr>
    <a:masterClrMapping/>
  </p:clrMapOvr>
  <p:hf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</a:rPr>
              <a:t>mario.miguel.valero@upc.edu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1322-DE7E-465E-8FDF-CCE59286528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643685"/>
      </p:ext>
    </p:extLst>
  </p:cSld>
  <p:clrMapOvr>
    <a:masterClrMapping/>
  </p:clrMapOvr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</a:rPr>
              <a:t>mario.miguel.valero@upc.edu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1322-DE7E-465E-8FDF-CCE59286528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690651"/>
      </p:ext>
    </p:extLst>
  </p:cSld>
  <p:clrMapOvr>
    <a:masterClrMapping/>
  </p:clrMapOvr>
  <p:hf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</a:rPr>
              <a:t>mario.miguel.valero@upc.edu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1322-DE7E-465E-8FDF-CCE59286528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941921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93734" y="1073294"/>
            <a:ext cx="7253982" cy="500507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SJSU Spartan Bold" panose="02000000000000000000" pitchFamily="2" charset="0"/>
              </a:defRPr>
            </a:lvl1pPr>
          </a:lstStyle>
          <a:p>
            <a:r>
              <a:rPr lang="en-US" dirty="0" smtClean="0"/>
              <a:t>Title of Presentation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494212" y="1719640"/>
            <a:ext cx="7253503" cy="49661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5pPr>
          </a:lstStyle>
          <a:p>
            <a:pPr lvl="0"/>
            <a:r>
              <a:rPr lang="en-US" dirty="0" smtClean="0"/>
              <a:t>Subtitle of Presentation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476134" y="2352486"/>
            <a:ext cx="7253503" cy="49661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5pPr>
          </a:lstStyle>
          <a:p>
            <a:pPr lvl="0"/>
            <a:r>
              <a:rPr lang="en-US" dirty="0" smtClean="0"/>
              <a:t>Month 00, 2015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476129" y="2972417"/>
            <a:ext cx="7253503" cy="49661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5pPr>
          </a:lstStyle>
          <a:p>
            <a:pPr lvl="0"/>
            <a:r>
              <a:rPr lang="en-US" dirty="0" smtClean="0"/>
              <a:t>Location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485741" y="3723669"/>
            <a:ext cx="7253503" cy="28481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  <a:latin typeface="Helvetica Neue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5pPr>
          </a:lstStyle>
          <a:p>
            <a:pPr lvl="0"/>
            <a:r>
              <a:rPr lang="en-US" dirty="0" smtClean="0"/>
              <a:t>Presenter’s Name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482020" y="4040945"/>
            <a:ext cx="7253503" cy="34680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  <a:latin typeface="Helvetica Neue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SJSU Spartan Regular" panose="02000000000000000000" pitchFamily="2" charset="0"/>
              </a:defRPr>
            </a:lvl5pPr>
          </a:lstStyle>
          <a:p>
            <a:pPr lvl="0"/>
            <a:r>
              <a:rPr lang="en-US" dirty="0" smtClean="0"/>
              <a:t>Presenter’s Title</a:t>
            </a:r>
          </a:p>
        </p:txBody>
      </p:sp>
      <p:sp>
        <p:nvSpPr>
          <p:cNvPr id="23" name="Text Placeholder 22" descr="SJSU Primary Mark" title="SJSU Primary Mark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9144000" y="6217920"/>
            <a:ext cx="2350008" cy="43891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6209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</a:rPr>
              <a:t>mario.miguel.valero@upc.edu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1322-DE7E-465E-8FDF-CCE59286528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692517"/>
      </p:ext>
    </p:extLst>
  </p:cSld>
  <p:clrMapOvr>
    <a:masterClrMapping/>
  </p:clrMapOvr>
  <p:hf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</a:rPr>
              <a:t>mario.miguel.valero@upc.edu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A1322-DE7E-465E-8FDF-CCE59286528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55001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A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505882" y="1616421"/>
            <a:ext cx="7251894" cy="36194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FontTx/>
              <a:buNone/>
              <a:defRPr sz="2800" baseline="0">
                <a:solidFill>
                  <a:srgbClr val="666666"/>
                </a:solidFill>
                <a:latin typeface="SJSU Spartan Regular" panose="02000000000000000000" pitchFamily="2" charset="0"/>
              </a:defRPr>
            </a:lvl1pPr>
            <a:lvl2pPr marL="457200" indent="0">
              <a:buFontTx/>
              <a:buNone/>
              <a:defRPr sz="2800">
                <a:solidFill>
                  <a:schemeClr val="bg2"/>
                </a:solidFill>
                <a:latin typeface="SJSU Spartan Regular" panose="02000000000000000000" pitchFamily="2" charset="0"/>
              </a:defRPr>
            </a:lvl2pPr>
            <a:lvl3pPr marL="914400" indent="0">
              <a:buFontTx/>
              <a:buNone/>
              <a:defRPr sz="2800">
                <a:solidFill>
                  <a:schemeClr val="bg2"/>
                </a:solidFill>
                <a:latin typeface="SJSU Spartan Regular" panose="02000000000000000000" pitchFamily="2" charset="0"/>
              </a:defRPr>
            </a:lvl3pPr>
            <a:lvl4pPr marL="1371600" indent="0">
              <a:buFontTx/>
              <a:buNone/>
              <a:defRPr sz="2800">
                <a:solidFill>
                  <a:schemeClr val="bg2"/>
                </a:solidFill>
                <a:latin typeface="SJSU Spartan Regular" panose="02000000000000000000" pitchFamily="2" charset="0"/>
              </a:defRPr>
            </a:lvl4pPr>
            <a:lvl5pPr marL="1828800" indent="0">
              <a:buFontTx/>
              <a:buNone/>
              <a:defRPr sz="2800">
                <a:solidFill>
                  <a:schemeClr val="bg2"/>
                </a:solidFill>
                <a:latin typeface="SJSU Spartan Regular" panose="02000000000000000000" pitchFamily="2" charset="0"/>
              </a:defRPr>
            </a:lvl5pPr>
          </a:lstStyle>
          <a:p>
            <a:pPr lvl="0"/>
            <a:r>
              <a:rPr lang="en-US" dirty="0" smtClean="0"/>
              <a:t>Agenda Line 1</a:t>
            </a:r>
            <a:br>
              <a:rPr lang="en-US" dirty="0" smtClean="0"/>
            </a:br>
            <a:r>
              <a:rPr lang="en-US" dirty="0" smtClean="0"/>
              <a:t>Agenda Line 2</a:t>
            </a:r>
            <a:br>
              <a:rPr lang="en-US" dirty="0" smtClean="0"/>
            </a:br>
            <a:r>
              <a:rPr lang="en-US" dirty="0" smtClean="0"/>
              <a:t>Agenda Line 3</a:t>
            </a:r>
            <a:br>
              <a:rPr lang="en-US" dirty="0" smtClean="0"/>
            </a:br>
            <a:r>
              <a:rPr lang="en-US" dirty="0" smtClean="0"/>
              <a:t>Agenda Line 4</a:t>
            </a:r>
          </a:p>
        </p:txBody>
      </p:sp>
      <p:sp>
        <p:nvSpPr>
          <p:cNvPr id="19" name="Text Placeholder 18" descr="SJSU Primary Mark" title="SJSU Primary Mark"/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9144000" y="6217920"/>
            <a:ext cx="2350008" cy="43613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  <a:latin typeface="SJSU Spartan Regular" panose="02000000000000000000" pitchFamily="2" charset="0"/>
              </a:defRPr>
            </a:lvl1pPr>
            <a:lvl2pPr marL="457200" indent="0" algn="l">
              <a:buFontTx/>
              <a:buNone/>
              <a:defRPr sz="1400">
                <a:solidFill>
                  <a:schemeClr val="tx2"/>
                </a:solidFill>
                <a:latin typeface="SJSU Spartan Regular" panose="02000000000000000000" pitchFamily="2" charset="0"/>
              </a:defRPr>
            </a:lvl2pPr>
          </a:lstStyle>
          <a:p>
            <a:pPr lvl="0"/>
            <a:r>
              <a:rPr lang="en-US" sz="1400" dirty="0" smtClean="0">
                <a:latin typeface="SJSU Spartan Regular" panose="02000000000000000000" pitchFamily="2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9245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mper - Gray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2158" y="2242051"/>
            <a:ext cx="10760242" cy="838033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Bumper Slide 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2325" y="3191628"/>
            <a:ext cx="10326688" cy="21510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Bumper Slide Subtitle</a:t>
            </a:r>
          </a:p>
        </p:txBody>
      </p:sp>
      <p:sp>
        <p:nvSpPr>
          <p:cNvPr id="6" name="Text Placeholder 22" descr="SJSU Primary Mark" title="SJSU Primary Mark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9143999" y="6217920"/>
            <a:ext cx="2350008" cy="43891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202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mper - White Imag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2158" y="2242051"/>
            <a:ext cx="10760242" cy="838033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Bumper Slide 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2325" y="3191628"/>
            <a:ext cx="10326688" cy="215106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Bumper Slide Subtitle</a:t>
            </a:r>
          </a:p>
        </p:txBody>
      </p:sp>
      <p:sp>
        <p:nvSpPr>
          <p:cNvPr id="6" name="Text Placeholder 22" descr="SJSU Primary Mark" title="SJSU Primary Mark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9144000" y="6217920"/>
            <a:ext cx="2350008" cy="43891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577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mper - Gray Plai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2158" y="2242051"/>
            <a:ext cx="10760242" cy="838033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Bumper Slide 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2325" y="3191628"/>
            <a:ext cx="10326688" cy="21510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Bumper Slide Subtitle</a:t>
            </a:r>
          </a:p>
        </p:txBody>
      </p:sp>
      <p:sp>
        <p:nvSpPr>
          <p:cNvPr id="6" name="Text Placeholder 22" descr="SJSU Primary Mark" title="SJSU Primary Mark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9144000" y="6217920"/>
            <a:ext cx="2350008" cy="4389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SJSU Spartan Regular" panose="02000000000000000000" pitchFamily="2" charset="0"/>
              </a:defRPr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74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212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JSU Spartan Regular" panose="020000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76724" y="6356350"/>
            <a:ext cx="8140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28257" y="6356350"/>
            <a:ext cx="6335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>
                <a:solidFill>
                  <a:prstClr val="black">
                    <a:tint val="75000"/>
                  </a:prstClr>
                </a:solidFill>
              </a:rPr>
              <a:t>Infrared image processing tools for automated aerial remote sensing of active wildland fires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15276" y="6356350"/>
            <a:ext cx="9385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68A1322-DE7E-465E-8FDF-CCE59286528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747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903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27" r:id="rId2"/>
    <p:sldLayoutId id="2147483728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JSU Spartan Regular" panose="020000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13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JSU Spartan Regular" panose="020000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752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9" r:id="rId2"/>
    <p:sldLayoutId id="2147483667" r:id="rId3"/>
    <p:sldLayoutId id="2147483668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JSU Spartan Regular" panose="020000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SJSU Spartan Regular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917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Section Subhead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6192" y="621792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66666"/>
                </a:solidFill>
                <a:latin typeface="SJSU Spartan Regular" panose="02000000000000000000" pitchFamily="2" charset="0"/>
              </a:defRPr>
            </a:lvl1pPr>
          </a:lstStyle>
          <a:p>
            <a:r>
              <a:rPr lang="en-US" smtClean="0"/>
              <a:t>M.M. Valero                       Remote Sensing of Wildfire Behavior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217920"/>
            <a:ext cx="6315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666666"/>
                </a:solidFill>
              </a:defRPr>
            </a:lvl1pPr>
          </a:lstStyle>
          <a:p>
            <a:fld id="{BF6D30ED-1F8A-41DD-9284-B7BE1E179D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051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2" r:id="rId2"/>
    <p:sldLayoutId id="2147483673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7200" kern="1200">
          <a:solidFill>
            <a:srgbClr val="666666"/>
          </a:solidFill>
          <a:latin typeface="SJSU Spartan Regular" panose="020000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5400" kern="1200">
          <a:solidFill>
            <a:schemeClr val="tx2"/>
          </a:solidFill>
          <a:latin typeface="Helvetica Neue" panose="020B0604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63222"/>
            <a:ext cx="10515600" cy="886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6191" y="6217920"/>
            <a:ext cx="73683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66666"/>
                </a:solidFill>
                <a:latin typeface="SJSU Spartan Regular" panose="02000000000000000000" pitchFamily="2" charset="0"/>
              </a:defRPr>
            </a:lvl1pPr>
          </a:lstStyle>
          <a:p>
            <a:r>
              <a:rPr lang="en-US" dirty="0" smtClean="0"/>
              <a:t>Fall 2020 TFRSAC			Miguel Valero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217920"/>
            <a:ext cx="6315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666666"/>
                </a:solidFill>
              </a:defRPr>
            </a:lvl1pPr>
          </a:lstStyle>
          <a:p>
            <a:fld id="{BF6D30ED-1F8A-41DD-9284-B7BE1E179D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8200" y="1617045"/>
            <a:ext cx="10515600" cy="4238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3" descr="SJSU Primary Mark" title="SJSU Primary Mark"/>
          <p:cNvSpPr txBox="1">
            <a:spLocks noChangeAspect="1"/>
          </p:cNvSpPr>
          <p:nvPr userDrawn="1"/>
        </p:nvSpPr>
        <p:spPr>
          <a:xfrm>
            <a:off x="9144000" y="6217920"/>
            <a:ext cx="2350008" cy="438912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Helvetica Neue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Helvetica Neue" panose="020B06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Helvetica Neue" panose="020B06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Helvetica Neue" panose="020B06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Helvetica Neue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385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8" r:id="rId2"/>
    <p:sldLayoutId id="2147483676" r:id="rId3"/>
    <p:sldLayoutId id="2147483679" r:id="rId4"/>
    <p:sldLayoutId id="2147483677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SJSU Spartan Regular" panose="020000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Helvetica Neue" panose="020B0604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Helvetica Neue" panose="020B0604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Helvetica Neue" panose="020B0604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Helvetica Neue" panose="020B0604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Helvetica Neue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204367"/>
            <a:ext cx="10515600" cy="886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8200" y="3061405"/>
            <a:ext cx="10515600" cy="2793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15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bg1"/>
          </a:solidFill>
          <a:latin typeface="SJSU Spartan Regular" panose="020000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bg1"/>
          </a:solidFill>
          <a:latin typeface="Helvetica Neue" panose="020B0604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bg1"/>
          </a:solidFill>
          <a:latin typeface="Helvetica Neue" panose="020B0604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bg1"/>
          </a:solidFill>
          <a:latin typeface="Helvetica Neue" panose="020B0604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bg1"/>
          </a:solidFill>
          <a:latin typeface="Helvetica Neue" panose="020B0604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bg1"/>
          </a:solidFill>
          <a:latin typeface="Helvetica Neue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523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7" r:id="rId2"/>
    <p:sldLayoutId id="2147483690" r:id="rId3"/>
    <p:sldLayoutId id="2147483689" r:id="rId4"/>
    <p:sldLayoutId id="2147483691" r:id="rId5"/>
    <p:sldLayoutId id="2147483692" r:id="rId6"/>
    <p:sldLayoutId id="2147483694" r:id="rId7"/>
    <p:sldLayoutId id="2147483693" r:id="rId8"/>
    <p:sldLayoutId id="2147483695" r:id="rId9"/>
    <p:sldLayoutId id="2147483696" r:id="rId10"/>
    <p:sldLayoutId id="2147483697" r:id="rId11"/>
    <p:sldLayoutId id="2147483698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Helvetica Neue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2838" y="0"/>
            <a:ext cx="11899726" cy="49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217920"/>
            <a:ext cx="5636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666666"/>
                </a:solidFill>
                <a:latin typeface="SJSU Spartan Regular" panose="02000000000000000000" pitchFamily="2" charset="0"/>
              </a:defRPr>
            </a:lvl1pPr>
          </a:lstStyle>
          <a:p>
            <a:fld id="{4B8D3C05-9755-44A2-BF3D-BE7863C155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6192" y="621792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66666"/>
                </a:solidFill>
                <a:latin typeface="SJSU Spartan Regular" panose="02000000000000000000" pitchFamily="2" charset="0"/>
              </a:defRPr>
            </a:lvl1pPr>
          </a:lstStyle>
          <a:p>
            <a:r>
              <a:rPr lang="en-US" smtClean="0"/>
              <a:t>M.M. Valero                       Remote Sensing of Wildfire Behavior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349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kern="1200">
          <a:solidFill>
            <a:schemeClr val="bg1"/>
          </a:solidFill>
          <a:latin typeface="SJSU Spartan Regular" panose="020000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7" Type="http://schemas.openxmlformats.org/officeDocument/2006/relationships/image" Target="../media/image38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14.xml"/><Relationship Id="rId4" Type="http://schemas.openxmlformats.org/officeDocument/2006/relationships/video" Target="../media/media2.wmv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9.png"/><Relationship Id="rId5" Type="http://schemas.openxmlformats.org/officeDocument/2006/relationships/slideLayout" Target="../slideLayouts/slideLayout14.xml"/><Relationship Id="rId4" Type="http://schemas.openxmlformats.org/officeDocument/2006/relationships/video" Target="../media/media4.mp4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6.mp4"/><Relationship Id="rId7" Type="http://schemas.openxmlformats.org/officeDocument/2006/relationships/slideLayout" Target="../slideLayouts/slideLayout1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video" Target="../media/media7.mp4"/><Relationship Id="rId11" Type="http://schemas.openxmlformats.org/officeDocument/2006/relationships/image" Target="../media/image43.png"/><Relationship Id="rId5" Type="http://schemas.microsoft.com/office/2007/relationships/media" Target="../media/media7.mp4"/><Relationship Id="rId10" Type="http://schemas.openxmlformats.org/officeDocument/2006/relationships/image" Target="../media/image42.png"/><Relationship Id="rId4" Type="http://schemas.openxmlformats.org/officeDocument/2006/relationships/video" Target="../media/media6.mp4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5.jpg"/><Relationship Id="rId7" Type="http://schemas.openxmlformats.org/officeDocument/2006/relationships/image" Target="../media/image46.w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wmf"/><Relationship Id="rId5" Type="http://schemas.openxmlformats.org/officeDocument/2006/relationships/image" Target="../media/image44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5.jpg"/><Relationship Id="rId7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tiff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7720" y="1082819"/>
            <a:ext cx="10622279" cy="1495331"/>
          </a:xfrm>
          <a:noFill/>
        </p:spPr>
        <p:txBody>
          <a:bodyPr anchor="ctr">
            <a:norm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Software </a:t>
            </a:r>
            <a:r>
              <a:rPr lang="en-US" sz="3200" b="1" dirty="0">
                <a:solidFill>
                  <a:schemeClr val="bg1"/>
                </a:solidFill>
              </a:rPr>
              <a:t>to output fire behavior metrics for airborne imagery 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677409" y="2854499"/>
            <a:ext cx="5156495" cy="43587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prstClr val="white"/>
                </a:solidFill>
              </a:rPr>
              <a:t>Miguel Valero</a:t>
            </a:r>
            <a:endParaRPr lang="en-US" b="0" baseline="30000" dirty="0">
              <a:solidFill>
                <a:prstClr val="white"/>
              </a:solidFill>
            </a:endParaRPr>
          </a:p>
        </p:txBody>
      </p:sp>
      <p:sp>
        <p:nvSpPr>
          <p:cNvPr id="29" name="Rectangle 27"/>
          <p:cNvSpPr>
            <a:spLocks noChangeArrowheads="1"/>
          </p:cNvSpPr>
          <p:nvPr/>
        </p:nvSpPr>
        <p:spPr bwMode="auto">
          <a:xfrm>
            <a:off x="3701304" y="3566719"/>
            <a:ext cx="5698815" cy="13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>
              <a:spcBef>
                <a:spcPct val="20000"/>
              </a:spcBef>
              <a:buClr>
                <a:srgbClr val="0C6998"/>
              </a:buClr>
              <a:buFont typeface="Wingdings" pitchFamily="2" charset="2"/>
              <a:buNone/>
              <a:defRPr/>
            </a:pPr>
            <a:r>
              <a:rPr lang="en-US" sz="2000" dirty="0" smtClean="0">
                <a:solidFill>
                  <a:prstClr val="white"/>
                </a:solidFill>
                <a:latin typeface="Calibri Light" panose="020F0302020204030204" pitchFamily="34" charset="0"/>
                <a:cs typeface="Andalus" pitchFamily="18" charset="-78"/>
              </a:rPr>
              <a:t>Wildfire Interdisciplinary Research Center</a:t>
            </a:r>
          </a:p>
          <a:p>
            <a:pPr defTabSz="457200">
              <a:spcBef>
                <a:spcPct val="20000"/>
              </a:spcBef>
              <a:buClr>
                <a:srgbClr val="0C6998"/>
              </a:buClr>
              <a:buFont typeface="Wingdings" pitchFamily="2" charset="2"/>
              <a:buNone/>
              <a:defRPr/>
            </a:pPr>
            <a:r>
              <a:rPr lang="en-US" sz="2000" dirty="0" smtClean="0">
                <a:solidFill>
                  <a:prstClr val="white"/>
                </a:solidFill>
                <a:latin typeface="Calibri Light" panose="020F0302020204030204" pitchFamily="34" charset="0"/>
                <a:cs typeface="Andalus" pitchFamily="18" charset="-78"/>
              </a:rPr>
              <a:t>Department of Meteorology and Climate Science</a:t>
            </a:r>
          </a:p>
          <a:p>
            <a:pPr defTabSz="457200">
              <a:spcBef>
                <a:spcPts val="624"/>
              </a:spcBef>
              <a:buClr>
                <a:srgbClr val="0C6998"/>
              </a:buClr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Calibri Light" panose="020F0302020204030204" pitchFamily="34" charset="0"/>
                <a:cs typeface="Andalus" pitchFamily="18" charset="-78"/>
              </a:rPr>
              <a:t>San José State University</a:t>
            </a:r>
            <a:endParaRPr lang="en-US" sz="2000" b="1" dirty="0">
              <a:solidFill>
                <a:prstClr val="white"/>
              </a:solidFill>
              <a:latin typeface="Calibri Light" panose="020F0302020204030204" pitchFamily="34" charset="0"/>
              <a:cs typeface="Andalus" pitchFamily="18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7028" y="5791200"/>
            <a:ext cx="5718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Tactical Fire Remote Sensing Advisory  Committee (TFRSAC)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Fall 2020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0119" y="5894890"/>
            <a:ext cx="2353260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9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Current research and goals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Fall 2020 TFRSAC			Miguel Valero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6D30ED-1F8A-41DD-9284-B7BE1E179D9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Automated video stabilization and image </a:t>
            </a:r>
            <a:r>
              <a:rPr lang="en-US" dirty="0" smtClean="0"/>
              <a:t>georeferencing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VIS-41s-20fp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2438" y="1549236"/>
            <a:ext cx="4468369" cy="3351276"/>
          </a:xfrm>
          <a:prstGeom prst="rect">
            <a:avLst/>
          </a:prstGeom>
        </p:spPr>
      </p:pic>
      <p:pic>
        <p:nvPicPr>
          <p:cNvPr id="9" name="A_IR_44s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6639" y="1576292"/>
            <a:ext cx="5154441" cy="33512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119AC80-3348-1A43-9D8B-743AC160DC08}"/>
              </a:ext>
            </a:extLst>
          </p:cNvPr>
          <p:cNvSpPr txBox="1"/>
          <p:nvPr/>
        </p:nvSpPr>
        <p:spPr>
          <a:xfrm>
            <a:off x="1252438" y="5058826"/>
            <a:ext cx="9202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 acquired during large scale experimental fires conducted in </a:t>
            </a:r>
            <a:r>
              <a:rPr lang="en-US" dirty="0" err="1"/>
              <a:t>Ngarkat</a:t>
            </a:r>
            <a:r>
              <a:rPr lang="en-US" dirty="0"/>
              <a:t> Conservation Park, South Australia, 2008 (Cruz et al., 2010) </a:t>
            </a:r>
          </a:p>
        </p:txBody>
      </p:sp>
    </p:spTree>
    <p:extLst>
      <p:ext uri="{BB962C8B-B14F-4D97-AF65-F5344CB8AC3E}">
        <p14:creationId xmlns:p14="http://schemas.microsoft.com/office/powerpoint/2010/main" val="80415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9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Current research and goals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Fall 2020 TFRSAC			Miguel Valero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6D30ED-1F8A-41DD-9284-B7BE1E179D9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Automated video stabilization and image </a:t>
            </a:r>
            <a:r>
              <a:rPr lang="en-US" dirty="0" smtClean="0"/>
              <a:t>georeferencing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Online Media 2" descr="Stabilized_histeq.mp4">
            <a:hlinkClick r:id="" action="ppaction://media"/>
            <a:extLst>
              <a:ext uri="{FF2B5EF4-FFF2-40B4-BE49-F238E27FC236}">
                <a16:creationId xmlns="" xmlns:a16="http://schemas.microsoft.com/office/drawing/2014/main" id="{3494E981-336B-D84D-B692-27795A47C8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51558" y="1562118"/>
            <a:ext cx="4546600" cy="3399068"/>
          </a:xfrm>
          <a:prstGeom prst="rect">
            <a:avLst/>
          </a:prstGeom>
        </p:spPr>
      </p:pic>
      <p:pic>
        <p:nvPicPr>
          <p:cNvPr id="9" name="Online Media 1" descr="Sampled.mp4">
            <a:hlinkClick r:id="" action="ppaction://media"/>
            <a:extLst>
              <a:ext uri="{FF2B5EF4-FFF2-40B4-BE49-F238E27FC236}">
                <a16:creationId xmlns="" xmlns:a16="http://schemas.microsoft.com/office/drawing/2014/main" id="{7221CDDF-CB13-0949-BDCC-F06F6C32D11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2438" y="1562118"/>
            <a:ext cx="4546600" cy="33990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119AC80-3348-1A43-9D8B-743AC160DC08}"/>
              </a:ext>
            </a:extLst>
          </p:cNvPr>
          <p:cNvSpPr txBox="1"/>
          <p:nvPr/>
        </p:nvSpPr>
        <p:spPr>
          <a:xfrm>
            <a:off x="1252438" y="5266387"/>
            <a:ext cx="9202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 acquired during large scale experimental fires conducted in </a:t>
            </a:r>
            <a:r>
              <a:rPr lang="en-US" dirty="0" err="1"/>
              <a:t>Ngarkat</a:t>
            </a:r>
            <a:r>
              <a:rPr lang="en-US" dirty="0"/>
              <a:t> Conservation Park, South Australia, 2008 (Cruz et al., 2010) </a:t>
            </a:r>
          </a:p>
        </p:txBody>
      </p:sp>
    </p:spTree>
    <p:extLst>
      <p:ext uri="{BB962C8B-B14F-4D97-AF65-F5344CB8AC3E}">
        <p14:creationId xmlns:p14="http://schemas.microsoft.com/office/powerpoint/2010/main" val="281796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9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Current research and goals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Fall 2020 TFRSAC			Miguel Valero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6D30ED-1F8A-41DD-9284-B7BE1E179D9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Perimeter tracking and measurement of fire behavior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186B7A2C-A86D-6F4E-82F1-50DEEE4019F5}"/>
              </a:ext>
            </a:extLst>
          </p:cNvPr>
          <p:cNvCxnSpPr/>
          <p:nvPr/>
        </p:nvCxnSpPr>
        <p:spPr>
          <a:xfrm>
            <a:off x="4395370" y="3014933"/>
            <a:ext cx="0" cy="479274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BA140A7-223A-444E-862A-E8927E1A41FA}"/>
              </a:ext>
            </a:extLst>
          </p:cNvPr>
          <p:cNvSpPr txBox="1"/>
          <p:nvPr/>
        </p:nvSpPr>
        <p:spPr>
          <a:xfrm>
            <a:off x="845252" y="1346788"/>
            <a:ext cx="1920962" cy="452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Original</a:t>
            </a:r>
          </a:p>
        </p:txBody>
      </p:sp>
      <p:pic>
        <p:nvPicPr>
          <p:cNvPr id="11" name="Online Media 6" descr="IR_Frames_46_107.mp4">
            <a:hlinkClick r:id="" action="ppaction://media"/>
            <a:extLst>
              <a:ext uri="{FF2B5EF4-FFF2-40B4-BE49-F238E27FC236}">
                <a16:creationId xmlns:a16="http://schemas.microsoft.com/office/drawing/2014/main" xmlns="" id="{94FE4D69-5F4D-F64D-88B0-8C62BAE74B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8496" r="7327"/>
          <a:stretch/>
        </p:blipFill>
        <p:spPr>
          <a:xfrm>
            <a:off x="387931" y="1841680"/>
            <a:ext cx="2378283" cy="33562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ED11FF4-ECB5-9841-884C-AB3F3DD32038}"/>
              </a:ext>
            </a:extLst>
          </p:cNvPr>
          <p:cNvSpPr txBox="1"/>
          <p:nvPr/>
        </p:nvSpPr>
        <p:spPr>
          <a:xfrm>
            <a:off x="3587388" y="1354442"/>
            <a:ext cx="1920962" cy="452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Stabilized</a:t>
            </a:r>
          </a:p>
        </p:txBody>
      </p:sp>
      <p:pic>
        <p:nvPicPr>
          <p:cNvPr id="13" name="Online Media 7" descr="IR_Frames_46_107_Stabilized.mp4">
            <a:hlinkClick r:id="" action="ppaction://media"/>
            <a:extLst>
              <a:ext uri="{FF2B5EF4-FFF2-40B4-BE49-F238E27FC236}">
                <a16:creationId xmlns:a16="http://schemas.microsoft.com/office/drawing/2014/main" xmlns="" id="{8CC878F6-2F03-214D-82D0-CD093B59E37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28727" r="7042"/>
          <a:stretch/>
        </p:blipFill>
        <p:spPr>
          <a:xfrm>
            <a:off x="3042885" y="1807178"/>
            <a:ext cx="2378280" cy="33535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B4E8DB6-891D-5447-96EE-7C62FC1B4ABA}"/>
              </a:ext>
            </a:extLst>
          </p:cNvPr>
          <p:cNvSpPr txBox="1"/>
          <p:nvPr/>
        </p:nvSpPr>
        <p:spPr>
          <a:xfrm>
            <a:off x="5952018" y="1356862"/>
            <a:ext cx="1924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Fire perimeter</a:t>
            </a:r>
          </a:p>
        </p:txBody>
      </p:sp>
      <p:pic>
        <p:nvPicPr>
          <p:cNvPr id="15" name="Online Media 6" descr="Test2_Georgia_Jan17_Drone_stabilized.mp4">
            <a:hlinkClick r:id="" action="ppaction://media"/>
            <a:extLst>
              <a:ext uri="{FF2B5EF4-FFF2-40B4-BE49-F238E27FC236}">
                <a16:creationId xmlns:a16="http://schemas.microsoft.com/office/drawing/2014/main" xmlns="" id="{8761C92E-27E9-864C-8B75-E9F400D5A8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l="16569" t="5908" r="18604" b="13624"/>
          <a:stretch/>
        </p:blipFill>
        <p:spPr>
          <a:xfrm>
            <a:off x="5697836" y="1844448"/>
            <a:ext cx="2178232" cy="33535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4140002-C7EC-BB4B-A9EA-E6D45F8B21E4}"/>
              </a:ext>
            </a:extLst>
          </p:cNvPr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64"/>
          <a:stretch/>
        </p:blipFill>
        <p:spPr bwMode="auto">
          <a:xfrm>
            <a:off x="8202759" y="2013140"/>
            <a:ext cx="3733800" cy="34163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975360" y="5537900"/>
            <a:ext cx="10378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 acquired during </a:t>
            </a:r>
            <a:r>
              <a:rPr lang="en-US" dirty="0" smtClean="0"/>
              <a:t>small scale </a:t>
            </a:r>
            <a:r>
              <a:rPr lang="en-US" dirty="0"/>
              <a:t>experimental fires conducted </a:t>
            </a:r>
            <a:r>
              <a:rPr lang="en-US" dirty="0" smtClean="0"/>
              <a:t>in the Nature </a:t>
            </a:r>
            <a:r>
              <a:rPr lang="en-US" dirty="0"/>
              <a:t>Conservancy land next to Baxley, GA, </a:t>
            </a:r>
            <a:r>
              <a:rPr lang="en-US" dirty="0" smtClean="0"/>
              <a:t>USA,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0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22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2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Current research and goals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Fall 2020 TFRSAC			Miguel Valero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6D30ED-1F8A-41DD-9284-B7BE1E179D9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Data-driven fire spread forecast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41489" y="1330911"/>
            <a:ext cx="4328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Fire </a:t>
            </a:r>
            <a:r>
              <a:rPr lang="en-GB" sz="2400" b="1" dirty="0" err="1" smtClean="0"/>
              <a:t>behavior</a:t>
            </a:r>
            <a:r>
              <a:rPr lang="en-GB" sz="2400" b="1" dirty="0" smtClean="0"/>
              <a:t> </a:t>
            </a:r>
            <a:r>
              <a:rPr lang="en-GB" sz="2400" b="1" dirty="0" smtClean="0"/>
              <a:t>remote sensing</a:t>
            </a:r>
            <a:endParaRPr lang="en-GB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316155" y="1319535"/>
            <a:ext cx="4463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Data-driven fire spread </a:t>
            </a:r>
            <a:r>
              <a:rPr lang="en-GB" sz="2400" b="1" dirty="0" smtClean="0"/>
              <a:t>forecast</a:t>
            </a:r>
            <a:endParaRPr lang="en-GB" sz="24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2425699" y="1813244"/>
            <a:ext cx="2189711" cy="1565974"/>
            <a:chOff x="1054944" y="1212009"/>
            <a:chExt cx="2297959" cy="1499916"/>
          </a:xfrm>
        </p:grpSpPr>
        <p:pic>
          <p:nvPicPr>
            <p:cNvPr id="11" name="Picture 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78" t="45647" r="76836" b="35098"/>
            <a:stretch>
              <a:fillRect/>
            </a:stretch>
          </p:blipFill>
          <p:spPr bwMode="auto">
            <a:xfrm>
              <a:off x="1054944" y="1269607"/>
              <a:ext cx="2209790" cy="1442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62" t="24499" r="10386" b="6284"/>
            <a:stretch/>
          </p:blipFill>
          <p:spPr>
            <a:xfrm>
              <a:off x="2713889" y="1212009"/>
              <a:ext cx="639014" cy="456438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3496989" y="3984402"/>
            <a:ext cx="2800990" cy="2106006"/>
            <a:chOff x="6239693" y="3689382"/>
            <a:chExt cx="2051361" cy="153999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1783" y="3953152"/>
              <a:ext cx="1548164" cy="1276228"/>
            </a:xfrm>
            <a:prstGeom prst="rect">
              <a:avLst/>
            </a:prstGeom>
          </p:spPr>
        </p:pic>
        <p:sp>
          <p:nvSpPr>
            <p:cNvPr id="15" name="TextBox 39"/>
            <p:cNvSpPr txBox="1"/>
            <p:nvPr/>
          </p:nvSpPr>
          <p:spPr>
            <a:xfrm>
              <a:off x="6239693" y="3689382"/>
              <a:ext cx="2051361" cy="32749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2400" kern="1200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Rate of spread</a:t>
              </a:r>
              <a:endParaRPr lang="en-GB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88600" y="3984402"/>
            <a:ext cx="2929250" cy="2112065"/>
            <a:chOff x="790374" y="3410417"/>
            <a:chExt cx="2929250" cy="2112065"/>
          </a:xfrm>
        </p:grpSpPr>
        <p:sp>
          <p:nvSpPr>
            <p:cNvPr id="17" name="TextBox 39"/>
            <p:cNvSpPr txBox="1"/>
            <p:nvPr/>
          </p:nvSpPr>
          <p:spPr>
            <a:xfrm>
              <a:off x="790374" y="3410417"/>
              <a:ext cx="2929250" cy="43762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2400" kern="1200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Perimeter </a:t>
              </a:r>
              <a:r>
                <a:rPr lang="en-GB" sz="240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tracking</a:t>
              </a:r>
              <a:endParaRPr lang="en-GB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050" y="3816661"/>
              <a:ext cx="2301999" cy="1705821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6757066" y="3922029"/>
            <a:ext cx="5202844" cy="2295891"/>
            <a:chOff x="6611617" y="3441162"/>
            <a:chExt cx="5202844" cy="2295891"/>
          </a:xfrm>
        </p:grpSpPr>
        <p:sp>
          <p:nvSpPr>
            <p:cNvPr id="20" name="TextBox 26"/>
            <p:cNvSpPr txBox="1"/>
            <p:nvPr/>
          </p:nvSpPr>
          <p:spPr>
            <a:xfrm flipH="1">
              <a:off x="6611617" y="3441162"/>
              <a:ext cx="5202844" cy="4716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2400" kern="12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Data assimilation and on-line calibration</a:t>
              </a:r>
              <a:endParaRPr lang="en-GB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40" r="7243" b="9292"/>
            <a:stretch/>
          </p:blipFill>
          <p:spPr>
            <a:xfrm>
              <a:off x="9704593" y="3852780"/>
              <a:ext cx="2024417" cy="18307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23" t="6740" b="34582"/>
            <a:stretch/>
          </p:blipFill>
          <p:spPr>
            <a:xfrm>
              <a:off x="6843582" y="4020473"/>
              <a:ext cx="2758622" cy="171658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6" name="Curved Right Arrow 25"/>
          <p:cNvSpPr/>
          <p:nvPr/>
        </p:nvSpPr>
        <p:spPr>
          <a:xfrm rot="2749284">
            <a:off x="903970" y="1803480"/>
            <a:ext cx="727728" cy="236351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2588648" y="5037442"/>
            <a:ext cx="908252" cy="2776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ight Arrow 27"/>
          <p:cNvSpPr/>
          <p:nvPr/>
        </p:nvSpPr>
        <p:spPr>
          <a:xfrm>
            <a:off x="5847857" y="5037442"/>
            <a:ext cx="878800" cy="2776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Curved Right Arrow 28"/>
          <p:cNvSpPr/>
          <p:nvPr/>
        </p:nvSpPr>
        <p:spPr>
          <a:xfrm rot="8272526">
            <a:off x="10677052" y="1665377"/>
            <a:ext cx="727728" cy="236351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4" t="16989" b="12004"/>
          <a:stretch/>
        </p:blipFill>
        <p:spPr>
          <a:xfrm>
            <a:off x="7013555" y="1803880"/>
            <a:ext cx="2970014" cy="188419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FF5F3891-02B2-3A48-A349-E1B0E8CBF5F5}"/>
              </a:ext>
            </a:extLst>
          </p:cNvPr>
          <p:cNvSpPr txBox="1"/>
          <p:nvPr/>
        </p:nvSpPr>
        <p:spPr>
          <a:xfrm>
            <a:off x="7274456" y="3634407"/>
            <a:ext cx="25472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Figure by 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Mandel et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al. (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2011)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25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Current research and goals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Fall 2020 TFRSAC			Miguel Valero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6D30ED-1F8A-41DD-9284-B7BE1E179D9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4"/>
          <p:cNvSpPr>
            <a:spLocks noGrp="1"/>
          </p:cNvSpPr>
          <p:nvPr>
            <p:ph idx="4294967295"/>
          </p:nvPr>
        </p:nvSpPr>
        <p:spPr>
          <a:xfrm>
            <a:off x="855704" y="4105011"/>
            <a:ext cx="6287425" cy="179861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600" dirty="0" smtClean="0">
                <a:latin typeface="+mn-lt"/>
              </a:rPr>
              <a:t>Scarce experimental data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600" dirty="0" smtClean="0">
                <a:latin typeface="+mn-lt"/>
              </a:rPr>
              <a:t>Legal and safety issues in real fires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600" dirty="0" smtClean="0">
                <a:latin typeface="+mn-lt"/>
                <a:sym typeface="Wingdings" panose="05000000000000000000" pitchFamily="2" charset="2"/>
              </a:rPr>
              <a:t>Missing hardware support: 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GB" sz="2200" dirty="0" smtClean="0">
                <a:latin typeface="+mn-lt"/>
                <a:sym typeface="Wingdings" panose="05000000000000000000" pitchFamily="2" charset="2"/>
              </a:rPr>
              <a:t>Airborne </a:t>
            </a:r>
            <a:r>
              <a:rPr lang="en-GB" sz="2200" dirty="0" smtClean="0">
                <a:latin typeface="+mn-lt"/>
                <a:sym typeface="Wingdings" panose="05000000000000000000" pitchFamily="2" charset="2"/>
              </a:rPr>
              <a:t>platforms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GB" sz="2200" dirty="0" smtClean="0">
                <a:latin typeface="+mn-lt"/>
                <a:sym typeface="Wingdings" panose="05000000000000000000" pitchFamily="2" charset="2"/>
              </a:rPr>
              <a:t>Communication network</a:t>
            </a:r>
            <a:r>
              <a:rPr lang="en-GB" sz="2000" dirty="0" smtClean="0">
                <a:latin typeface="+mn-lt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1393" y="1006997"/>
            <a:ext cx="356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Current </a:t>
            </a:r>
            <a:r>
              <a:rPr lang="en-GB" sz="2400" b="1" dirty="0" smtClean="0"/>
              <a:t>goals</a:t>
            </a:r>
            <a:endParaRPr lang="en-GB" sz="2400" b="1" dirty="0"/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860701" y="1468662"/>
            <a:ext cx="6566738" cy="2336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smtClean="0"/>
              <a:t>Move up in the TRL scale:</a:t>
            </a:r>
          </a:p>
          <a:p>
            <a:pPr lvl="1"/>
            <a:r>
              <a:rPr lang="en-GB" sz="2000" dirty="0" smtClean="0"/>
              <a:t>Adapt algorithms </a:t>
            </a:r>
            <a:r>
              <a:rPr lang="en-GB" sz="2000" dirty="0" smtClean="0"/>
              <a:t>to more general </a:t>
            </a:r>
            <a:r>
              <a:rPr lang="en-GB" sz="2000" dirty="0" smtClean="0"/>
              <a:t>scenarios</a:t>
            </a:r>
          </a:p>
          <a:p>
            <a:pPr lvl="1"/>
            <a:r>
              <a:rPr lang="en-GB" sz="2000" dirty="0" smtClean="0"/>
              <a:t>Extensive prototype testing</a:t>
            </a:r>
            <a:endParaRPr lang="en-GB" sz="2000" dirty="0" smtClean="0"/>
          </a:p>
          <a:p>
            <a:r>
              <a:rPr lang="en-GB" sz="2400" dirty="0" smtClean="0"/>
              <a:t>Make </a:t>
            </a:r>
            <a:r>
              <a:rPr lang="en-GB" sz="2400" dirty="0" smtClean="0"/>
              <a:t>system usable operationally:</a:t>
            </a:r>
          </a:p>
          <a:p>
            <a:pPr lvl="1"/>
            <a:r>
              <a:rPr lang="en-GB" sz="2000" dirty="0" smtClean="0"/>
              <a:t>Consider end-user needs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6396" y="3643346"/>
            <a:ext cx="356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Challenges</a:t>
            </a:r>
            <a:endParaRPr lang="en-GB" sz="2400" b="1" dirty="0"/>
          </a:p>
        </p:txBody>
      </p:sp>
      <p:grpSp>
        <p:nvGrpSpPr>
          <p:cNvPr id="20" name="Group 19"/>
          <p:cNvGrpSpPr/>
          <p:nvPr/>
        </p:nvGrpSpPr>
        <p:grpSpPr>
          <a:xfrm>
            <a:off x="7427439" y="782212"/>
            <a:ext cx="4497749" cy="5471645"/>
            <a:chOff x="7423494" y="976125"/>
            <a:chExt cx="4497749" cy="547164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3494" y="1306044"/>
              <a:ext cx="3180696" cy="5141726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9399429" y="2268480"/>
              <a:ext cx="2521814" cy="1239194"/>
              <a:chOff x="9945880" y="2227756"/>
              <a:chExt cx="2521814" cy="1239194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9945880" y="2413160"/>
                <a:ext cx="1088214" cy="1053790"/>
              </a:xfrm>
              <a:prstGeom prst="ellipse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1027422" y="2227756"/>
                <a:ext cx="144027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 smtClean="0">
                    <a:solidFill>
                      <a:srgbClr val="00B050"/>
                    </a:solidFill>
                  </a:rPr>
                  <a:t>Research applications</a:t>
                </a:r>
                <a:endParaRPr lang="en-GB" b="1" dirty="0">
                  <a:solidFill>
                    <a:srgbClr val="00B050"/>
                  </a:solidFill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9399429" y="4152566"/>
              <a:ext cx="2324471" cy="1455150"/>
              <a:chOff x="9945880" y="3620158"/>
              <a:chExt cx="2324471" cy="1455150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9945880" y="4021518"/>
                <a:ext cx="1088214" cy="1053790"/>
              </a:xfrm>
              <a:prstGeom prst="ellipse">
                <a:avLst/>
              </a:prstGeom>
              <a:noFill/>
              <a:ln w="38100">
                <a:solidFill>
                  <a:srgbClr val="8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C00000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0916805" y="3620158"/>
                <a:ext cx="135354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 smtClean="0">
                    <a:solidFill>
                      <a:srgbClr val="C00000"/>
                    </a:solidFill>
                  </a:rPr>
                  <a:t>Tactical applications</a:t>
                </a:r>
                <a:endParaRPr lang="en-GB" b="1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7731093" y="976125"/>
              <a:ext cx="41901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i="1" dirty="0"/>
                <a:t>TRL = Technology Readiness Levels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918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Current research and goals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Fall 2020 TFRSAC			Miguel Valero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6D30ED-1F8A-41DD-9284-B7BE1E179D97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Artificial Intelligence applied to </a:t>
            </a:r>
            <a:r>
              <a:rPr lang="en-US" dirty="0" err="1" smtClean="0"/>
              <a:t>spaceborne</a:t>
            </a:r>
            <a:r>
              <a:rPr lang="en-US" dirty="0" smtClean="0"/>
              <a:t> imagery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136"/>
          <a:stretch/>
        </p:blipFill>
        <p:spPr>
          <a:xfrm>
            <a:off x="335523" y="1355948"/>
            <a:ext cx="5838283" cy="43742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694"/>
          <a:stretch/>
        </p:blipFill>
        <p:spPr>
          <a:xfrm>
            <a:off x="6051885" y="1415545"/>
            <a:ext cx="5857774" cy="442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5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3. Collaboration opportunities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Fall 2020 TFRSAC			Miguel Valero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6D30ED-1F8A-41DD-9284-B7BE1E179D97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10354" y="925016"/>
            <a:ext cx="10971292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/>
              <a:t>What we seek: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From </a:t>
            </a:r>
            <a:r>
              <a:rPr lang="en-US" sz="2400" dirty="0" smtClean="0"/>
              <a:t>the research community: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Discussion &amp; ideas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Application of our systems to a variety of scenarios and problems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Experimental data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Coupling with similar or complementary systems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From the operational community: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End-user needs:</a:t>
            </a:r>
          </a:p>
          <a:p>
            <a:pPr marL="2171700" lvl="4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Which information is most useful to support emergency-response decisions?</a:t>
            </a:r>
          </a:p>
          <a:p>
            <a:pPr marL="2171700" lvl="4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How should it be displayed?</a:t>
            </a:r>
          </a:p>
          <a:p>
            <a:pPr marL="2171700" lvl="4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When is it necessary?</a:t>
            </a:r>
            <a:endParaRPr lang="en-US" sz="2000" dirty="0"/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Real fire data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18102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7720" y="1082819"/>
            <a:ext cx="10622279" cy="1495331"/>
          </a:xfrm>
          <a:noFill/>
        </p:spPr>
        <p:txBody>
          <a:bodyPr anchor="ctr">
            <a:norm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Software </a:t>
            </a:r>
            <a:r>
              <a:rPr lang="en-US" sz="3200" b="1" dirty="0">
                <a:solidFill>
                  <a:schemeClr val="bg1"/>
                </a:solidFill>
              </a:rPr>
              <a:t>to output fire behavior metrics for airborne imagery 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021080" y="2697895"/>
            <a:ext cx="4135415" cy="43587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 dirty="0" smtClean="0">
                <a:solidFill>
                  <a:prstClr val="white"/>
                </a:solidFill>
              </a:rPr>
              <a:t>Miguel Valero</a:t>
            </a:r>
            <a:endParaRPr lang="en-US" b="0" baseline="30000" dirty="0">
              <a:solidFill>
                <a:prstClr val="white"/>
              </a:solidFill>
            </a:endParaRPr>
          </a:p>
        </p:txBody>
      </p:sp>
      <p:sp>
        <p:nvSpPr>
          <p:cNvPr id="29" name="Rectangle 27"/>
          <p:cNvSpPr>
            <a:spLocks noChangeArrowheads="1"/>
          </p:cNvSpPr>
          <p:nvPr/>
        </p:nvSpPr>
        <p:spPr bwMode="auto">
          <a:xfrm>
            <a:off x="1021080" y="3399079"/>
            <a:ext cx="5698815" cy="13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>
              <a:spcBef>
                <a:spcPct val="20000"/>
              </a:spcBef>
              <a:buClr>
                <a:srgbClr val="0C6998"/>
              </a:buClr>
              <a:buFont typeface="Wingdings" pitchFamily="2" charset="2"/>
              <a:buNone/>
              <a:defRPr/>
            </a:pPr>
            <a:r>
              <a:rPr lang="en-US" sz="2000" dirty="0" smtClean="0">
                <a:solidFill>
                  <a:prstClr val="white"/>
                </a:solidFill>
                <a:latin typeface="Calibri Light" panose="020F0302020204030204" pitchFamily="34" charset="0"/>
                <a:cs typeface="Andalus" pitchFamily="18" charset="-78"/>
              </a:rPr>
              <a:t>Wildfire Interdisciplinary Research Center</a:t>
            </a:r>
          </a:p>
          <a:p>
            <a:pPr defTabSz="457200">
              <a:spcBef>
                <a:spcPct val="20000"/>
              </a:spcBef>
              <a:buClr>
                <a:srgbClr val="0C6998"/>
              </a:buClr>
              <a:buFont typeface="Wingdings" pitchFamily="2" charset="2"/>
              <a:buNone/>
              <a:defRPr/>
            </a:pPr>
            <a:r>
              <a:rPr lang="en-US" sz="2000" dirty="0" smtClean="0">
                <a:solidFill>
                  <a:prstClr val="white"/>
                </a:solidFill>
                <a:latin typeface="Calibri Light" panose="020F0302020204030204" pitchFamily="34" charset="0"/>
                <a:cs typeface="Andalus" pitchFamily="18" charset="-78"/>
              </a:rPr>
              <a:t>Department of Meteorology and Climate Science</a:t>
            </a:r>
          </a:p>
          <a:p>
            <a:pPr defTabSz="457200">
              <a:spcBef>
                <a:spcPts val="624"/>
              </a:spcBef>
              <a:buClr>
                <a:srgbClr val="0C6998"/>
              </a:buClr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Calibri Light" panose="020F0302020204030204" pitchFamily="34" charset="0"/>
                <a:cs typeface="Andalus" pitchFamily="18" charset="-78"/>
              </a:rPr>
              <a:t>San José State University</a:t>
            </a:r>
            <a:endParaRPr lang="en-US" sz="2000" b="1" dirty="0">
              <a:solidFill>
                <a:prstClr val="white"/>
              </a:solidFill>
              <a:latin typeface="Calibri Light" panose="020F0302020204030204" pitchFamily="34" charset="0"/>
              <a:cs typeface="Andalus" pitchFamily="18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7028" y="5791200"/>
            <a:ext cx="5718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Tactical Fire Remote Sensing Advisory  Committee (TFRSAC) </a:t>
            </a:r>
          </a:p>
          <a:p>
            <a:r>
              <a:rPr lang="en-US" dirty="0" smtClean="0">
                <a:solidFill>
                  <a:prstClr val="white"/>
                </a:solidFill>
              </a:rPr>
              <a:t>Fall 2020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0119" y="5894890"/>
            <a:ext cx="2353260" cy="438950"/>
          </a:xfrm>
          <a:prstGeom prst="rect">
            <a:avLst/>
          </a:prstGeom>
        </p:spPr>
      </p:pic>
      <p:sp>
        <p:nvSpPr>
          <p:cNvPr id="9" name="Rectangle 27"/>
          <p:cNvSpPr>
            <a:spLocks noChangeArrowheads="1"/>
          </p:cNvSpPr>
          <p:nvPr/>
        </p:nvSpPr>
        <p:spPr bwMode="auto">
          <a:xfrm>
            <a:off x="6550711" y="2578150"/>
            <a:ext cx="5092649" cy="23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>
              <a:spcBef>
                <a:spcPct val="20000"/>
              </a:spcBef>
              <a:buClr>
                <a:srgbClr val="0C6998"/>
              </a:buClr>
              <a:buFont typeface="Wingdings" pitchFamily="2" charset="2"/>
              <a:buNone/>
              <a:defRPr/>
            </a:pPr>
            <a:r>
              <a:rPr lang="en-US" sz="2000" dirty="0" smtClean="0">
                <a:solidFill>
                  <a:prstClr val="white"/>
                </a:solidFill>
                <a:latin typeface="Calibri Light" panose="020F0302020204030204" pitchFamily="34" charset="0"/>
                <a:cs typeface="Andalus" pitchFamily="18" charset="-78"/>
              </a:rPr>
              <a:t>mm.valero@sjsu.edu</a:t>
            </a:r>
          </a:p>
          <a:p>
            <a:pPr defTabSz="457200">
              <a:spcBef>
                <a:spcPct val="20000"/>
              </a:spcBef>
              <a:buClr>
                <a:srgbClr val="0C6998"/>
              </a:buClr>
              <a:buFont typeface="Wingdings" pitchFamily="2" charset="2"/>
              <a:buNone/>
              <a:defRPr/>
            </a:pPr>
            <a:endParaRPr lang="en-US" sz="2000" dirty="0">
              <a:solidFill>
                <a:prstClr val="white"/>
              </a:solidFill>
              <a:latin typeface="Calibri Light" panose="020F0302020204030204" pitchFamily="34" charset="0"/>
              <a:cs typeface="Andalus" pitchFamily="18" charset="-78"/>
            </a:endParaRPr>
          </a:p>
          <a:p>
            <a:pPr defTabSz="457200">
              <a:spcBef>
                <a:spcPct val="20000"/>
              </a:spcBef>
              <a:buClr>
                <a:srgbClr val="0C6998"/>
              </a:buClr>
              <a:buFont typeface="Wingdings" pitchFamily="2" charset="2"/>
              <a:buNone/>
              <a:defRPr/>
            </a:pPr>
            <a:r>
              <a:rPr lang="en-US" sz="2000" dirty="0">
                <a:solidFill>
                  <a:prstClr val="white"/>
                </a:solidFill>
                <a:latin typeface="Calibri Light" panose="020F0302020204030204" pitchFamily="34" charset="0"/>
                <a:cs typeface="Andalus" pitchFamily="18" charset="-78"/>
              </a:rPr>
              <a:t>https://www.sjsu.edu/wildfire</a:t>
            </a:r>
            <a:r>
              <a:rPr lang="en-US" sz="2000" dirty="0" smtClean="0">
                <a:solidFill>
                  <a:prstClr val="white"/>
                </a:solidFill>
                <a:latin typeface="Calibri Light" panose="020F0302020204030204" pitchFamily="34" charset="0"/>
                <a:cs typeface="Andalus" pitchFamily="18" charset="-78"/>
              </a:rPr>
              <a:t>/</a:t>
            </a:r>
          </a:p>
          <a:p>
            <a:pPr defTabSz="457200">
              <a:spcBef>
                <a:spcPct val="20000"/>
              </a:spcBef>
              <a:buClr>
                <a:srgbClr val="0C6998"/>
              </a:buClr>
              <a:buFont typeface="Wingdings" pitchFamily="2" charset="2"/>
              <a:buNone/>
              <a:defRPr/>
            </a:pPr>
            <a:endParaRPr lang="en-US" sz="2000" dirty="0" smtClean="0">
              <a:solidFill>
                <a:prstClr val="white"/>
              </a:solidFill>
              <a:latin typeface="Calibri Light" panose="020F0302020204030204" pitchFamily="34" charset="0"/>
              <a:cs typeface="Andalus" pitchFamily="18" charset="-7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838" y="4023522"/>
            <a:ext cx="543590" cy="5435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895" y="4006196"/>
            <a:ext cx="560915" cy="5609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56" y="4019829"/>
            <a:ext cx="1427654" cy="5726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30688" r="69985" b="30902"/>
          <a:stretch/>
        </p:blipFill>
        <p:spPr>
          <a:xfrm>
            <a:off x="9657138" y="4036479"/>
            <a:ext cx="575866" cy="55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6D30ED-1F8A-41DD-9284-B7BE1E179D9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8972D598-2CDF-C141-A8DB-906673C70FFD}"/>
              </a:ext>
            </a:extLst>
          </p:cNvPr>
          <p:cNvGrpSpPr/>
          <p:nvPr/>
        </p:nvGrpSpPr>
        <p:grpSpPr>
          <a:xfrm>
            <a:off x="790496" y="278110"/>
            <a:ext cx="3402056" cy="2772470"/>
            <a:chOff x="526474" y="582327"/>
            <a:chExt cx="6282049" cy="4781747"/>
          </a:xfrm>
        </p:grpSpPr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A2455CF9-0FD4-F646-9CB8-36ED5ECF7B90}"/>
                </a:ext>
              </a:extLst>
            </p:cNvPr>
            <p:cNvGrpSpPr/>
            <p:nvPr/>
          </p:nvGrpSpPr>
          <p:grpSpPr>
            <a:xfrm>
              <a:off x="526474" y="1300130"/>
              <a:ext cx="6282049" cy="4063944"/>
              <a:chOff x="4227616" y="1947554"/>
              <a:chExt cx="6282049" cy="4063944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="" xmlns:a16="http://schemas.microsoft.com/office/drawing/2014/main" id="{21DD2150-6D9D-144A-B1E2-0C1670FCC8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750" b="17387"/>
              <a:stretch/>
            </p:blipFill>
            <p:spPr>
              <a:xfrm>
                <a:off x="4227616" y="1947554"/>
                <a:ext cx="6282046" cy="3592545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222E57E1-C98A-1040-9E19-E013D6A0D48A}"/>
                  </a:ext>
                </a:extLst>
              </p:cNvPr>
              <p:cNvSpPr txBox="1"/>
              <p:nvPr/>
            </p:nvSpPr>
            <p:spPr>
              <a:xfrm>
                <a:off x="6887996" y="5533751"/>
                <a:ext cx="3621669" cy="477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200" dirty="0"/>
                  <a:t>Photo by: </a:t>
                </a:r>
                <a:r>
                  <a:rPr lang="es-ES" sz="1200" dirty="0" err="1"/>
                  <a:t>Shawn</a:t>
                </a:r>
                <a:r>
                  <a:rPr lang="es-ES" sz="1200" dirty="0"/>
                  <a:t> </a:t>
                </a:r>
                <a:r>
                  <a:rPr lang="es-ES" sz="1200" dirty="0" err="1"/>
                  <a:t>Cahill</a:t>
                </a:r>
                <a:endParaRPr lang="en-GB" sz="1200" dirty="0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46665A9A-B514-2649-AD1C-833F44B7B3A4}"/>
                </a:ext>
              </a:extLst>
            </p:cNvPr>
            <p:cNvSpPr txBox="1"/>
            <p:nvPr/>
          </p:nvSpPr>
          <p:spPr>
            <a:xfrm>
              <a:off x="2129452" y="582327"/>
              <a:ext cx="4422630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/>
                <a:t>Wildland fire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E0F3CAEB-5562-2F4B-89D1-B30027DF628B}"/>
              </a:ext>
            </a:extLst>
          </p:cNvPr>
          <p:cNvGrpSpPr/>
          <p:nvPr/>
        </p:nvGrpSpPr>
        <p:grpSpPr>
          <a:xfrm>
            <a:off x="6576440" y="232769"/>
            <a:ext cx="4752560" cy="2482872"/>
            <a:chOff x="6601240" y="720844"/>
            <a:chExt cx="4752560" cy="2482872"/>
          </a:xfrm>
        </p:grpSpPr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E518D492-19B2-0540-A105-94A3AD042046}"/>
                </a:ext>
              </a:extLst>
            </p:cNvPr>
            <p:cNvGrpSpPr/>
            <p:nvPr/>
          </p:nvGrpSpPr>
          <p:grpSpPr>
            <a:xfrm>
              <a:off x="6601240" y="1151731"/>
              <a:ext cx="2715817" cy="2051985"/>
              <a:chOff x="6641481" y="1432283"/>
              <a:chExt cx="3166437" cy="2466173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="" xmlns:a16="http://schemas.microsoft.com/office/drawing/2014/main" id="{47AD3FAB-85A4-F04B-A723-1A3AE8752B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41481" y="1432283"/>
                <a:ext cx="3085607" cy="1996717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D41F6D51-E035-C64D-A7A1-3A3DC00A4CF3}"/>
                  </a:ext>
                </a:extLst>
              </p:cNvPr>
              <p:cNvSpPr txBox="1"/>
              <p:nvPr/>
            </p:nvSpPr>
            <p:spPr>
              <a:xfrm>
                <a:off x="6722311" y="3399091"/>
                <a:ext cx="3085607" cy="4993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050" dirty="0"/>
                  <a:t>Photo by: </a:t>
                </a:r>
                <a:r>
                  <a:rPr lang="es-ES" sz="1050" dirty="0" err="1"/>
                  <a:t>Space</a:t>
                </a:r>
                <a:r>
                  <a:rPr lang="es-ES" sz="1050" dirty="0"/>
                  <a:t> and </a:t>
                </a:r>
                <a:r>
                  <a:rPr lang="es-ES" sz="1050" dirty="0" err="1"/>
                  <a:t>Missile</a:t>
                </a:r>
                <a:r>
                  <a:rPr lang="es-ES" sz="1050" dirty="0"/>
                  <a:t> </a:t>
                </a:r>
                <a:r>
                  <a:rPr lang="es-ES" sz="1050" dirty="0" err="1"/>
                  <a:t>Systems</a:t>
                </a:r>
                <a:r>
                  <a:rPr lang="es-ES" sz="1050" dirty="0"/>
                  <a:t> Center, US DOD</a:t>
                </a:r>
                <a:endParaRPr lang="en-GB" sz="1050" dirty="0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16541A98-257F-2A41-BD46-F728F100AF93}"/>
                </a:ext>
              </a:extLst>
            </p:cNvPr>
            <p:cNvSpPr txBox="1"/>
            <p:nvPr/>
          </p:nvSpPr>
          <p:spPr>
            <a:xfrm>
              <a:off x="7461920" y="720844"/>
              <a:ext cx="34986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/>
                <a:t>Remote </a:t>
              </a:r>
              <a:r>
                <a:rPr lang="en-US" sz="2200" b="1" dirty="0"/>
                <a:t>s</a:t>
              </a:r>
              <a:r>
                <a:rPr lang="en-US" sz="2200" b="1" dirty="0" smtClean="0"/>
                <a:t>ensing platforms</a:t>
              </a:r>
              <a:endParaRPr lang="en-US" sz="2200" b="1" dirty="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48877753-71E1-4E46-A1CD-916DC7D9AC85}"/>
                </a:ext>
              </a:extLst>
            </p:cNvPr>
            <p:cNvGrpSpPr/>
            <p:nvPr/>
          </p:nvGrpSpPr>
          <p:grpSpPr>
            <a:xfrm>
              <a:off x="8905136" y="1411632"/>
              <a:ext cx="2448664" cy="1324927"/>
              <a:chOff x="7589519" y="4093024"/>
              <a:chExt cx="2851078" cy="1494747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="" xmlns:a16="http://schemas.microsoft.com/office/drawing/2014/main" id="{02BE6991-8D0A-544C-A557-145C981263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540" b="17766"/>
              <a:stretch/>
            </p:blipFill>
            <p:spPr>
              <a:xfrm>
                <a:off x="7589519" y="4093024"/>
                <a:ext cx="2847447" cy="1240831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D5D19336-8DCA-F343-BADE-9D70C46D19EB}"/>
                  </a:ext>
                </a:extLst>
              </p:cNvPr>
              <p:cNvSpPr txBox="1"/>
              <p:nvPr/>
            </p:nvSpPr>
            <p:spPr>
              <a:xfrm>
                <a:off x="7825741" y="5333855"/>
                <a:ext cx="2614856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050" dirty="0"/>
                  <a:t>Photo by: </a:t>
                </a:r>
                <a:r>
                  <a:rPr lang="en-US" sz="1050" dirty="0"/>
                  <a:t>Paul Ridgeway, U.S. Air Force</a:t>
                </a:r>
                <a:endParaRPr lang="en-GB" sz="1050" dirty="0"/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38903072-A942-7F4A-BD88-12EBF845EE9C}"/>
              </a:ext>
            </a:extLst>
          </p:cNvPr>
          <p:cNvGrpSpPr/>
          <p:nvPr/>
        </p:nvGrpSpPr>
        <p:grpSpPr>
          <a:xfrm>
            <a:off x="1860339" y="3419679"/>
            <a:ext cx="2742537" cy="2271024"/>
            <a:chOff x="6365480" y="3540691"/>
            <a:chExt cx="2742537" cy="2271024"/>
          </a:xfrm>
        </p:grpSpPr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F3B7EC45-B375-934F-865E-38C9133E234F}"/>
                </a:ext>
              </a:extLst>
            </p:cNvPr>
            <p:cNvSpPr txBox="1"/>
            <p:nvPr/>
          </p:nvSpPr>
          <p:spPr>
            <a:xfrm>
              <a:off x="6858818" y="3540691"/>
              <a:ext cx="183887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 smtClean="0"/>
                <a:t>Fire imagery</a:t>
              </a:r>
              <a:endParaRPr lang="en-US" sz="2200" b="1" dirty="0"/>
            </a:p>
          </p:txBody>
        </p:sp>
        <p:pic>
          <p:nvPicPr>
            <p:cNvPr id="23" name="Picture 14">
              <a:extLst>
                <a:ext uri="{FF2B5EF4-FFF2-40B4-BE49-F238E27FC236}">
                  <a16:creationId xmlns="" xmlns:a16="http://schemas.microsoft.com/office/drawing/2014/main" id="{0A9BA452-FE96-ED4D-80AB-75AC844273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78" t="45647" r="76836" b="35098"/>
            <a:stretch>
              <a:fillRect/>
            </a:stretch>
          </p:blipFill>
          <p:spPr bwMode="auto">
            <a:xfrm>
              <a:off x="6365480" y="3957979"/>
              <a:ext cx="2742537" cy="185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Rounded Rectangle 23">
            <a:extLst>
              <a:ext uri="{FF2B5EF4-FFF2-40B4-BE49-F238E27FC236}">
                <a16:creationId xmlns="" xmlns:a16="http://schemas.microsoft.com/office/drawing/2014/main" id="{8914092D-A989-F64C-8E16-DEC640A953DB}"/>
              </a:ext>
            </a:extLst>
          </p:cNvPr>
          <p:cNvSpPr/>
          <p:nvPr/>
        </p:nvSpPr>
        <p:spPr>
          <a:xfrm>
            <a:off x="5990421" y="2838158"/>
            <a:ext cx="5503587" cy="318325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0015FC0D-DB07-BF43-AE0E-72127C4F81AC}"/>
              </a:ext>
            </a:extLst>
          </p:cNvPr>
          <p:cNvGrpSpPr/>
          <p:nvPr/>
        </p:nvGrpSpPr>
        <p:grpSpPr>
          <a:xfrm>
            <a:off x="6129541" y="2943599"/>
            <a:ext cx="4923361" cy="2981398"/>
            <a:chOff x="6566274" y="3429000"/>
            <a:chExt cx="4923361" cy="2981398"/>
          </a:xfrm>
        </p:grpSpPr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9AF054ED-00C0-B940-9F90-FCDB0C6F7EE2}"/>
                </a:ext>
              </a:extLst>
            </p:cNvPr>
            <p:cNvGrpSpPr/>
            <p:nvPr/>
          </p:nvGrpSpPr>
          <p:grpSpPr>
            <a:xfrm>
              <a:off x="6566274" y="3429000"/>
              <a:ext cx="3844941" cy="2602912"/>
              <a:chOff x="6330848" y="3628231"/>
              <a:chExt cx="3844941" cy="2602912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="" xmlns:a16="http://schemas.microsoft.com/office/drawing/2014/main" id="{D707CAC5-DF23-334F-8BB1-ACBE169F9B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292" t="15485" b="24738"/>
              <a:stretch/>
            </p:blipFill>
            <p:spPr bwMode="auto">
              <a:xfrm>
                <a:off x="6601240" y="4095389"/>
                <a:ext cx="2574055" cy="2135754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B054A4E8-D492-DD4F-816A-2D4B7FBBF85C}"/>
                  </a:ext>
                </a:extLst>
              </p:cNvPr>
              <p:cNvSpPr txBox="1"/>
              <p:nvPr/>
            </p:nvSpPr>
            <p:spPr>
              <a:xfrm>
                <a:off x="6330848" y="3628231"/>
                <a:ext cx="384494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/>
                  <a:t>Automated image analysis</a:t>
                </a: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E27E8EAE-55BA-2D45-A0FB-A53F7C93E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3435" y="3843054"/>
              <a:ext cx="1726809" cy="142569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DF7E0148-7028-424C-8974-63243C7325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79" r="5572"/>
            <a:stretch/>
          </p:blipFill>
          <p:spPr>
            <a:xfrm>
              <a:off x="9420206" y="5013220"/>
              <a:ext cx="2069429" cy="1397178"/>
            </a:xfrm>
            <a:prstGeom prst="rect">
              <a:avLst/>
            </a:prstGeom>
          </p:spPr>
        </p:pic>
      </p:grpSp>
      <p:sp>
        <p:nvSpPr>
          <p:cNvPr id="31" name="Right Arrow 30">
            <a:extLst>
              <a:ext uri="{FF2B5EF4-FFF2-40B4-BE49-F238E27FC236}">
                <a16:creationId xmlns="" xmlns:a16="http://schemas.microsoft.com/office/drawing/2014/main" id="{909A3674-B175-7D49-A538-9A815281CF8C}"/>
              </a:ext>
            </a:extLst>
          </p:cNvPr>
          <p:cNvSpPr/>
          <p:nvPr/>
        </p:nvSpPr>
        <p:spPr>
          <a:xfrm>
            <a:off x="4784624" y="4425563"/>
            <a:ext cx="980660" cy="3577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urved Left Arrow 31">
            <a:extLst>
              <a:ext uri="{FF2B5EF4-FFF2-40B4-BE49-F238E27FC236}">
                <a16:creationId xmlns="" xmlns:a16="http://schemas.microsoft.com/office/drawing/2014/main" id="{7FF15B06-416F-D94C-BB18-9E82195528CE}"/>
              </a:ext>
            </a:extLst>
          </p:cNvPr>
          <p:cNvSpPr/>
          <p:nvPr/>
        </p:nvSpPr>
        <p:spPr>
          <a:xfrm rot="20293080">
            <a:off x="4424844" y="1566866"/>
            <a:ext cx="893528" cy="2610679"/>
          </a:xfrm>
          <a:prstGeom prst="curvedLeftArrow">
            <a:avLst>
              <a:gd name="adj1" fmla="val 25000"/>
              <a:gd name="adj2" fmla="val 54485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Chevron 32">
            <a:extLst>
              <a:ext uri="{FF2B5EF4-FFF2-40B4-BE49-F238E27FC236}">
                <a16:creationId xmlns="" xmlns:a16="http://schemas.microsoft.com/office/drawing/2014/main" id="{E3FF4142-EBC7-2642-A240-544B2309E1E4}"/>
              </a:ext>
            </a:extLst>
          </p:cNvPr>
          <p:cNvSpPr/>
          <p:nvPr/>
        </p:nvSpPr>
        <p:spPr>
          <a:xfrm rot="9149104">
            <a:off x="5374334" y="2245859"/>
            <a:ext cx="363073" cy="21451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Chevron 33">
            <a:extLst>
              <a:ext uri="{FF2B5EF4-FFF2-40B4-BE49-F238E27FC236}">
                <a16:creationId xmlns="" xmlns:a16="http://schemas.microsoft.com/office/drawing/2014/main" id="{256FF3A0-058E-064B-981F-2FA8C10020A3}"/>
              </a:ext>
            </a:extLst>
          </p:cNvPr>
          <p:cNvSpPr/>
          <p:nvPr/>
        </p:nvSpPr>
        <p:spPr>
          <a:xfrm rot="9149104">
            <a:off x="5792200" y="2042036"/>
            <a:ext cx="363073" cy="21451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536191" y="6217920"/>
            <a:ext cx="7097669" cy="438912"/>
          </a:xfrm>
        </p:spPr>
        <p:txBody>
          <a:bodyPr/>
          <a:lstStyle/>
          <a:p>
            <a:r>
              <a:rPr lang="en-US" dirty="0" smtClean="0"/>
              <a:t>Fall 2020 TFRSAC			Miguel Valero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07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Fall 2020 TFRSAC			Miguel Valero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6D30ED-1F8A-41DD-9284-B7BE1E179D9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457200" indent="-457200">
              <a:lnSpc>
                <a:spcPct val="250000"/>
              </a:lnSpc>
              <a:buFont typeface="+mj-lt"/>
              <a:buAutoNum type="arabicPeriod"/>
            </a:pPr>
            <a:r>
              <a:rPr lang="en-US" dirty="0" smtClean="0"/>
              <a:t>State of the art</a:t>
            </a:r>
          </a:p>
          <a:p>
            <a:pPr marL="457200" indent="-457200">
              <a:lnSpc>
                <a:spcPct val="250000"/>
              </a:lnSpc>
              <a:buFont typeface="+mj-lt"/>
              <a:buAutoNum type="arabicPeriod"/>
            </a:pPr>
            <a:r>
              <a:rPr lang="en-US" dirty="0" smtClean="0"/>
              <a:t>Our current research and goals</a:t>
            </a:r>
          </a:p>
          <a:p>
            <a:pPr marL="457200" indent="-457200">
              <a:lnSpc>
                <a:spcPct val="250000"/>
              </a:lnSpc>
              <a:buFont typeface="+mj-lt"/>
              <a:buAutoNum type="arabicPeriod"/>
            </a:pPr>
            <a:r>
              <a:rPr lang="en-US" dirty="0" smtClean="0"/>
              <a:t>Collaboration opportunities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Image analysis software to study wildfire behavior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42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en-US" dirty="0" smtClean="0"/>
              <a:t>Introduction: state of the art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Fall 2020 TFRSAC			Miguel Valero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6D30ED-1F8A-41DD-9284-B7BE1E179D9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Wildfire behavior measurement: quantitative and replicable</a:t>
            </a:r>
            <a:endParaRPr lang="en-GB" dirty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50517" y="2219766"/>
            <a:ext cx="5365683" cy="3051209"/>
            <a:chOff x="703723" y="2541070"/>
            <a:chExt cx="4911154" cy="274521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20107" t="30230" r="68263" b="56308"/>
            <a:stretch/>
          </p:blipFill>
          <p:spPr>
            <a:xfrm>
              <a:off x="703723" y="2541070"/>
              <a:ext cx="4776677" cy="250413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855635" y="4947733"/>
              <a:ext cx="27592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Source: </a:t>
              </a:r>
              <a:r>
                <a:rPr lang="en-US" sz="1600" dirty="0" err="1" smtClean="0"/>
                <a:t>Rothermel</a:t>
              </a:r>
              <a:r>
                <a:rPr lang="en-US" sz="1600" dirty="0" smtClean="0"/>
                <a:t> </a:t>
              </a:r>
              <a:r>
                <a:rPr lang="en-US" sz="1600" dirty="0"/>
                <a:t>(1972</a:t>
              </a:r>
              <a:r>
                <a:rPr lang="en-US" sz="1600" dirty="0" smtClean="0"/>
                <a:t>)</a:t>
              </a:r>
              <a:endParaRPr lang="en-GB" sz="16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238783" y="1993056"/>
            <a:ext cx="50587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Steps of the scientific method:</a:t>
            </a:r>
          </a:p>
          <a:p>
            <a:pPr marL="800100" lvl="1" indent="-342900">
              <a:lnSpc>
                <a:spcPct val="150000"/>
              </a:lnSpc>
              <a:buAutoNum type="arabicPeriod"/>
            </a:pPr>
            <a:r>
              <a:rPr lang="en-US" sz="2400" dirty="0" smtClean="0"/>
              <a:t>Observe</a:t>
            </a:r>
          </a:p>
          <a:p>
            <a:pPr marL="800100" lvl="1" indent="-342900">
              <a:lnSpc>
                <a:spcPct val="150000"/>
              </a:lnSpc>
              <a:buAutoNum type="arabicPeriod"/>
            </a:pPr>
            <a:r>
              <a:rPr lang="en-US" sz="2400" dirty="0" smtClean="0"/>
              <a:t>Hypothesize</a:t>
            </a:r>
          </a:p>
          <a:p>
            <a:pPr marL="800100" lvl="1" indent="-342900">
              <a:lnSpc>
                <a:spcPct val="150000"/>
              </a:lnSpc>
              <a:buAutoNum type="arabicPeriod"/>
            </a:pPr>
            <a:r>
              <a:rPr lang="en-US" sz="2400" dirty="0" smtClean="0"/>
              <a:t>Model (predict)</a:t>
            </a:r>
          </a:p>
          <a:p>
            <a:pPr marL="800100" lvl="1" indent="-342900">
              <a:lnSpc>
                <a:spcPct val="150000"/>
              </a:lnSpc>
              <a:buAutoNum type="arabicPeriod"/>
            </a:pPr>
            <a:r>
              <a:rPr lang="en-US" sz="2400" dirty="0" smtClean="0"/>
              <a:t>Verify prediction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en-GB" sz="2400" dirty="0"/>
          </a:p>
        </p:txBody>
      </p:sp>
      <p:sp>
        <p:nvSpPr>
          <p:cNvPr id="12" name="Oval 11"/>
          <p:cNvSpPr/>
          <p:nvPr/>
        </p:nvSpPr>
        <p:spPr>
          <a:xfrm>
            <a:off x="10061460" y="3276917"/>
            <a:ext cx="1505532" cy="80112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Data</a:t>
            </a:r>
            <a:endParaRPr lang="en-GB" sz="2400" dirty="0"/>
          </a:p>
        </p:txBody>
      </p:sp>
      <p:cxnSp>
        <p:nvCxnSpPr>
          <p:cNvPr id="13" name="Curved Connector 12"/>
          <p:cNvCxnSpPr>
            <a:endCxn id="12" idx="0"/>
          </p:cNvCxnSpPr>
          <p:nvPr/>
        </p:nvCxnSpPr>
        <p:spPr>
          <a:xfrm>
            <a:off x="8255904" y="2926934"/>
            <a:ext cx="2558322" cy="349983"/>
          </a:xfrm>
          <a:prstGeom prst="curvedConnector2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>
            <a:endCxn id="12" idx="4"/>
          </p:cNvCxnSpPr>
          <p:nvPr/>
        </p:nvCxnSpPr>
        <p:spPr>
          <a:xfrm flipV="1">
            <a:off x="9305058" y="4078038"/>
            <a:ext cx="1509168" cy="481490"/>
          </a:xfrm>
          <a:prstGeom prst="curvedConnector2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93380" y="1626693"/>
            <a:ext cx="1867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Why?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18412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en-US" dirty="0" smtClean="0"/>
              <a:t>Introduction: </a:t>
            </a:r>
            <a:r>
              <a:rPr lang="en-US" dirty="0"/>
              <a:t>state of the art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Fall 2020 TFRSAC			Miguel Valero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6D30ED-1F8A-41DD-9284-B7BE1E179D9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Wildfire behavior measurement: quantitative and replicable</a:t>
            </a:r>
            <a:endParaRPr lang="en-GB" dirty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Content Placeholder 2"/>
          <p:cNvSpPr>
            <a:spLocks noGrp="1"/>
          </p:cNvSpPr>
          <p:nvPr>
            <p:ph sz="quarter" idx="12"/>
          </p:nvPr>
        </p:nvSpPr>
        <p:spPr>
          <a:xfrm>
            <a:off x="809788" y="1693597"/>
            <a:ext cx="1173480" cy="442762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What?</a:t>
            </a:r>
            <a:endParaRPr lang="en-GB" b="1" dirty="0">
              <a:latin typeface="+mn-lt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444883" y="1906473"/>
            <a:ext cx="5586818" cy="37204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0900" lvl="1" indent="-342900" defTabSz="57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Fuel load and structure</a:t>
            </a:r>
            <a:endParaRPr lang="en-GB" dirty="0" smtClean="0"/>
          </a:p>
          <a:p>
            <a:pPr marL="810900" lvl="1" indent="-342900" defTabSz="57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 smtClean="0"/>
              <a:t>Fire perimeter location</a:t>
            </a:r>
          </a:p>
          <a:p>
            <a:pPr marL="810900" lvl="1" indent="-342900" defTabSz="57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 smtClean="0"/>
              <a:t>Rate of Spread (ROS)</a:t>
            </a:r>
          </a:p>
          <a:p>
            <a:pPr marL="810900" lvl="1" indent="-342900" defTabSz="57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 smtClean="0"/>
              <a:t>Flame height and tilt angle</a:t>
            </a:r>
          </a:p>
          <a:p>
            <a:pPr marL="810900" lvl="1" indent="-342900" defTabSz="57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 smtClean="0"/>
              <a:t>Flame thickness</a:t>
            </a:r>
          </a:p>
          <a:p>
            <a:pPr marL="810900" lvl="1" indent="-342900" defTabSz="57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 smtClean="0"/>
              <a:t>Fire front width</a:t>
            </a:r>
          </a:p>
          <a:p>
            <a:pPr marL="810900" lvl="1" indent="-342900" defTabSz="57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 smtClean="0"/>
              <a:t>Fire Radiative Power (FRP)</a:t>
            </a:r>
          </a:p>
          <a:p>
            <a:pPr marL="810900" lvl="1" indent="-342900" defTabSz="57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 smtClean="0"/>
              <a:t>Fire </a:t>
            </a:r>
            <a:r>
              <a:rPr lang="en-GB" dirty="0"/>
              <a:t>line intensity</a:t>
            </a:r>
          </a:p>
          <a:p>
            <a:pPr marL="810900" lvl="1" indent="-342900" defTabSz="57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dirty="0" smtClean="0"/>
              <a:t>Fuel consumption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571768" y="1707925"/>
            <a:ext cx="2005028" cy="1364714"/>
            <a:chOff x="1054945" y="1203765"/>
            <a:chExt cx="1971638" cy="1269888"/>
          </a:xfrm>
        </p:grpSpPr>
        <p:pic>
          <p:nvPicPr>
            <p:cNvPr id="19" name="Picture 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78" t="45647" r="76836" b="35098"/>
            <a:stretch>
              <a:fillRect/>
            </a:stretch>
          </p:blipFill>
          <p:spPr bwMode="auto">
            <a:xfrm>
              <a:off x="1054945" y="1269607"/>
              <a:ext cx="1844731" cy="1204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62" t="24499" r="10386" b="6284"/>
            <a:stretch/>
          </p:blipFill>
          <p:spPr>
            <a:xfrm>
              <a:off x="2475738" y="1203765"/>
              <a:ext cx="550845" cy="393460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3" r="6468"/>
          <a:stretch/>
        </p:blipFill>
        <p:spPr>
          <a:xfrm>
            <a:off x="6635467" y="4751077"/>
            <a:ext cx="4846320" cy="140004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9"/>
          <a:stretch/>
        </p:blipFill>
        <p:spPr>
          <a:xfrm>
            <a:off x="8841721" y="1657624"/>
            <a:ext cx="2359858" cy="1504483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222578" y="3167384"/>
            <a:ext cx="4089347" cy="1483800"/>
            <a:chOff x="8222578" y="4755960"/>
            <a:chExt cx="4089347" cy="1483800"/>
          </a:xfrm>
        </p:grpSpPr>
        <p:pic>
          <p:nvPicPr>
            <p:cNvPr id="24" name="Imagen 33" descr="X:\FORESTAL\PROJECTES\EXPERIMENTS VALÈNCIA\DADES EXPERIMENTALS RAW\Fotos i video\Video Sony\Processing\E2_0513_0820\Results\Measurements\OR_MASK_Frame 0189.png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59" r="9895" b="15472"/>
            <a:stretch/>
          </p:blipFill>
          <p:spPr bwMode="auto">
            <a:xfrm>
              <a:off x="8222578" y="4809772"/>
              <a:ext cx="1897380" cy="10731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5" name="Imagen 34" descr="X:\FORESTAL\PROJECTES\EXPERIMENTS VALÈNCIA\DADES EXPERIMENTALS RAW\Fotos i video\Video Sony\Processing\E2_0513_0820\Results\Measurements\W_MASK_Frame 0189.png"/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78" r="14092" b="10049"/>
            <a:stretch/>
          </p:blipFill>
          <p:spPr bwMode="auto">
            <a:xfrm rot="3513716">
              <a:off x="10309105" y="4669882"/>
              <a:ext cx="1180774" cy="135293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8384528" y="5882922"/>
              <a:ext cx="20918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Flame tilt angle</a:t>
              </a:r>
              <a:endParaRPr lang="en-GB" sz="16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220123" y="5901206"/>
              <a:ext cx="20918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Flame thickness</a:t>
              </a:r>
              <a:endParaRPr lang="en-GB" sz="16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889882" y="3105383"/>
            <a:ext cx="2517012" cy="1737612"/>
            <a:chOff x="6180184" y="3953152"/>
            <a:chExt cx="2051361" cy="1540359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1783" y="3953152"/>
              <a:ext cx="1548164" cy="1276228"/>
            </a:xfrm>
            <a:prstGeom prst="rect">
              <a:avLst/>
            </a:prstGeom>
          </p:spPr>
        </p:pic>
        <p:sp>
          <p:nvSpPr>
            <p:cNvPr id="30" name="TextBox 39"/>
            <p:cNvSpPr txBox="1"/>
            <p:nvPr/>
          </p:nvSpPr>
          <p:spPr>
            <a:xfrm>
              <a:off x="6180184" y="5166020"/>
              <a:ext cx="2051361" cy="32749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600" kern="1200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ROS</a:t>
              </a:r>
              <a:endParaRPr lang="en-GB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218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en-US" dirty="0" smtClean="0"/>
              <a:t>Introduction: </a:t>
            </a:r>
            <a:r>
              <a:rPr lang="en-US" dirty="0"/>
              <a:t>state of the art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Fall 2020 TFRSAC			Miguel Valero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6D30ED-1F8A-41DD-9284-B7BE1E179D9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Wildfire behavior measurement: quantitative and replicable</a:t>
            </a:r>
            <a:endParaRPr lang="en-GB" dirty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2"/>
          </p:nvPr>
        </p:nvSpPr>
        <p:spPr>
          <a:xfrm>
            <a:off x="838200" y="1879387"/>
            <a:ext cx="1173480" cy="442762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When?</a:t>
            </a:r>
            <a:endParaRPr lang="en-GB" b="1" dirty="0">
              <a:latin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30C6B5E2-C205-C44F-8676-A07370F4FCA2}"/>
              </a:ext>
            </a:extLst>
          </p:cNvPr>
          <p:cNvGrpSpPr/>
          <p:nvPr/>
        </p:nvGrpSpPr>
        <p:grpSpPr>
          <a:xfrm>
            <a:off x="512430" y="3926277"/>
            <a:ext cx="4117775" cy="1890993"/>
            <a:chOff x="6846570" y="717193"/>
            <a:chExt cx="5046980" cy="2407634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05CF7E43-E911-3546-B877-877BD859E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46570" y="717193"/>
              <a:ext cx="5046980" cy="206926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5A5EA350-7A88-E142-A1A7-FB9FAA676DD2}"/>
                </a:ext>
              </a:extLst>
            </p:cNvPr>
            <p:cNvSpPr txBox="1"/>
            <p:nvPr/>
          </p:nvSpPr>
          <p:spPr>
            <a:xfrm>
              <a:off x="9474554" y="2791742"/>
              <a:ext cx="2393147" cy="333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Source: </a:t>
              </a:r>
              <a:r>
                <a:rPr lang="en-US" sz="1100" dirty="0" smtClean="0"/>
                <a:t>O’Brien et al. (2016)</a:t>
              </a:r>
              <a:endParaRPr lang="en-US" sz="11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B13165D7-EF37-D841-BF2F-D6CE4B3BF2D6}"/>
              </a:ext>
            </a:extLst>
          </p:cNvPr>
          <p:cNvGrpSpPr/>
          <p:nvPr/>
        </p:nvGrpSpPr>
        <p:grpSpPr>
          <a:xfrm>
            <a:off x="5033650" y="1730565"/>
            <a:ext cx="3031971" cy="4025680"/>
            <a:chOff x="2828455" y="857461"/>
            <a:chExt cx="3031971" cy="4025680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14297102-71ED-E74A-B808-7F84C5391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28455" y="857461"/>
              <a:ext cx="3031969" cy="374974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C674B964-6B70-684E-98F2-FB46E3A87D32}"/>
                </a:ext>
              </a:extLst>
            </p:cNvPr>
            <p:cNvSpPr txBox="1"/>
            <p:nvPr/>
          </p:nvSpPr>
          <p:spPr>
            <a:xfrm>
              <a:off x="3492962" y="4621531"/>
              <a:ext cx="23674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dirty="0" smtClean="0"/>
                <a:t>Source: Clements et al. (2016)</a:t>
              </a:r>
              <a:endParaRPr lang="en-US" sz="11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0775FC58-0128-FA46-B91E-920EDFF0C7BD}"/>
              </a:ext>
            </a:extLst>
          </p:cNvPr>
          <p:cNvGrpSpPr/>
          <p:nvPr/>
        </p:nvGrpSpPr>
        <p:grpSpPr>
          <a:xfrm>
            <a:off x="2440856" y="1870976"/>
            <a:ext cx="2310415" cy="1828540"/>
            <a:chOff x="7387888" y="4304652"/>
            <a:chExt cx="2310415" cy="1828540"/>
          </a:xfrm>
        </p:grpSpPr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21EFD590-3CCB-2543-B8EE-429B344720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4623" b="33013"/>
            <a:stretch/>
          </p:blipFill>
          <p:spPr>
            <a:xfrm>
              <a:off x="7387888" y="4304652"/>
              <a:ext cx="2189349" cy="155939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868480CB-F8D6-7242-843B-B236E3D82E3E}"/>
                </a:ext>
              </a:extLst>
            </p:cNvPr>
            <p:cNvSpPr txBox="1"/>
            <p:nvPr/>
          </p:nvSpPr>
          <p:spPr>
            <a:xfrm>
              <a:off x="7778562" y="5865708"/>
              <a:ext cx="1919741" cy="267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Source: </a:t>
              </a:r>
              <a:r>
                <a:rPr lang="en-US" sz="1100" dirty="0" err="1" smtClean="0"/>
                <a:t>Zajkowski</a:t>
              </a:r>
              <a:r>
                <a:rPr lang="en-US" sz="1100" dirty="0" smtClean="0"/>
                <a:t> et al. (2016)</a:t>
              </a:r>
              <a:endParaRPr lang="en-US" sz="11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425921" y="1693597"/>
            <a:ext cx="2927879" cy="4265940"/>
            <a:chOff x="8986560" y="1495192"/>
            <a:chExt cx="2927879" cy="4265940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E364729A-B5D6-C248-8FCE-4936A8A80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86560" y="1495192"/>
              <a:ext cx="2806427" cy="404125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33ADAEEE-64E8-4A4D-A82D-8429A48EEDF6}"/>
                </a:ext>
              </a:extLst>
            </p:cNvPr>
            <p:cNvSpPr txBox="1"/>
            <p:nvPr/>
          </p:nvSpPr>
          <p:spPr>
            <a:xfrm>
              <a:off x="9608386" y="5499522"/>
              <a:ext cx="230605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dirty="0" smtClean="0"/>
                <a:t>Source: Clements et al. (2019)</a:t>
              </a:r>
              <a:endParaRPr lang="en-US" sz="1100" dirty="0"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581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en-US" dirty="0" smtClean="0"/>
              <a:t>Introduction: </a:t>
            </a:r>
            <a:r>
              <a:rPr lang="en-US" dirty="0"/>
              <a:t>state of the art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Fall 2020 TFRSAC			Miguel Valero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6D30ED-1F8A-41DD-9284-B7BE1E179D9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Wildfire behavior measurement: quantitative and replicable</a:t>
            </a:r>
            <a:endParaRPr lang="en-GB" dirty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910840" y="2661488"/>
            <a:ext cx="6614160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/>
              <a:t>How do we turn the available research-level software into tactical solutions?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5301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C</a:t>
            </a:r>
            <a:r>
              <a:rPr lang="en-US" dirty="0" smtClean="0"/>
              <a:t>urrent research and goals</a:t>
            </a:r>
            <a:endParaRPr lang="en-US" dirty="0"/>
          </a:p>
        </p:txBody>
      </p:sp>
      <p:sp>
        <p:nvSpPr>
          <p:cNvPr id="28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Fall 2020 TFRSAC			Miguel Valero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6D30ED-1F8A-41DD-9284-B7BE1E179D9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38200" y="1370039"/>
            <a:ext cx="10515600" cy="4295990"/>
          </a:xfrm>
        </p:spPr>
        <p:txBody>
          <a:bodyPr/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Automated video stabilization and image georeferencing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Perimeter tracking and measurement of fire behavior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Data-driven fire spread </a:t>
            </a:r>
            <a:r>
              <a:rPr lang="en-US" dirty="0" smtClean="0"/>
              <a:t>forecast</a:t>
            </a:r>
          </a:p>
          <a:p>
            <a:pPr>
              <a:lnSpc>
                <a:spcPct val="200000"/>
              </a:lnSpc>
            </a:pPr>
            <a:endParaRPr lang="en-US" dirty="0" smtClean="0"/>
          </a:p>
          <a:p>
            <a:pPr>
              <a:lnSpc>
                <a:spcPct val="200000"/>
              </a:lnSpc>
            </a:pPr>
            <a:r>
              <a:rPr lang="en-US" dirty="0" smtClean="0"/>
              <a:t>+ </a:t>
            </a:r>
            <a:r>
              <a:rPr lang="en-US" dirty="0"/>
              <a:t>Artificial Intelligence applied to </a:t>
            </a:r>
            <a:r>
              <a:rPr lang="en-US" dirty="0" err="1"/>
              <a:t>spaceborne</a:t>
            </a:r>
            <a:r>
              <a:rPr lang="en-US" dirty="0"/>
              <a:t> imagery</a:t>
            </a:r>
          </a:p>
          <a:p>
            <a:pPr>
              <a:lnSpc>
                <a:spcPct val="200000"/>
              </a:lnSpc>
            </a:pP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1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C</a:t>
            </a:r>
            <a:r>
              <a:rPr lang="en-US" dirty="0" smtClean="0"/>
              <a:t>urrent </a:t>
            </a:r>
            <a:r>
              <a:rPr lang="en-US" dirty="0"/>
              <a:t>research and goals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6D30ED-1F8A-41DD-9284-B7BE1E179D9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38200" y="818148"/>
            <a:ext cx="10761617" cy="512763"/>
          </a:xfrm>
        </p:spPr>
        <p:txBody>
          <a:bodyPr/>
          <a:lstStyle/>
          <a:p>
            <a:r>
              <a:rPr lang="en-US" dirty="0" smtClean="0"/>
              <a:t>Automated video stabilization and image georeferencing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D919BD26-78D1-9447-821A-AF49663A4A0A}"/>
              </a:ext>
            </a:extLst>
          </p:cNvPr>
          <p:cNvGrpSpPr/>
          <p:nvPr/>
        </p:nvGrpSpPr>
        <p:grpSpPr>
          <a:xfrm>
            <a:off x="645344" y="3900137"/>
            <a:ext cx="2547257" cy="1755478"/>
            <a:chOff x="1433063" y="3591982"/>
            <a:chExt cx="2547257" cy="1755478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0B4D1669-9A76-E246-A11B-B3D08932C30D}"/>
                </a:ext>
              </a:extLst>
            </p:cNvPr>
            <p:cNvPicPr/>
            <p:nvPr/>
          </p:nvPicPr>
          <p:blipFill rotWithShape="1">
            <a:blip r:embed="rId2"/>
            <a:srcRect l="16373" t="50261" r="70426" b="20919"/>
            <a:stretch/>
          </p:blipFill>
          <p:spPr bwMode="auto">
            <a:xfrm>
              <a:off x="1652813" y="3591982"/>
              <a:ext cx="2149793" cy="146716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06D0D0D4-FFF0-504A-8C01-1EA20D85155A}"/>
                </a:ext>
              </a:extLst>
            </p:cNvPr>
            <p:cNvSpPr txBox="1"/>
            <p:nvPr/>
          </p:nvSpPr>
          <p:spPr>
            <a:xfrm>
              <a:off x="1433063" y="5070461"/>
              <a:ext cx="25472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2">
                      <a:lumMod val="50000"/>
                    </a:schemeClr>
                  </a:solidFill>
                </a:rPr>
                <a:t>Figure by Valero et al. (2018)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7EE28AA5-93FF-BC41-B271-78CD353D6B6B}"/>
                </a:ext>
              </a:extLst>
            </p:cNvPr>
            <p:cNvGrpSpPr/>
            <p:nvPr/>
          </p:nvGrpSpPr>
          <p:grpSpPr>
            <a:xfrm>
              <a:off x="1778384" y="4751373"/>
              <a:ext cx="1898650" cy="219075"/>
              <a:chOff x="0" y="0"/>
              <a:chExt cx="1898650" cy="219075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="" xmlns:a16="http://schemas.microsoft.com/office/drawing/2014/main" id="{B4D99772-9973-7C4E-9386-06EA320A6592}"/>
                  </a:ext>
                </a:extLst>
              </p:cNvPr>
              <p:cNvCxnSpPr/>
              <p:nvPr/>
            </p:nvCxnSpPr>
            <p:spPr>
              <a:xfrm flipV="1">
                <a:off x="0" y="157163"/>
                <a:ext cx="1898650" cy="4762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 Box 282">
                <a:extLst>
                  <a:ext uri="{FF2B5EF4-FFF2-40B4-BE49-F238E27FC236}">
                    <a16:creationId xmlns="" xmlns:a16="http://schemas.microsoft.com/office/drawing/2014/main" id="{01B52183-1DF9-4F45-A5C0-0F507E55354C}"/>
                  </a:ext>
                </a:extLst>
              </p:cNvPr>
              <p:cNvSpPr txBox="1"/>
              <p:nvPr/>
            </p:nvSpPr>
            <p:spPr>
              <a:xfrm>
                <a:off x="752475" y="0"/>
                <a:ext cx="452120" cy="219075"/>
              </a:xfrm>
              <a:prstGeom prst="rect">
                <a:avLst/>
              </a:prstGeom>
              <a:noFill/>
              <a:ln w="9525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800" b="1" dirty="0">
                    <a:solidFill>
                      <a:srgbClr val="FFFFFF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200 m</a:t>
                </a:r>
                <a:endParaRPr lang="en-US" sz="1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271D5E5D-A3AD-6B4A-B21D-CEAC86CEBE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4" t="62335" r="57876" b="13491"/>
          <a:stretch/>
        </p:blipFill>
        <p:spPr>
          <a:xfrm>
            <a:off x="8314190" y="3601883"/>
            <a:ext cx="3039610" cy="21673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ED5F43D-A16F-BD4D-82A9-7EB365DFF0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767" y="1330911"/>
            <a:ext cx="4837852" cy="4128949"/>
          </a:xfrm>
          <a:prstGeom prst="rect">
            <a:avLst/>
          </a:prstGeom>
        </p:spPr>
      </p:pic>
      <p:sp>
        <p:nvSpPr>
          <p:cNvPr id="20" name="Right Arrow 19">
            <a:extLst>
              <a:ext uri="{FF2B5EF4-FFF2-40B4-BE49-F238E27FC236}">
                <a16:creationId xmlns="" xmlns:a16="http://schemas.microsoft.com/office/drawing/2014/main" id="{46EC500E-03FC-9848-B444-3A2091271CCE}"/>
              </a:ext>
            </a:extLst>
          </p:cNvPr>
          <p:cNvSpPr/>
          <p:nvPr/>
        </p:nvSpPr>
        <p:spPr>
          <a:xfrm>
            <a:off x="3376680" y="5551641"/>
            <a:ext cx="4753431" cy="177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0C833E9-B0A7-5844-98E1-2D0C96CE7933}"/>
              </a:ext>
            </a:extLst>
          </p:cNvPr>
          <p:cNvSpPr txBox="1"/>
          <p:nvPr/>
        </p:nvSpPr>
        <p:spPr>
          <a:xfrm>
            <a:off x="6128076" y="4372879"/>
            <a:ext cx="1396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Figure by Pastor et al. (2006)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D046C073-53EC-7C40-BCAC-5973BA28A5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" t="93646" r="90996" b="297"/>
          <a:stretch/>
        </p:blipFill>
        <p:spPr>
          <a:xfrm>
            <a:off x="8448787" y="5322429"/>
            <a:ext cx="1082458" cy="41474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5E6198F0-22C1-8348-B83F-6F7C455E2946}"/>
              </a:ext>
            </a:extLst>
          </p:cNvPr>
          <p:cNvGrpSpPr/>
          <p:nvPr/>
        </p:nvGrpSpPr>
        <p:grpSpPr>
          <a:xfrm>
            <a:off x="1341393" y="1669132"/>
            <a:ext cx="2547257" cy="1572728"/>
            <a:chOff x="1652812" y="1842624"/>
            <a:chExt cx="2547257" cy="1572728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E3507835-B3DE-B040-BD1E-2CFBA7674D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8109"/>
            <a:stretch/>
          </p:blipFill>
          <p:spPr>
            <a:xfrm>
              <a:off x="1752315" y="1842624"/>
              <a:ext cx="2108675" cy="130618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FF5F3891-02B2-3A48-A349-E1B0E8CBF5F5}"/>
                </a:ext>
              </a:extLst>
            </p:cNvPr>
            <p:cNvSpPr txBox="1"/>
            <p:nvPr/>
          </p:nvSpPr>
          <p:spPr>
            <a:xfrm>
              <a:off x="1652812" y="3138353"/>
              <a:ext cx="25472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2">
                      <a:lumMod val="50000"/>
                    </a:schemeClr>
                  </a:solidFill>
                </a:rPr>
                <a:t>Figure by </a:t>
              </a:r>
              <a:r>
                <a:rPr lang="en-US" sz="1200" dirty="0" err="1">
                  <a:solidFill>
                    <a:schemeClr val="bg2">
                      <a:lumMod val="50000"/>
                    </a:schemeClr>
                  </a:solidFill>
                </a:rPr>
                <a:t>Paugam</a:t>
              </a:r>
              <a:r>
                <a:rPr lang="en-US" sz="1200" dirty="0">
                  <a:solidFill>
                    <a:schemeClr val="bg2">
                      <a:lumMod val="50000"/>
                    </a:schemeClr>
                  </a:solidFill>
                </a:rPr>
                <a:t> et al. (2013)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5590DAF-4C37-0C48-8B62-4402A284D448}"/>
              </a:ext>
            </a:extLst>
          </p:cNvPr>
          <p:cNvSpPr txBox="1"/>
          <p:nvPr/>
        </p:nvSpPr>
        <p:spPr>
          <a:xfrm>
            <a:off x="1814128" y="5811991"/>
            <a:ext cx="1536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Image content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094CD7AC-F80D-DA40-A740-0941B2E8D922}"/>
              </a:ext>
            </a:extLst>
          </p:cNvPr>
          <p:cNvSpPr txBox="1"/>
          <p:nvPr/>
        </p:nvSpPr>
        <p:spPr>
          <a:xfrm>
            <a:off x="8625298" y="5811991"/>
            <a:ext cx="2048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Ground coordinates</a:t>
            </a:r>
          </a:p>
        </p:txBody>
      </p:sp>
      <p:sp>
        <p:nvSpPr>
          <p:cNvPr id="28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536191" y="6217920"/>
            <a:ext cx="7097669" cy="438912"/>
          </a:xfrm>
        </p:spPr>
        <p:txBody>
          <a:bodyPr/>
          <a:lstStyle/>
          <a:p>
            <a:r>
              <a:rPr lang="en-US" dirty="0" smtClean="0"/>
              <a:t>Fall 2020 TFRSAC			Miguel Valero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27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JSU - Widescreen">
  <a:themeElements>
    <a:clrScheme name="SJSU">
      <a:dk1>
        <a:sysClr val="windowText" lastClr="000000"/>
      </a:dk1>
      <a:lt1>
        <a:sysClr val="window" lastClr="FFFFFF"/>
      </a:lt1>
      <a:dk2>
        <a:srgbClr val="0055A2"/>
      </a:dk2>
      <a:lt2>
        <a:srgbClr val="666666"/>
      </a:lt2>
      <a:accent1>
        <a:srgbClr val="0055A2"/>
      </a:accent1>
      <a:accent2>
        <a:srgbClr val="E5A823"/>
      </a:accent2>
      <a:accent3>
        <a:srgbClr val="818485"/>
      </a:accent3>
      <a:accent4>
        <a:srgbClr val="FFC000"/>
      </a:accent4>
      <a:accent5>
        <a:srgbClr val="4472C4"/>
      </a:accent5>
      <a:accent6>
        <a:srgbClr val="70AD47"/>
      </a:accent6>
      <a:hlink>
        <a:srgbClr val="E5A823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SU - Widescreen - Draft 5.potx" id="{4E797262-1B57-46B4-8805-7A525393AC05}" vid="{D3EA01C1-EF7C-4DF7-A80E-5D27D0D1D95C}"/>
    </a:ext>
  </a:extLst>
</a:theme>
</file>

<file path=ppt/theme/theme10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ver Slides">
  <a:themeElements>
    <a:clrScheme name="SJSU">
      <a:dk1>
        <a:sysClr val="windowText" lastClr="000000"/>
      </a:dk1>
      <a:lt1>
        <a:sysClr val="window" lastClr="FFFFFF"/>
      </a:lt1>
      <a:dk2>
        <a:srgbClr val="0055A2"/>
      </a:dk2>
      <a:lt2>
        <a:srgbClr val="666666"/>
      </a:lt2>
      <a:accent1>
        <a:srgbClr val="0055A2"/>
      </a:accent1>
      <a:accent2>
        <a:srgbClr val="E5A823"/>
      </a:accent2>
      <a:accent3>
        <a:srgbClr val="818485"/>
      </a:accent3>
      <a:accent4>
        <a:srgbClr val="FFC000"/>
      </a:accent4>
      <a:accent5>
        <a:srgbClr val="4472C4"/>
      </a:accent5>
      <a:accent6>
        <a:srgbClr val="70AD47"/>
      </a:accent6>
      <a:hlink>
        <a:srgbClr val="E5A823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SU - Widescreen - Draft 5.potx" id="{4E797262-1B57-46B4-8805-7A525393AC05}" vid="{53E625F2-3E6F-4870-90DA-0343A7A57CF3}"/>
    </a:ext>
  </a:extLst>
</a:theme>
</file>

<file path=ppt/theme/theme3.xml><?xml version="1.0" encoding="utf-8"?>
<a:theme xmlns:a="http://schemas.openxmlformats.org/drawingml/2006/main" name="Title Slides">
  <a:themeElements>
    <a:clrScheme name="SJSU">
      <a:dk1>
        <a:sysClr val="windowText" lastClr="000000"/>
      </a:dk1>
      <a:lt1>
        <a:sysClr val="window" lastClr="FFFFFF"/>
      </a:lt1>
      <a:dk2>
        <a:srgbClr val="0055A2"/>
      </a:dk2>
      <a:lt2>
        <a:srgbClr val="666666"/>
      </a:lt2>
      <a:accent1>
        <a:srgbClr val="0055A2"/>
      </a:accent1>
      <a:accent2>
        <a:srgbClr val="E5A823"/>
      </a:accent2>
      <a:accent3>
        <a:srgbClr val="818485"/>
      </a:accent3>
      <a:accent4>
        <a:srgbClr val="FFC000"/>
      </a:accent4>
      <a:accent5>
        <a:srgbClr val="4472C4"/>
      </a:accent5>
      <a:accent6>
        <a:srgbClr val="70AD47"/>
      </a:accent6>
      <a:hlink>
        <a:srgbClr val="E5A823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SU - Widescreen - Draft 5.potx" id="{4E797262-1B57-46B4-8805-7A525393AC05}" vid="{97160964-428B-4AEA-8930-4D1E000D29AB}"/>
    </a:ext>
  </a:extLst>
</a:theme>
</file>

<file path=ppt/theme/theme4.xml><?xml version="1.0" encoding="utf-8"?>
<a:theme xmlns:a="http://schemas.openxmlformats.org/drawingml/2006/main" name="Bumper Slides">
  <a:themeElements>
    <a:clrScheme name="SJSU">
      <a:dk1>
        <a:sysClr val="windowText" lastClr="000000"/>
      </a:dk1>
      <a:lt1>
        <a:sysClr val="window" lastClr="FFFFFF"/>
      </a:lt1>
      <a:dk2>
        <a:srgbClr val="0055A2"/>
      </a:dk2>
      <a:lt2>
        <a:srgbClr val="666666"/>
      </a:lt2>
      <a:accent1>
        <a:srgbClr val="0055A2"/>
      </a:accent1>
      <a:accent2>
        <a:srgbClr val="E5A823"/>
      </a:accent2>
      <a:accent3>
        <a:srgbClr val="818485"/>
      </a:accent3>
      <a:accent4>
        <a:srgbClr val="FFC000"/>
      </a:accent4>
      <a:accent5>
        <a:srgbClr val="4472C4"/>
      </a:accent5>
      <a:accent6>
        <a:srgbClr val="70AD47"/>
      </a:accent6>
      <a:hlink>
        <a:srgbClr val="E5A823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SU - Widescreen - Draft 5.potx" id="{4E797262-1B57-46B4-8805-7A525393AC05}" vid="{7DB2336F-A5CE-4D44-9524-86E51B617F44}"/>
    </a:ext>
  </a:extLst>
</a:theme>
</file>

<file path=ppt/theme/theme5.xml><?xml version="1.0" encoding="utf-8"?>
<a:theme xmlns:a="http://schemas.openxmlformats.org/drawingml/2006/main" name="Section Headers">
  <a:themeElements>
    <a:clrScheme name="SJSU">
      <a:dk1>
        <a:sysClr val="windowText" lastClr="000000"/>
      </a:dk1>
      <a:lt1>
        <a:sysClr val="window" lastClr="FFFFFF"/>
      </a:lt1>
      <a:dk2>
        <a:srgbClr val="0055A2"/>
      </a:dk2>
      <a:lt2>
        <a:srgbClr val="666666"/>
      </a:lt2>
      <a:accent1>
        <a:srgbClr val="0055A2"/>
      </a:accent1>
      <a:accent2>
        <a:srgbClr val="E5A823"/>
      </a:accent2>
      <a:accent3>
        <a:srgbClr val="818485"/>
      </a:accent3>
      <a:accent4>
        <a:srgbClr val="FFC000"/>
      </a:accent4>
      <a:accent5>
        <a:srgbClr val="4472C4"/>
      </a:accent5>
      <a:accent6>
        <a:srgbClr val="70AD47"/>
      </a:accent6>
      <a:hlink>
        <a:srgbClr val="E5A823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SU - Widescreen - Draft 5.potx" id="{4E797262-1B57-46B4-8805-7A525393AC05}" vid="{8DDA0EE1-69CF-4F45-B9F9-786EF8B0A46B}"/>
    </a:ext>
  </a:extLst>
</a:theme>
</file>

<file path=ppt/theme/theme6.xml><?xml version="1.0" encoding="utf-8"?>
<a:theme xmlns:a="http://schemas.openxmlformats.org/drawingml/2006/main" name="White Content Slides">
  <a:themeElements>
    <a:clrScheme name="SJSU">
      <a:dk1>
        <a:sysClr val="windowText" lastClr="000000"/>
      </a:dk1>
      <a:lt1>
        <a:sysClr val="window" lastClr="FFFFFF"/>
      </a:lt1>
      <a:dk2>
        <a:srgbClr val="0055A2"/>
      </a:dk2>
      <a:lt2>
        <a:srgbClr val="666666"/>
      </a:lt2>
      <a:accent1>
        <a:srgbClr val="0055A2"/>
      </a:accent1>
      <a:accent2>
        <a:srgbClr val="E5A823"/>
      </a:accent2>
      <a:accent3>
        <a:srgbClr val="818485"/>
      </a:accent3>
      <a:accent4>
        <a:srgbClr val="FFC000"/>
      </a:accent4>
      <a:accent5>
        <a:srgbClr val="4472C4"/>
      </a:accent5>
      <a:accent6>
        <a:srgbClr val="70AD47"/>
      </a:accent6>
      <a:hlink>
        <a:srgbClr val="E5A823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SU - Widescreen - Draft 5.potx" id="{4E797262-1B57-46B4-8805-7A525393AC05}" vid="{B6C483E6-C348-40AA-BD1B-B35888537C4D}"/>
    </a:ext>
  </a:extLst>
</a:theme>
</file>

<file path=ppt/theme/theme7.xml><?xml version="1.0" encoding="utf-8"?>
<a:theme xmlns:a="http://schemas.openxmlformats.org/drawingml/2006/main" name="Blue Content Slides">
  <a:themeElements>
    <a:clrScheme name="SJSU">
      <a:dk1>
        <a:sysClr val="windowText" lastClr="000000"/>
      </a:dk1>
      <a:lt1>
        <a:sysClr val="window" lastClr="FFFFFF"/>
      </a:lt1>
      <a:dk2>
        <a:srgbClr val="0055A2"/>
      </a:dk2>
      <a:lt2>
        <a:srgbClr val="666666"/>
      </a:lt2>
      <a:accent1>
        <a:srgbClr val="0055A2"/>
      </a:accent1>
      <a:accent2>
        <a:srgbClr val="E5A823"/>
      </a:accent2>
      <a:accent3>
        <a:srgbClr val="818485"/>
      </a:accent3>
      <a:accent4>
        <a:srgbClr val="FFC000"/>
      </a:accent4>
      <a:accent5>
        <a:srgbClr val="4472C4"/>
      </a:accent5>
      <a:accent6>
        <a:srgbClr val="70AD47"/>
      </a:accent6>
      <a:hlink>
        <a:srgbClr val="E5A823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SU - Widescreen - Draft 5.potx" id="{4E797262-1B57-46B4-8805-7A525393AC05}" vid="{ED4A500C-F69A-4560-A712-AE3814474285}"/>
    </a:ext>
  </a:extLst>
</a:theme>
</file>

<file path=ppt/theme/theme8.xml><?xml version="1.0" encoding="utf-8"?>
<a:theme xmlns:a="http://schemas.openxmlformats.org/drawingml/2006/main" name="Image Slides">
  <a:themeElements>
    <a:clrScheme name="SJSU">
      <a:dk1>
        <a:sysClr val="windowText" lastClr="000000"/>
      </a:dk1>
      <a:lt1>
        <a:sysClr val="window" lastClr="FFFFFF"/>
      </a:lt1>
      <a:dk2>
        <a:srgbClr val="0055A2"/>
      </a:dk2>
      <a:lt2>
        <a:srgbClr val="666666"/>
      </a:lt2>
      <a:accent1>
        <a:srgbClr val="0055A2"/>
      </a:accent1>
      <a:accent2>
        <a:srgbClr val="E5A823"/>
      </a:accent2>
      <a:accent3>
        <a:srgbClr val="818485"/>
      </a:accent3>
      <a:accent4>
        <a:srgbClr val="FFC000"/>
      </a:accent4>
      <a:accent5>
        <a:srgbClr val="4472C4"/>
      </a:accent5>
      <a:accent6>
        <a:srgbClr val="70AD47"/>
      </a:accent6>
      <a:hlink>
        <a:srgbClr val="E5A823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SU - Widescreen - Draft 5.potx" id="{4E797262-1B57-46B4-8805-7A525393AC05}" vid="{827D040E-E1D6-4457-94B4-94395A117D71}"/>
    </a:ext>
  </a:extLst>
</a:theme>
</file>

<file path=ppt/theme/theme9.xml><?xml version="1.0" encoding="utf-8"?>
<a:theme xmlns:a="http://schemas.openxmlformats.org/drawingml/2006/main" name="Charts">
  <a:themeElements>
    <a:clrScheme name="SJSU">
      <a:dk1>
        <a:sysClr val="windowText" lastClr="000000"/>
      </a:dk1>
      <a:lt1>
        <a:sysClr val="window" lastClr="FFFFFF"/>
      </a:lt1>
      <a:dk2>
        <a:srgbClr val="0055A2"/>
      </a:dk2>
      <a:lt2>
        <a:srgbClr val="666666"/>
      </a:lt2>
      <a:accent1>
        <a:srgbClr val="0055A2"/>
      </a:accent1>
      <a:accent2>
        <a:srgbClr val="E5A823"/>
      </a:accent2>
      <a:accent3>
        <a:srgbClr val="818485"/>
      </a:accent3>
      <a:accent4>
        <a:srgbClr val="FFC000"/>
      </a:accent4>
      <a:accent5>
        <a:srgbClr val="4472C4"/>
      </a:accent5>
      <a:accent6>
        <a:srgbClr val="70AD47"/>
      </a:accent6>
      <a:hlink>
        <a:srgbClr val="E5A823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SU - Widescreen - Draft 5.potx" id="{4E797262-1B57-46B4-8805-7A525393AC05}" vid="{A02DC134-C748-414C-93F4-59FBFE82680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SJSU-Widescreen-PPT</Template>
  <TotalTime>2590</TotalTime>
  <Words>731</Words>
  <Application>Microsoft Office PowerPoint</Application>
  <PresentationFormat>Widescreen</PresentationFormat>
  <Paragraphs>161</Paragraphs>
  <Slides>17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Calibri Light</vt:lpstr>
      <vt:lpstr>Calibri</vt:lpstr>
      <vt:lpstr>SJSU Spartan Bold</vt:lpstr>
      <vt:lpstr>Helvetica Neue</vt:lpstr>
      <vt:lpstr>Andalus</vt:lpstr>
      <vt:lpstr>Wingdings</vt:lpstr>
      <vt:lpstr>Times New Roman</vt:lpstr>
      <vt:lpstr>SJSU Spartan Regular</vt:lpstr>
      <vt:lpstr>Arial</vt:lpstr>
      <vt:lpstr>SJSU - Widescreen</vt:lpstr>
      <vt:lpstr>Cover Slides</vt:lpstr>
      <vt:lpstr>Title Slides</vt:lpstr>
      <vt:lpstr>Bumper Slides</vt:lpstr>
      <vt:lpstr>Section Headers</vt:lpstr>
      <vt:lpstr>White Content Slides</vt:lpstr>
      <vt:lpstr>Blue Content Slides</vt:lpstr>
      <vt:lpstr>Image Slides</vt:lpstr>
      <vt:lpstr>Charts</vt:lpstr>
      <vt:lpstr>Office Theme</vt:lpstr>
      <vt:lpstr>Software to output fire behavior metrics for airborne imagery </vt:lpstr>
      <vt:lpstr>PowerPoint Presentation</vt:lpstr>
      <vt:lpstr>Contents</vt:lpstr>
      <vt:lpstr>1. Introduction: state of the art</vt:lpstr>
      <vt:lpstr>1. Introduction: state of the art</vt:lpstr>
      <vt:lpstr>1. Introduction: state of the art</vt:lpstr>
      <vt:lpstr>1. Introduction: state of the art</vt:lpstr>
      <vt:lpstr>2. Current research and goals</vt:lpstr>
      <vt:lpstr>2. Current research and goals</vt:lpstr>
      <vt:lpstr>2. Current research and goals</vt:lpstr>
      <vt:lpstr>2. Current research and goals</vt:lpstr>
      <vt:lpstr>2. Current research and goals</vt:lpstr>
      <vt:lpstr>2. Current research and goals</vt:lpstr>
      <vt:lpstr>2. Current research and goals</vt:lpstr>
      <vt:lpstr>2. Current research and goals</vt:lpstr>
      <vt:lpstr>3. Collaboration opportunities</vt:lpstr>
      <vt:lpstr>Software to output fire behavior metrics for airborne imagery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Mario Miguel Valero Pérez</dc:creator>
  <cp:lastModifiedBy>Mario Miguel Valero Pérez</cp:lastModifiedBy>
  <cp:revision>106</cp:revision>
  <dcterms:created xsi:type="dcterms:W3CDTF">2020-04-06T05:46:23Z</dcterms:created>
  <dcterms:modified xsi:type="dcterms:W3CDTF">2020-11-16T19:52:31Z</dcterms:modified>
</cp:coreProperties>
</file>