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add49b72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add49b72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4b9f1796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4b9f1796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83d994f7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83d994f7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83d994f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83d994f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4b9f1796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4b9f1796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b9f1796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4b9f1796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b9f1796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4b9f1796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4b9f1796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4b9f1796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b9f1796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4b9f1796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4b9f1796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4b9f1796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83d994f7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83d994f7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4a3716b0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4a3716b0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82f3ea85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82f3ea85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83d994f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83d994f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83d994f70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83d994f70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83d994f70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83d994f70_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4a3716b0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d4a3716b0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4b9f1796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4b9f1796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83d994f70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83d994f70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4a3716b0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4a3716b0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4a3716b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4a3716b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4b9f1796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4b9f1796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4b9f1796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4b9f1796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4b9f1796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4b9f1796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75" y="6497450"/>
            <a:ext cx="9144000" cy="744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6571850"/>
            <a:ext cx="9144000" cy="2862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2021-05-12  |  Knowledge management for mitigation and response  |  Wee and Teng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30100" y="49250"/>
            <a:ext cx="1333925" cy="96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esipfed.org/mailman/listinfo/esip-agclimat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mailto:bwee@massiveconnections.com" TargetMode="External"/><Relationship Id="rId4" Type="http://schemas.openxmlformats.org/officeDocument/2006/relationships/hyperlink" Target="mailto:william.l.teng@nas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0" y="992776"/>
            <a:ext cx="8520600" cy="21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Knowledge management for mitigation and response</a:t>
            </a:r>
            <a:endParaRPr sz="3600"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11700" y="3144525"/>
            <a:ext cx="8520600" cy="21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/>
              <a:t>TFRSAC Spring 2021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Brian Wee, Ph.D.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Massive Connections, LLC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Bill Teng, Ph.D.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NASA Goddard Earth Sciences (GES) </a:t>
            </a:r>
            <a:br>
              <a:rPr lang="en" sz="2000"/>
            </a:br>
            <a:r>
              <a:rPr lang="en" sz="2000"/>
              <a:t>Data and Information Services Center (DISC)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Spanning across barriers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l="39" r="29"/>
          <a:stretch/>
        </p:blipFill>
        <p:spPr>
          <a:xfrm>
            <a:off x="235500" y="1207392"/>
            <a:ext cx="8723377" cy="521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5820450" y="2908600"/>
            <a:ext cx="2568600" cy="27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Disciplines.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Organizations.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Time.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28" y="1212296"/>
            <a:ext cx="8723377" cy="52064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Completing the picture...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4915050" y="1577200"/>
            <a:ext cx="3967800" cy="4268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Link data and information generated across the fire mgmt lifecycle.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Closely related to “knowledge graphs”.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Knowledge management for socio-environmental systems.</a:t>
            </a:r>
            <a:endParaRPr sz="2200"/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l="2327" t="3562" r="2289" b="3904"/>
          <a:stretch/>
        </p:blipFill>
        <p:spPr>
          <a:xfrm>
            <a:off x="1472125" y="1424810"/>
            <a:ext cx="2219723" cy="12851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 for knowledge management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00" y="3568775"/>
            <a:ext cx="4156723" cy="24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2245300" y="2728561"/>
            <a:ext cx="594300" cy="8589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BAER as a graph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3975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Burned Area Emergency Response (BAER) report example based on 2012 High Park Fire and other Colorado BAERs.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Graph representation for illustrative purposes only: not vetted for factual and technical accuracy.</a:t>
            </a:r>
            <a:endParaRPr sz="2200"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100" y="1454300"/>
            <a:ext cx="3747850" cy="489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Wildfire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00525"/>
            <a:ext cx="8416476" cy="49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Wildfire - Geography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00525"/>
            <a:ext cx="8416476" cy="49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Wildfire - Geography - BAER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00525"/>
            <a:ext cx="8416476" cy="49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Wildfire - Geography - BAER - Soil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00525"/>
            <a:ext cx="8416476" cy="49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311700" y="364775"/>
            <a:ext cx="71874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Wildfire - Geography - BAER - Soil - </a:t>
            </a:r>
            <a:br>
              <a:rPr lang="en" sz="2400"/>
            </a:br>
            <a:r>
              <a:rPr lang="en" sz="2400"/>
              <a:t>Emergency Stabilization </a:t>
            </a:r>
            <a:endParaRPr sz="2400"/>
          </a:p>
        </p:txBody>
      </p:sp>
      <p:sp>
        <p:nvSpPr>
          <p:cNvPr id="188" name="Google Shape;188;p30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00525"/>
            <a:ext cx="8416476" cy="49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l="2327" t="3562" r="2289" b="3904"/>
          <a:stretch/>
        </p:blipFill>
        <p:spPr>
          <a:xfrm>
            <a:off x="4238075" y="3578075"/>
            <a:ext cx="4408349" cy="25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Reminder: equivalence</a:t>
            </a: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775" y="1356875"/>
            <a:ext cx="4195748" cy="247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/>
          <p:nvPr/>
        </p:nvSpPr>
        <p:spPr>
          <a:xfrm rot="-2384333">
            <a:off x="4075495" y="2965425"/>
            <a:ext cx="990161" cy="1272175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593376"/>
            <a:ext cx="8520600" cy="1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Punchline: </a:t>
            </a:r>
            <a:endParaRPr sz="1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Reusing Data and Information Across the Fire Management Lifecycle</a:t>
            </a:r>
            <a:endParaRPr sz="1900" b="1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00" y="1546706"/>
            <a:ext cx="7736018" cy="461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Facilitating knowledge mobility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 l="44326" t="6149" r="22524" b="9837"/>
          <a:stretch/>
        </p:blipFill>
        <p:spPr>
          <a:xfrm>
            <a:off x="420099" y="2320025"/>
            <a:ext cx="2564375" cy="3880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6" name="Google Shape;206;p32"/>
          <p:cNvSpPr txBox="1"/>
          <p:nvPr/>
        </p:nvSpPr>
        <p:spPr>
          <a:xfrm>
            <a:off x="398975" y="1551850"/>
            <a:ext cx="2585400" cy="492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</a:rPr>
              <a:t>Translating this...</a:t>
            </a:r>
            <a:endParaRPr sz="20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Facilitating knowledge mobility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200" y="4445076"/>
            <a:ext cx="2585400" cy="15237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l="44326" t="6149" r="22524" b="9837"/>
          <a:stretch/>
        </p:blipFill>
        <p:spPr>
          <a:xfrm>
            <a:off x="420099" y="2320025"/>
            <a:ext cx="2564375" cy="3880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33"/>
          <p:cNvSpPr txBox="1"/>
          <p:nvPr/>
        </p:nvSpPr>
        <p:spPr>
          <a:xfrm>
            <a:off x="398975" y="1551850"/>
            <a:ext cx="2585400" cy="492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Translating this...</a:t>
            </a:r>
            <a:endParaRPr sz="2000" i="1"/>
          </a:p>
        </p:txBody>
      </p:sp>
      <p:sp>
        <p:nvSpPr>
          <p:cNvPr id="216" name="Google Shape;216;p33"/>
          <p:cNvSpPr txBox="1"/>
          <p:nvPr/>
        </p:nvSpPr>
        <p:spPr>
          <a:xfrm>
            <a:off x="3422700" y="1551850"/>
            <a:ext cx="2564400" cy="492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...into graphs...</a:t>
            </a:r>
            <a:endParaRPr sz="2000" i="1"/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2700" y="2547417"/>
            <a:ext cx="2564400" cy="124866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33"/>
          <p:cNvSpPr txBox="1"/>
          <p:nvPr/>
        </p:nvSpPr>
        <p:spPr>
          <a:xfrm>
            <a:off x="3829500" y="2198892"/>
            <a:ext cx="17508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During Fire</a:t>
            </a:r>
            <a:endParaRPr i="1"/>
          </a:p>
        </p:txBody>
      </p:sp>
      <p:sp>
        <p:nvSpPr>
          <p:cNvPr id="219" name="Google Shape;219;p33"/>
          <p:cNvSpPr txBox="1"/>
          <p:nvPr/>
        </p:nvSpPr>
        <p:spPr>
          <a:xfrm>
            <a:off x="3829500" y="5975626"/>
            <a:ext cx="17508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After Fire</a:t>
            </a:r>
            <a:endParaRPr i="1"/>
          </a:p>
        </p:txBody>
      </p:sp>
      <p:cxnSp>
        <p:nvCxnSpPr>
          <p:cNvPr id="220" name="Google Shape;220;p33"/>
          <p:cNvCxnSpPr/>
          <p:nvPr/>
        </p:nvCxnSpPr>
        <p:spPr>
          <a:xfrm rot="-5400000" flipH="1">
            <a:off x="2977050" y="4225700"/>
            <a:ext cx="2292300" cy="7548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33"/>
          <p:cNvSpPr txBox="1"/>
          <p:nvPr/>
        </p:nvSpPr>
        <p:spPr>
          <a:xfrm>
            <a:off x="3224000" y="3933625"/>
            <a:ext cx="1192800" cy="332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Topography</a:t>
            </a:r>
            <a:endParaRPr sz="1200" b="1"/>
          </a:p>
        </p:txBody>
      </p:sp>
      <p:cxnSp>
        <p:nvCxnSpPr>
          <p:cNvPr id="222" name="Google Shape;222;p33"/>
          <p:cNvCxnSpPr/>
          <p:nvPr/>
        </p:nvCxnSpPr>
        <p:spPr>
          <a:xfrm rot="5400000">
            <a:off x="3769050" y="3936800"/>
            <a:ext cx="1695900" cy="1212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33"/>
          <p:cNvCxnSpPr/>
          <p:nvPr/>
        </p:nvCxnSpPr>
        <p:spPr>
          <a:xfrm rot="5400000">
            <a:off x="4775450" y="3955575"/>
            <a:ext cx="1817100" cy="2235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33"/>
          <p:cNvSpPr txBox="1"/>
          <p:nvPr/>
        </p:nvSpPr>
        <p:spPr>
          <a:xfrm>
            <a:off x="5324025" y="3539075"/>
            <a:ext cx="946800" cy="49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Values at risk</a:t>
            </a:r>
            <a:endParaRPr sz="1200" b="1"/>
          </a:p>
        </p:txBody>
      </p:sp>
      <p:sp>
        <p:nvSpPr>
          <p:cNvPr id="225" name="Google Shape;225;p33"/>
          <p:cNvSpPr txBox="1"/>
          <p:nvPr/>
        </p:nvSpPr>
        <p:spPr>
          <a:xfrm>
            <a:off x="4228550" y="3539075"/>
            <a:ext cx="881100" cy="332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Weather</a:t>
            </a:r>
            <a:endParaRPr sz="12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Facilitating knowledge mobility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200" y="4445076"/>
            <a:ext cx="2585400" cy="15237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34"/>
          <p:cNvPicPr preferRelativeResize="0"/>
          <p:nvPr/>
        </p:nvPicPr>
        <p:blipFill rotWithShape="1">
          <a:blip r:embed="rId4">
            <a:alphaModFix/>
          </a:blip>
          <a:srcRect l="44326" t="6149" r="22524" b="9837"/>
          <a:stretch/>
        </p:blipFill>
        <p:spPr>
          <a:xfrm>
            <a:off x="420099" y="2320025"/>
            <a:ext cx="2564375" cy="3880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34"/>
          <p:cNvSpPr txBox="1"/>
          <p:nvPr/>
        </p:nvSpPr>
        <p:spPr>
          <a:xfrm>
            <a:off x="398975" y="1551850"/>
            <a:ext cx="2585400" cy="492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Translating this...</a:t>
            </a:r>
            <a:endParaRPr sz="2000" i="1"/>
          </a:p>
        </p:txBody>
      </p:sp>
      <p:sp>
        <p:nvSpPr>
          <p:cNvPr id="235" name="Google Shape;235;p34"/>
          <p:cNvSpPr txBox="1"/>
          <p:nvPr/>
        </p:nvSpPr>
        <p:spPr>
          <a:xfrm>
            <a:off x="3422700" y="1551850"/>
            <a:ext cx="2564400" cy="492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...into graphs...</a:t>
            </a:r>
            <a:endParaRPr sz="2000" i="1"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2700" y="2547417"/>
            <a:ext cx="2564400" cy="124866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7" name="Google Shape;237;p34"/>
          <p:cNvSpPr txBox="1"/>
          <p:nvPr/>
        </p:nvSpPr>
        <p:spPr>
          <a:xfrm>
            <a:off x="3829500" y="2198892"/>
            <a:ext cx="17508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During Fire</a:t>
            </a:r>
            <a:endParaRPr i="1"/>
          </a:p>
        </p:txBody>
      </p:sp>
      <p:sp>
        <p:nvSpPr>
          <p:cNvPr id="238" name="Google Shape;238;p34"/>
          <p:cNvSpPr txBox="1"/>
          <p:nvPr/>
        </p:nvSpPr>
        <p:spPr>
          <a:xfrm>
            <a:off x="3829500" y="5975626"/>
            <a:ext cx="17508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After Fire</a:t>
            </a:r>
            <a:endParaRPr i="1"/>
          </a:p>
        </p:txBody>
      </p:sp>
      <p:sp>
        <p:nvSpPr>
          <p:cNvPr id="239" name="Google Shape;239;p34"/>
          <p:cNvSpPr txBox="1"/>
          <p:nvPr/>
        </p:nvSpPr>
        <p:spPr>
          <a:xfrm>
            <a:off x="6318300" y="1551850"/>
            <a:ext cx="2564400" cy="492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...to facilitate:</a:t>
            </a:r>
            <a:endParaRPr sz="2000" i="1"/>
          </a:p>
        </p:txBody>
      </p:sp>
      <p:sp>
        <p:nvSpPr>
          <p:cNvPr id="240" name="Google Shape;240;p34"/>
          <p:cNvSpPr txBox="1"/>
          <p:nvPr/>
        </p:nvSpPr>
        <p:spPr>
          <a:xfrm>
            <a:off x="6318300" y="2512775"/>
            <a:ext cx="24738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Reusable and repurposable evidence-based decisions.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Data-to-decisions search engines.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Data-to-decisions visualizations for discovery.</a:t>
            </a:r>
            <a:endParaRPr sz="1800"/>
          </a:p>
        </p:txBody>
      </p:sp>
      <p:cxnSp>
        <p:nvCxnSpPr>
          <p:cNvPr id="241" name="Google Shape;241;p34"/>
          <p:cNvCxnSpPr/>
          <p:nvPr/>
        </p:nvCxnSpPr>
        <p:spPr>
          <a:xfrm rot="-5400000" flipH="1">
            <a:off x="2977050" y="4225700"/>
            <a:ext cx="2292300" cy="7548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2" name="Google Shape;242;p34"/>
          <p:cNvSpPr txBox="1"/>
          <p:nvPr/>
        </p:nvSpPr>
        <p:spPr>
          <a:xfrm>
            <a:off x="3224000" y="3933625"/>
            <a:ext cx="1192800" cy="332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Topography</a:t>
            </a:r>
            <a:endParaRPr sz="1200" b="1"/>
          </a:p>
        </p:txBody>
      </p:sp>
      <p:cxnSp>
        <p:nvCxnSpPr>
          <p:cNvPr id="243" name="Google Shape;243;p34"/>
          <p:cNvCxnSpPr/>
          <p:nvPr/>
        </p:nvCxnSpPr>
        <p:spPr>
          <a:xfrm rot="5400000">
            <a:off x="3769050" y="3936800"/>
            <a:ext cx="1695900" cy="1212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34"/>
          <p:cNvCxnSpPr/>
          <p:nvPr/>
        </p:nvCxnSpPr>
        <p:spPr>
          <a:xfrm rot="5400000">
            <a:off x="4775450" y="3955575"/>
            <a:ext cx="1817100" cy="2235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5" name="Google Shape;245;p34"/>
          <p:cNvSpPr txBox="1"/>
          <p:nvPr/>
        </p:nvSpPr>
        <p:spPr>
          <a:xfrm>
            <a:off x="5324025" y="3539075"/>
            <a:ext cx="946800" cy="492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Values at risk</a:t>
            </a:r>
            <a:endParaRPr sz="1200" b="1"/>
          </a:p>
        </p:txBody>
      </p:sp>
      <p:sp>
        <p:nvSpPr>
          <p:cNvPr id="246" name="Google Shape;246;p34"/>
          <p:cNvSpPr txBox="1"/>
          <p:nvPr/>
        </p:nvSpPr>
        <p:spPr>
          <a:xfrm>
            <a:off x="4228550" y="3539075"/>
            <a:ext cx="881100" cy="332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Weather</a:t>
            </a:r>
            <a:endParaRPr sz="12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USDA carbon management per Climate 21 Memo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300" y="1168951"/>
            <a:ext cx="7219924" cy="52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311700" y="1460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Agriculture and Climate Cluster (ACC) monthly meetings.</a:t>
            </a:r>
            <a:endParaRPr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Open to anybody, no prerequisites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Sign up for announcements</a:t>
            </a:r>
            <a:endParaRPr sz="16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Possible online fall 2021 workshop (unconfirmed).  </a:t>
            </a:r>
            <a:endParaRPr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Theme: knowledge management across the wildfire management lifecycle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 discussion: </a:t>
            </a:r>
            <a:endParaRPr sz="1600"/>
          </a:p>
          <a:p>
            <a:pPr marL="1143000" lvl="2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Focus on these phases? </a:t>
            </a:r>
            <a:endParaRPr sz="1600"/>
          </a:p>
          <a:p>
            <a:pPr marL="1143000" lvl="2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en" sz="1600" b="1"/>
              <a:t>BAER as a bridge between phases?</a:t>
            </a:r>
            <a:endParaRPr sz="1600" b="1"/>
          </a:p>
          <a:p>
            <a:pPr marL="1143000" lvl="2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What outcomes will be useful to you?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Bill Teng (</a:t>
            </a:r>
            <a:r>
              <a:rPr lang="en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william.l.teng@nasa.gov</a:t>
            </a:r>
            <a:r>
              <a:rPr lang="en" sz="1600"/>
              <a:t>), Brian Wee (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bwee@massiveconnections.com</a:t>
            </a:r>
            <a:r>
              <a:rPr lang="en" sz="1600"/>
              <a:t>)</a:t>
            </a:r>
            <a:br>
              <a:rPr lang="en" sz="1600"/>
            </a:br>
            <a:r>
              <a:rPr lang="en" sz="1600"/>
              <a:t>(Co-chairs of the ACC)</a:t>
            </a:r>
            <a:endParaRPr sz="1600"/>
          </a:p>
        </p:txBody>
      </p:sp>
      <p:sp>
        <p:nvSpPr>
          <p:cNvPr id="260" name="Google Shape;260;p36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261" name="Google Shape;261;p36"/>
          <p:cNvGrpSpPr/>
          <p:nvPr/>
        </p:nvGrpSpPr>
        <p:grpSpPr>
          <a:xfrm>
            <a:off x="3829675" y="3702950"/>
            <a:ext cx="5002624" cy="763500"/>
            <a:chOff x="3829675" y="4236350"/>
            <a:chExt cx="5002624" cy="763500"/>
          </a:xfrm>
        </p:grpSpPr>
        <p:pic>
          <p:nvPicPr>
            <p:cNvPr id="262" name="Google Shape;262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29675" y="4262275"/>
              <a:ext cx="5002624" cy="626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36"/>
            <p:cNvSpPr/>
            <p:nvPr/>
          </p:nvSpPr>
          <p:spPr>
            <a:xfrm>
              <a:off x="6014350" y="4236350"/>
              <a:ext cx="1650900" cy="763500"/>
            </a:xfrm>
            <a:prstGeom prst="rect">
              <a:avLst/>
            </a:prstGeom>
            <a:solidFill>
              <a:srgbClr val="EEA9A9">
                <a:alpha val="4246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93376"/>
            <a:ext cx="8520600" cy="1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Punchline: </a:t>
            </a:r>
            <a:endParaRPr sz="1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Reusing Data and Information Across the Fire Management Processes</a:t>
            </a:r>
            <a:endParaRPr sz="1900" b="1"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653500" y="1546706"/>
            <a:ext cx="7736018" cy="461851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856975" y="2551925"/>
            <a:ext cx="5649600" cy="2786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Why?</a:t>
            </a:r>
            <a:endParaRPr sz="30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Data-driven, science-based decisions.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" sz="2600"/>
              <a:t>Data and information visualization.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93376"/>
            <a:ext cx="8520600" cy="1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Punchline: </a:t>
            </a:r>
            <a:endParaRPr sz="1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Reusing Data and Information Across the Fire Management Processes</a:t>
            </a:r>
            <a:endParaRPr sz="1900" b="1"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653500" y="1546706"/>
            <a:ext cx="7736018" cy="461851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856975" y="2780525"/>
            <a:ext cx="5649600" cy="2478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This presentation:</a:t>
            </a:r>
            <a:endParaRPr sz="3000" b="1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Is </a:t>
            </a:r>
            <a:r>
              <a:rPr lang="en" sz="2600" u="sng"/>
              <a:t>not</a:t>
            </a:r>
            <a:r>
              <a:rPr lang="en" sz="2600"/>
              <a:t> a software demo.</a:t>
            </a:r>
            <a:endParaRPr sz="260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Is a long-term vision.</a:t>
            </a:r>
            <a:endParaRPr sz="260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Assesses level of resonance.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Information Partners (ESIP)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5522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ESIP:  a collaboration among across government, academia,</a:t>
            </a:r>
            <a:br>
              <a:rPr lang="en"/>
            </a:br>
            <a:r>
              <a:rPr lang="en"/>
              <a:t>NGOs, and the private sector.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Sponsored by NASA, NOAA, and USGS.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 b="1"/>
              <a:t>Agriculture and Climate Cluster (ACC)</a:t>
            </a:r>
            <a:r>
              <a:rPr lang="en"/>
              <a:t>: </a:t>
            </a:r>
            <a:br>
              <a:rPr lang="en"/>
            </a:br>
            <a:r>
              <a:rPr lang="en"/>
              <a:t>a group within ESIP.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ESIP groups include: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Disaster Lifecycle Cluster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Semantics Harmonization Cluster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" sz="1800"/>
              <a:t>Discovery Cluster</a:t>
            </a: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900" y="2761350"/>
            <a:ext cx="2768126" cy="141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Agriculture &amp; Climate Cluster (ACC)</a:t>
            </a:r>
            <a:br>
              <a:rPr lang="en"/>
            </a:br>
            <a:r>
              <a:rPr lang="en"/>
              <a:t>Overarching Themes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849538"/>
            <a:ext cx="8520600" cy="4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Science </a:t>
            </a:r>
            <a:r>
              <a:rPr lang="en" b="1">
                <a:solidFill>
                  <a:schemeClr val="dk1"/>
                </a:solidFill>
              </a:rPr>
              <a:t>AND</a:t>
            </a:r>
            <a:r>
              <a:rPr lang="en">
                <a:solidFill>
                  <a:schemeClr val="dk1"/>
                </a:solidFill>
              </a:rPr>
              <a:t> technology related to agriculture and climate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Science:  e.g.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wildfire mitigation and response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climate adaptation strategies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Technology:  e.g.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natural language processing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linking data to decisions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Policy (USDA- and data-related EOs, statutes, specific regs)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Management Lifecycle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207392"/>
            <a:ext cx="8723377" cy="521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857000" y="3048000"/>
            <a:ext cx="5649600" cy="2727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Informal representation of fire management lifecycle.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Mirrors NASA ARMD workshop’s (day 3) timeframe.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But this talk: focus is on the tactical timeframe. 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Linking data to decisions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l="39" r="29"/>
          <a:stretch/>
        </p:blipFill>
        <p:spPr>
          <a:xfrm>
            <a:off x="235500" y="1207392"/>
            <a:ext cx="8723377" cy="521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199175" y="3021825"/>
            <a:ext cx="4249200" cy="2707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Model (code).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Information (documents).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Reusing / repurposing data and information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515313" y="6543674"/>
            <a:ext cx="5487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l="39" r="29"/>
          <a:stretch/>
        </p:blipFill>
        <p:spPr>
          <a:xfrm>
            <a:off x="235500" y="1207392"/>
            <a:ext cx="8723377" cy="521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199175" y="2709175"/>
            <a:ext cx="4249200" cy="2993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Promotes consistent pattern of use of data and information.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E.g. same geospatial data viz. in GeoCollaborate used for other analyses.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On-screen Show (4:3)</PresentationFormat>
  <Paragraphs>126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Simple Light</vt:lpstr>
      <vt:lpstr>Knowledge management for mitigation and response</vt:lpstr>
      <vt:lpstr>Punchline:  Reusing Data and Information Across the Fire Management Lifecycle</vt:lpstr>
      <vt:lpstr>Punchline:  Reusing Data and Information Across the Fire Management Processes</vt:lpstr>
      <vt:lpstr>Punchline:  Reusing Data and Information Across the Fire Management Processes</vt:lpstr>
      <vt:lpstr>Earth Science Information Partners (ESIP)</vt:lpstr>
      <vt:lpstr>Agriculture &amp; Climate Cluster (ACC) Overarching Themes</vt:lpstr>
      <vt:lpstr>Fire Management Lifecycle</vt:lpstr>
      <vt:lpstr>Linking data to decisions</vt:lpstr>
      <vt:lpstr>Reusing / repurposing data and information</vt:lpstr>
      <vt:lpstr>Spanning across barriers</vt:lpstr>
      <vt:lpstr>Completing the picture...</vt:lpstr>
      <vt:lpstr>Graphs for knowledge management</vt:lpstr>
      <vt:lpstr>Example: BAER as a graph</vt:lpstr>
      <vt:lpstr>Wildfire</vt:lpstr>
      <vt:lpstr>Wildfire - Geography</vt:lpstr>
      <vt:lpstr>Wildfire - Geography - BAER</vt:lpstr>
      <vt:lpstr>Wildfire - Geography - BAER - Soil</vt:lpstr>
      <vt:lpstr>Wildfire - Geography - BAER - Soil -  Emergency Stabilization </vt:lpstr>
      <vt:lpstr>Reminder: equivalence</vt:lpstr>
      <vt:lpstr>Facilitating knowledge mobility</vt:lpstr>
      <vt:lpstr>Facilitating knowledge mobility</vt:lpstr>
      <vt:lpstr>Facilitating knowledge mobility</vt:lpstr>
      <vt:lpstr>USDA carbon management per Climate 21 Memo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management for mitigation and response</dc:title>
  <cp:lastModifiedBy>Brian Wee</cp:lastModifiedBy>
  <cp:revision>1</cp:revision>
  <dcterms:modified xsi:type="dcterms:W3CDTF">2021-05-06T16:58:53Z</dcterms:modified>
</cp:coreProperties>
</file>