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1"/>
  </p:notesMasterIdLst>
  <p:handoutMasterIdLst>
    <p:handoutMasterId r:id="rId12"/>
  </p:handout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embeddedFontLst>
    <p:embeddedFont>
      <p:font typeface="Acumin Pro" panose="020B0604020202020204" charset="0"/>
      <p:regular r:id="rId13"/>
      <p:bold r:id="rId14"/>
      <p:italic r:id="rId15"/>
      <p:boldItalic r:id="rId16"/>
    </p:embeddedFont>
    <p:embeddedFont>
      <p:font typeface="Acumin Pro ExtraCondensed" panose="020B0604020202020204" charset="0"/>
      <p:regular r:id="rId17"/>
      <p:bold r:id="rId18"/>
      <p:italic r:id="rId19"/>
      <p:boldItalic r:id="rId20"/>
    </p:embeddedFont>
    <p:embeddedFont>
      <p:font typeface="Acumin Pro Semibold" panose="020B0604020202020204" charset="0"/>
      <p:regular r:id="rId21"/>
      <p:bold r:id="rId22"/>
      <p:italic r:id="rId23"/>
      <p:boldItalic r:id="rId24"/>
    </p:embeddedFont>
    <p:embeddedFont>
      <p:font typeface="Acumin Pro SemiCondensed"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96D0CC-6EAB-4073-8CAE-35BBB4BA9CE8}">
          <p14:sldIdLst>
            <p14:sldId id="256"/>
            <p14:sldId id="257"/>
            <p14:sldId id="260"/>
            <p14:sldId id="258"/>
            <p14:sldId id="259"/>
            <p14:sldId id="261"/>
            <p14:sldId id="262"/>
            <p14:sldId id="263"/>
            <p14:sldId id="264"/>
          </p14:sldIdLst>
        </p14:section>
        <p14:section name="Backup" id="{BC5F0F91-0DE5-4F15-9266-A0AAE1FF40F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AD312-2EBF-61D2-CBD5-1463DA458604}" v="55" dt="2021-11-27T00:59:12.580"/>
    <p1510:client id="{53FF6B92-8499-8BD1-14F9-8FEC11030C67}" v="473" dt="2021-11-28T23:23:23.450"/>
    <p1510:client id="{7DC9A761-8D6C-4010-84DD-B1807F09CF76}" v="112" dt="2021-11-27T19:24:37.095"/>
    <p1510:client id="{8A79A33A-57FC-FD0B-F2D6-577441DCEBC8}" v="4" dt="2021-11-28T21:58:33.385"/>
    <p1510:client id="{97A591FF-517F-FEA3-5406-A9EC4D8DC4F5}" v="282" dt="2021-11-27T20:02:32.884"/>
    <p1510:client id="{98B726A6-6431-E0A9-0151-E8AEE69D997F}" v="333" dt="2021-11-26T19:50:02.215"/>
    <p1510:client id="{E24E6050-B14C-9D5C-7643-1BB1B83F29B1}" v="1" dt="2021-11-29T13:25:29.048"/>
    <p1510:client id="{F8453C8F-F455-CB4B-5525-BF44011CC2A5}" v="276" dt="2021-11-27T21:32:43.31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font" Target="fonts/font20.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11/29/2021</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137914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238005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22225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Cristian</a:t>
            </a:r>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357098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Cristian</a:t>
            </a:r>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180330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Haofei</a:t>
            </a:r>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238785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Ram</a:t>
            </a:r>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333482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Haofei</a:t>
            </a:r>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3178811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11/29/2021</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11/29/2021</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descr="Purdue Logo">
            <a:extLst>
              <a:ext uri="{FF2B5EF4-FFF2-40B4-BE49-F238E27FC236}">
                <a16:creationId xmlns:a16="http://schemas.microsoft.com/office/drawing/2014/main" id="{7CF17DB8-EDB5-8E42-B1FD-D17C9862083F}"/>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11/29/2021</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urdue Logo" descr="Purdue Logo">
            <a:extLst>
              <a:ext uri="{FF2B5EF4-FFF2-40B4-BE49-F238E27FC236}">
                <a16:creationId xmlns:a16="http://schemas.microsoft.com/office/drawing/2014/main" id="{37AA656F-1CE8-0042-9153-40F0FC723CE4}"/>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pic>
        <p:nvPicPr>
          <p:cNvPr id="11" name="Purdue Logo" descr="Purdue Logo">
            <a:extLst>
              <a:ext uri="{FF2B5EF4-FFF2-40B4-BE49-F238E27FC236}">
                <a16:creationId xmlns:a16="http://schemas.microsoft.com/office/drawing/2014/main" id="{0ADFC752-222C-A74C-966F-968C47EBAA1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11/29/2021</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12" name="Purdue Logo" descr="Purdue Logo">
            <a:extLst>
              <a:ext uri="{FF2B5EF4-FFF2-40B4-BE49-F238E27FC236}">
                <a16:creationId xmlns:a16="http://schemas.microsoft.com/office/drawing/2014/main" id="{4359FEF9-D255-3C44-8EAE-75B5D68A78B1}"/>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11/29/2021</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d Md" pitchFamily="50" charset="0"/>
              </a:defRPr>
            </a:lvl1pPr>
          </a:lstStyle>
          <a:p>
            <a:r>
              <a:rPr lang="en-US" b="1" spc="0">
                <a:latin typeface="United Sans Rg Md" pitchFamily="50" charset="0"/>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pic>
        <p:nvPicPr>
          <p:cNvPr id="12" name="Purdue Logo" descr="Purdue Logo">
            <a:extLst>
              <a:ext uri="{FF2B5EF4-FFF2-40B4-BE49-F238E27FC236}">
                <a16:creationId xmlns:a16="http://schemas.microsoft.com/office/drawing/2014/main" id="{5E605B16-02C1-2745-862C-3DA92BDFFF7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11/29/2021</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0" name="Purdue Logo" descr="Purdue Logo">
            <a:extLst>
              <a:ext uri="{FF2B5EF4-FFF2-40B4-BE49-F238E27FC236}">
                <a16:creationId xmlns:a16="http://schemas.microsoft.com/office/drawing/2014/main" id="{3690148A-538F-0249-B171-CEB854271033}"/>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11/29/2021</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11/29/2021</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jgihl@purdue.edu" TargetMode="External"/><Relationship Id="rId2" Type="http://schemas.openxmlformats.org/officeDocument/2006/relationships/hyperlink" Target="mailto:cwashbur@purdue.edu" TargetMode="External"/><Relationship Id="rId1" Type="http://schemas.openxmlformats.org/officeDocument/2006/relationships/slideLayout" Target="../slideLayouts/slideLayout3.xml"/><Relationship Id="rId5" Type="http://schemas.openxmlformats.org/officeDocument/2006/relationships/hyperlink" Target="mailto:tian213@purdue.edu" TargetMode="External"/><Relationship Id="rId4" Type="http://schemas.openxmlformats.org/officeDocument/2006/relationships/hyperlink" Target="mailto:ganesan2@purdu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451B-8CD6-439F-8860-F22D69A49C1E}"/>
              </a:ext>
            </a:extLst>
          </p:cNvPr>
          <p:cNvSpPr>
            <a:spLocks noGrp="1"/>
          </p:cNvSpPr>
          <p:nvPr>
            <p:ph type="ctrTitle"/>
          </p:nvPr>
        </p:nvSpPr>
        <p:spPr/>
        <p:txBody>
          <a:bodyPr/>
          <a:lstStyle/>
          <a:p>
            <a:pPr algn="ctr"/>
            <a:r>
              <a:rPr lang="en-US"/>
              <a:t>Fire Fuel Discovery</a:t>
            </a:r>
            <a:br>
              <a:rPr lang="en-US"/>
            </a:br>
            <a:r>
              <a:rPr lang="en-US"/>
              <a:t>Purdue University-ECE</a:t>
            </a:r>
          </a:p>
        </p:txBody>
      </p:sp>
      <p:sp>
        <p:nvSpPr>
          <p:cNvPr id="4" name="Date Placeholder 3">
            <a:extLst>
              <a:ext uri="{FF2B5EF4-FFF2-40B4-BE49-F238E27FC236}">
                <a16:creationId xmlns:a16="http://schemas.microsoft.com/office/drawing/2014/main" id="{2A8E1E3E-776E-4008-A27F-56E09ED5C793}"/>
              </a:ext>
            </a:extLst>
          </p:cNvPr>
          <p:cNvSpPr>
            <a:spLocks noGrp="1"/>
          </p:cNvSpPr>
          <p:nvPr>
            <p:ph type="dt" sz="half" idx="10"/>
          </p:nvPr>
        </p:nvSpPr>
        <p:spPr/>
        <p:txBody>
          <a:bodyPr/>
          <a:lstStyle/>
          <a:p>
            <a:fld id="{049DC8E1-D369-0F48-9062-BB068AFD07CE}" type="datetime1">
              <a:rPr lang="en-US" smtClean="0"/>
              <a:pPr/>
              <a:t>11/29/2021</a:t>
            </a:fld>
            <a:endParaRPr lang="en-US"/>
          </a:p>
        </p:txBody>
      </p:sp>
      <p:sp>
        <p:nvSpPr>
          <p:cNvPr id="5" name="Slide Number Placeholder 4">
            <a:extLst>
              <a:ext uri="{FF2B5EF4-FFF2-40B4-BE49-F238E27FC236}">
                <a16:creationId xmlns:a16="http://schemas.microsoft.com/office/drawing/2014/main" id="{532D7A38-0023-46B4-BB7E-239E3308CFEF}"/>
              </a:ext>
            </a:extLst>
          </p:cNvPr>
          <p:cNvSpPr>
            <a:spLocks noGrp="1"/>
          </p:cNvSpPr>
          <p:nvPr>
            <p:ph type="sldNum" sz="quarter" idx="12"/>
          </p:nvPr>
        </p:nvSpPr>
        <p:spPr/>
        <p:txBody>
          <a:bodyPr/>
          <a:lstStyle/>
          <a:p>
            <a:fld id="{8A7A6979-0714-4377-B894-6BE4C2D6E202}" type="slidenum">
              <a:rPr lang="en-US" smtClean="0"/>
              <a:pPr/>
              <a:t>1</a:t>
            </a:fld>
            <a:endParaRPr lang="en-US"/>
          </a:p>
        </p:txBody>
      </p:sp>
      <p:sp>
        <p:nvSpPr>
          <p:cNvPr id="6" name="Subtitle 2">
            <a:extLst>
              <a:ext uri="{FF2B5EF4-FFF2-40B4-BE49-F238E27FC236}">
                <a16:creationId xmlns:a16="http://schemas.microsoft.com/office/drawing/2014/main" id="{C7280363-ADEB-4062-8492-6002ABF334EC}"/>
              </a:ext>
            </a:extLst>
          </p:cNvPr>
          <p:cNvSpPr>
            <a:spLocks noGrp="1"/>
          </p:cNvSpPr>
          <p:nvPr>
            <p:ph type="subTitle" idx="1"/>
          </p:nvPr>
        </p:nvSpPr>
        <p:spPr>
          <a:xfrm>
            <a:off x="1951038" y="3989387"/>
            <a:ext cx="7096125" cy="1738938"/>
          </a:xfrm>
        </p:spPr>
        <p:txBody>
          <a:bodyPr/>
          <a:lstStyle/>
          <a:p>
            <a:pPr algn="ctr"/>
            <a:r>
              <a:rPr lang="en-US">
                <a:solidFill>
                  <a:schemeClr val="bg1"/>
                </a:solidFill>
              </a:rPr>
              <a:t>Jack Gihl</a:t>
            </a:r>
          </a:p>
          <a:p>
            <a:pPr algn="ctr"/>
            <a:r>
              <a:rPr lang="en-US">
                <a:solidFill>
                  <a:schemeClr val="bg1"/>
                </a:solidFill>
              </a:rPr>
              <a:t>Cristian Washburn</a:t>
            </a:r>
          </a:p>
          <a:p>
            <a:pPr algn="ctr"/>
            <a:r>
              <a:rPr lang="en-US">
                <a:solidFill>
                  <a:schemeClr val="bg1"/>
                </a:solidFill>
              </a:rPr>
              <a:t>Ram Prabu</a:t>
            </a:r>
          </a:p>
          <a:p>
            <a:pPr algn="ctr"/>
            <a:r>
              <a:rPr lang="en-US" err="1">
                <a:solidFill>
                  <a:schemeClr val="bg1"/>
                </a:solidFill>
              </a:rPr>
              <a:t>Haofei</a:t>
            </a:r>
            <a:r>
              <a:rPr lang="en-US">
                <a:solidFill>
                  <a:schemeClr val="bg1"/>
                </a:solidFill>
              </a:rPr>
              <a:t> Tian</a:t>
            </a:r>
          </a:p>
        </p:txBody>
      </p:sp>
    </p:spTree>
    <p:extLst>
      <p:ext uri="{BB962C8B-B14F-4D97-AF65-F5344CB8AC3E}">
        <p14:creationId xmlns:p14="http://schemas.microsoft.com/office/powerpoint/2010/main" val="97864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7AB8-748C-471B-A331-CF9EEF5DBB01}"/>
              </a:ext>
            </a:extLst>
          </p:cNvPr>
          <p:cNvSpPr>
            <a:spLocks noGrp="1"/>
          </p:cNvSpPr>
          <p:nvPr>
            <p:ph type="ctrTitle"/>
          </p:nvPr>
        </p:nvSpPr>
        <p:spPr/>
        <p:txBody>
          <a:bodyPr/>
          <a:lstStyle/>
          <a:p>
            <a:r>
              <a:rPr lang="en-US"/>
              <a:t>The Current Challenge</a:t>
            </a:r>
          </a:p>
        </p:txBody>
      </p:sp>
      <p:sp>
        <p:nvSpPr>
          <p:cNvPr id="4" name="Text Placeholder 3">
            <a:extLst>
              <a:ext uri="{FF2B5EF4-FFF2-40B4-BE49-F238E27FC236}">
                <a16:creationId xmlns:a16="http://schemas.microsoft.com/office/drawing/2014/main" id="{1DB00599-7014-4164-B186-805080A62F6C}"/>
              </a:ext>
            </a:extLst>
          </p:cNvPr>
          <p:cNvSpPr>
            <a:spLocks noGrp="1"/>
          </p:cNvSpPr>
          <p:nvPr>
            <p:ph type="body" sz="quarter" idx="14"/>
          </p:nvPr>
        </p:nvSpPr>
        <p:spPr>
          <a:xfrm>
            <a:off x="382903" y="1823048"/>
            <a:ext cx="5168811" cy="3692382"/>
          </a:xfrm>
        </p:spPr>
        <p:txBody>
          <a:bodyPr>
            <a:noAutofit/>
          </a:bodyPr>
          <a:lstStyle/>
          <a:p>
            <a:r>
              <a:rPr lang="en-US" sz="2200"/>
              <a:t>Aerial Data (LIDAR &amp; DAP) collection</a:t>
            </a:r>
          </a:p>
          <a:p>
            <a:pPr lvl="1"/>
            <a:r>
              <a:rPr lang="en-US" sz="2200"/>
              <a:t>Wide area coverage for low cost/time expense</a:t>
            </a:r>
          </a:p>
          <a:p>
            <a:pPr lvl="1"/>
            <a:r>
              <a:rPr lang="en-US" sz="2200"/>
              <a:t>Determines Canopy Fuels</a:t>
            </a:r>
          </a:p>
          <a:p>
            <a:r>
              <a:rPr lang="en-US" sz="2200"/>
              <a:t>Ground Data (Rapid Plot) collection</a:t>
            </a:r>
          </a:p>
          <a:p>
            <a:pPr lvl="1"/>
            <a:r>
              <a:rPr lang="en-US" sz="2200"/>
              <a:t>Small area for high time expense</a:t>
            </a:r>
          </a:p>
          <a:p>
            <a:pPr lvl="1"/>
            <a:r>
              <a:rPr lang="en-US" sz="2200"/>
              <a:t>Determines Ground Fuels</a:t>
            </a:r>
          </a:p>
          <a:p>
            <a:r>
              <a:rPr lang="en-US" sz="2200"/>
              <a:t>Aerial data cannot penetrate beneath the canopy or directly give ground fuels</a:t>
            </a:r>
          </a:p>
          <a:p>
            <a:endParaRPr lang="en-US" sz="2200"/>
          </a:p>
        </p:txBody>
      </p:sp>
      <p:sp>
        <p:nvSpPr>
          <p:cNvPr id="6" name="Date Placeholder 5">
            <a:extLst>
              <a:ext uri="{FF2B5EF4-FFF2-40B4-BE49-F238E27FC236}">
                <a16:creationId xmlns:a16="http://schemas.microsoft.com/office/drawing/2014/main" id="{4466519A-4266-4F61-8CA8-E32603D58A17}"/>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7" name="Slide Number Placeholder 6">
            <a:extLst>
              <a:ext uri="{FF2B5EF4-FFF2-40B4-BE49-F238E27FC236}">
                <a16:creationId xmlns:a16="http://schemas.microsoft.com/office/drawing/2014/main" id="{126FD46C-0B54-4D11-A9E2-C34B14181FBC}"/>
              </a:ext>
            </a:extLst>
          </p:cNvPr>
          <p:cNvSpPr>
            <a:spLocks noGrp="1"/>
          </p:cNvSpPr>
          <p:nvPr>
            <p:ph type="sldNum" sz="quarter" idx="4"/>
          </p:nvPr>
        </p:nvSpPr>
        <p:spPr/>
        <p:txBody>
          <a:bodyPr/>
          <a:lstStyle/>
          <a:p>
            <a:fld id="{8A7A6979-0714-4377-B894-6BE4C2D6E202}" type="slidenum">
              <a:rPr lang="en-US" smtClean="0"/>
              <a:pPr/>
              <a:t>2</a:t>
            </a:fld>
            <a:endParaRPr lang="en-US"/>
          </a:p>
        </p:txBody>
      </p:sp>
      <p:pic>
        <p:nvPicPr>
          <p:cNvPr id="8" name="Content Placeholder 8" descr="Diagram&#10;&#10;Description automatically generated">
            <a:extLst>
              <a:ext uri="{FF2B5EF4-FFF2-40B4-BE49-F238E27FC236}">
                <a16:creationId xmlns:a16="http://schemas.microsoft.com/office/drawing/2014/main" id="{781209C6-DEBF-4163-AFBF-597340F245FB}"/>
              </a:ext>
            </a:extLst>
          </p:cNvPr>
          <p:cNvPicPr>
            <a:picLocks noGrp="1" noChangeAspect="1"/>
          </p:cNvPicPr>
          <p:nvPr>
            <p:ph sz="quarter" idx="13"/>
          </p:nvPr>
        </p:nvPicPr>
        <p:blipFill>
          <a:blip r:embed="rId3"/>
          <a:stretch>
            <a:fillRect/>
          </a:stretch>
        </p:blipFill>
        <p:spPr>
          <a:xfrm>
            <a:off x="5660707" y="1823016"/>
            <a:ext cx="6148390" cy="2845536"/>
          </a:xfrm>
        </p:spPr>
      </p:pic>
    </p:spTree>
    <p:extLst>
      <p:ext uri="{BB962C8B-B14F-4D97-AF65-F5344CB8AC3E}">
        <p14:creationId xmlns:p14="http://schemas.microsoft.com/office/powerpoint/2010/main" val="175525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C13B-0F98-4C1F-A459-AE83B0670BC4}"/>
              </a:ext>
            </a:extLst>
          </p:cNvPr>
          <p:cNvSpPr>
            <a:spLocks noGrp="1"/>
          </p:cNvSpPr>
          <p:nvPr>
            <p:ph type="ctrTitle"/>
          </p:nvPr>
        </p:nvSpPr>
        <p:spPr/>
        <p:txBody>
          <a:bodyPr/>
          <a:lstStyle/>
          <a:p>
            <a:r>
              <a:rPr lang="en-US">
                <a:latin typeface="Acumin Pro ExtraCondensed"/>
              </a:rPr>
              <a:t>Communication with Everett Hinkley  and Andy Hudak</a:t>
            </a:r>
          </a:p>
        </p:txBody>
      </p:sp>
      <p:sp>
        <p:nvSpPr>
          <p:cNvPr id="4" name="Text Placeholder 3">
            <a:extLst>
              <a:ext uri="{FF2B5EF4-FFF2-40B4-BE49-F238E27FC236}">
                <a16:creationId xmlns:a16="http://schemas.microsoft.com/office/drawing/2014/main" id="{9D516992-DFBC-4C95-8EEB-FF999120B38F}"/>
              </a:ext>
            </a:extLst>
          </p:cNvPr>
          <p:cNvSpPr>
            <a:spLocks noGrp="1"/>
          </p:cNvSpPr>
          <p:nvPr>
            <p:ph type="body" sz="quarter" idx="14"/>
          </p:nvPr>
        </p:nvSpPr>
        <p:spPr>
          <a:xfrm>
            <a:off x="791029" y="1917389"/>
            <a:ext cx="5743403" cy="3411537"/>
          </a:xfrm>
        </p:spPr>
        <p:txBody>
          <a:bodyPr vert="horz" lIns="0" tIns="0" rIns="0" bIns="0" rtlCol="0" anchor="t">
            <a:normAutofit/>
          </a:bodyPr>
          <a:lstStyle/>
          <a:p>
            <a:r>
              <a:rPr lang="en-US" sz="2200">
                <a:latin typeface="Acumin Pro"/>
              </a:rPr>
              <a:t>Originally Post Disaster Image Recognition</a:t>
            </a:r>
            <a:endParaRPr lang="en-US" sz="2200"/>
          </a:p>
          <a:p>
            <a:pPr lvl="1">
              <a:buClr>
                <a:srgbClr val="555960"/>
              </a:buClr>
              <a:buFont typeface="Arial" charset="2"/>
              <a:buChar char="•"/>
            </a:pPr>
            <a:r>
              <a:rPr lang="en-US" sz="2200">
                <a:solidFill>
                  <a:srgbClr val="000000"/>
                </a:solidFill>
                <a:latin typeface="Acumin Pro"/>
              </a:rPr>
              <a:t>Realized Forest Fires are a bigger issue </a:t>
            </a:r>
            <a:endParaRPr lang="en-US" sz="2200">
              <a:latin typeface="Acumin Pro"/>
            </a:endParaRPr>
          </a:p>
          <a:p>
            <a:pPr lvl="1">
              <a:buClr>
                <a:srgbClr val="555960"/>
              </a:buClr>
              <a:buFont typeface="Arial" charset="2"/>
              <a:buChar char="•"/>
            </a:pPr>
            <a:r>
              <a:rPr lang="en-US" sz="2200">
                <a:solidFill>
                  <a:srgbClr val="000000"/>
                </a:solidFill>
                <a:latin typeface="Acumin Pro"/>
              </a:rPr>
              <a:t>Machine Learning Applications</a:t>
            </a:r>
            <a:endParaRPr lang="en-US" sz="2200">
              <a:latin typeface="Acumin Pro"/>
            </a:endParaRPr>
          </a:p>
          <a:p>
            <a:r>
              <a:rPr lang="en-US" sz="2200">
                <a:solidFill>
                  <a:srgbClr val="000000"/>
                </a:solidFill>
                <a:latin typeface="Acumin Pro"/>
              </a:rPr>
              <a:t>North Kaibab Region</a:t>
            </a:r>
            <a:endParaRPr lang="en-US" sz="2200">
              <a:solidFill>
                <a:srgbClr val="000000"/>
              </a:solidFill>
            </a:endParaRPr>
          </a:p>
          <a:p>
            <a:pPr lvl="1"/>
            <a:r>
              <a:rPr lang="en-US" sz="2200">
                <a:solidFill>
                  <a:srgbClr val="000000"/>
                </a:solidFill>
              </a:rPr>
              <a:t>Pre- and Post-fire data</a:t>
            </a:r>
          </a:p>
          <a:p>
            <a:pPr lvl="1"/>
            <a:r>
              <a:rPr lang="en-US" sz="2200">
                <a:solidFill>
                  <a:srgbClr val="000000"/>
                </a:solidFill>
              </a:rPr>
              <a:t>DAP and LIDAR</a:t>
            </a:r>
          </a:p>
          <a:p>
            <a:pPr marL="228600" lvl="1" indent="0">
              <a:buClr>
                <a:srgbClr val="555960"/>
              </a:buClr>
              <a:buNone/>
            </a:pPr>
            <a:endParaRPr lang="en-US" sz="2200">
              <a:solidFill>
                <a:srgbClr val="000000"/>
              </a:solidFill>
            </a:endParaRPr>
          </a:p>
          <a:p>
            <a:endParaRPr lang="en-US" sz="2200">
              <a:solidFill>
                <a:srgbClr val="000000"/>
              </a:solidFill>
            </a:endParaRPr>
          </a:p>
        </p:txBody>
      </p:sp>
      <p:sp>
        <p:nvSpPr>
          <p:cNvPr id="6" name="Date Placeholder 5">
            <a:extLst>
              <a:ext uri="{FF2B5EF4-FFF2-40B4-BE49-F238E27FC236}">
                <a16:creationId xmlns:a16="http://schemas.microsoft.com/office/drawing/2014/main" id="{EB477086-F6F1-49E0-A1BE-8FEB003728D8}"/>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7" name="Slide Number Placeholder 6">
            <a:extLst>
              <a:ext uri="{FF2B5EF4-FFF2-40B4-BE49-F238E27FC236}">
                <a16:creationId xmlns:a16="http://schemas.microsoft.com/office/drawing/2014/main" id="{F75334C8-D9FE-41B3-9C56-AEEDB4884B40}"/>
              </a:ext>
            </a:extLst>
          </p:cNvPr>
          <p:cNvSpPr>
            <a:spLocks noGrp="1"/>
          </p:cNvSpPr>
          <p:nvPr>
            <p:ph type="sldNum" sz="quarter" idx="4"/>
          </p:nvPr>
        </p:nvSpPr>
        <p:spPr/>
        <p:txBody>
          <a:bodyPr/>
          <a:lstStyle/>
          <a:p>
            <a:fld id="{8A7A6979-0714-4377-B894-6BE4C2D6E202}" type="slidenum">
              <a:rPr lang="en-US" smtClean="0"/>
              <a:pPr/>
              <a:t>3</a:t>
            </a:fld>
            <a:endParaRPr lang="en-US"/>
          </a:p>
        </p:txBody>
      </p:sp>
      <p:pic>
        <p:nvPicPr>
          <p:cNvPr id="15" name="Picture 15" descr="A picture containing mountain, valley, canyon, outdoor&#10;&#10;Description automatically generated">
            <a:extLst>
              <a:ext uri="{FF2B5EF4-FFF2-40B4-BE49-F238E27FC236}">
                <a16:creationId xmlns:a16="http://schemas.microsoft.com/office/drawing/2014/main" id="{5323AAF2-92BC-4C15-A89C-450FED636E26}"/>
              </a:ext>
            </a:extLst>
          </p:cNvPr>
          <p:cNvPicPr>
            <a:picLocks noGrp="1" noChangeAspect="1"/>
          </p:cNvPicPr>
          <p:nvPr>
            <p:ph sz="quarter" idx="13"/>
          </p:nvPr>
        </p:nvPicPr>
        <p:blipFill>
          <a:blip r:embed="rId3"/>
          <a:stretch>
            <a:fillRect/>
          </a:stretch>
        </p:blipFill>
        <p:spPr>
          <a:xfrm>
            <a:off x="6984130" y="1920876"/>
            <a:ext cx="4909984" cy="3275521"/>
          </a:xfrm>
        </p:spPr>
      </p:pic>
      <p:sp>
        <p:nvSpPr>
          <p:cNvPr id="16" name="TextBox 15">
            <a:extLst>
              <a:ext uri="{FF2B5EF4-FFF2-40B4-BE49-F238E27FC236}">
                <a16:creationId xmlns:a16="http://schemas.microsoft.com/office/drawing/2014/main" id="{70008538-4CB3-4A2A-B516-66F996A69296}"/>
              </a:ext>
            </a:extLst>
          </p:cNvPr>
          <p:cNvSpPr txBox="1"/>
          <p:nvPr/>
        </p:nvSpPr>
        <p:spPr>
          <a:xfrm>
            <a:off x="7120128" y="5340096"/>
            <a:ext cx="4724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Source: https://www.hikingproject.com/trail/7003260/azt-passage-38-north-kaibab</a:t>
            </a:r>
          </a:p>
        </p:txBody>
      </p:sp>
    </p:spTree>
    <p:extLst>
      <p:ext uri="{BB962C8B-B14F-4D97-AF65-F5344CB8AC3E}">
        <p14:creationId xmlns:p14="http://schemas.microsoft.com/office/powerpoint/2010/main" val="158555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099B-5E34-47EE-85A0-B902C03859A5}"/>
              </a:ext>
            </a:extLst>
          </p:cNvPr>
          <p:cNvSpPr>
            <a:spLocks noGrp="1"/>
          </p:cNvSpPr>
          <p:nvPr>
            <p:ph type="ctrTitle"/>
          </p:nvPr>
        </p:nvSpPr>
        <p:spPr/>
        <p:txBody>
          <a:bodyPr/>
          <a:lstStyle/>
          <a:p>
            <a:r>
              <a:rPr lang="en-US"/>
              <a:t>Our Proposed Solution – Developing the Correlation</a:t>
            </a:r>
          </a:p>
        </p:txBody>
      </p:sp>
      <p:sp>
        <p:nvSpPr>
          <p:cNvPr id="4" name="Text Placeholder 3">
            <a:extLst>
              <a:ext uri="{FF2B5EF4-FFF2-40B4-BE49-F238E27FC236}">
                <a16:creationId xmlns:a16="http://schemas.microsoft.com/office/drawing/2014/main" id="{C098F813-9C03-4C09-859C-60794DAD3025}"/>
              </a:ext>
            </a:extLst>
          </p:cNvPr>
          <p:cNvSpPr>
            <a:spLocks noGrp="1"/>
          </p:cNvSpPr>
          <p:nvPr>
            <p:ph type="body" sz="quarter" idx="14"/>
          </p:nvPr>
        </p:nvSpPr>
        <p:spPr>
          <a:xfrm>
            <a:off x="754743" y="3214914"/>
            <a:ext cx="8323943" cy="2061344"/>
          </a:xfrm>
        </p:spPr>
        <p:txBody>
          <a:bodyPr>
            <a:normAutofit/>
          </a:bodyPr>
          <a:lstStyle/>
          <a:p>
            <a:r>
              <a:rPr lang="en-US" sz="2200"/>
              <a:t>Combine the two analysis methods</a:t>
            </a:r>
          </a:p>
          <a:p>
            <a:r>
              <a:rPr lang="en-US" sz="2200"/>
              <a:t>LIDAR/DAP can’t directly give ground fuels</a:t>
            </a:r>
          </a:p>
          <a:p>
            <a:r>
              <a:rPr lang="en-US" sz="2200"/>
              <a:t>Ground fuels can be treated as a function of canopy fuels</a:t>
            </a:r>
          </a:p>
          <a:p>
            <a:r>
              <a:rPr lang="en-US" sz="2200"/>
              <a:t>Correlation function – Machine Learning/regression based</a:t>
            </a:r>
          </a:p>
          <a:p>
            <a:endParaRPr lang="en-US" sz="2200"/>
          </a:p>
        </p:txBody>
      </p:sp>
      <p:pic>
        <p:nvPicPr>
          <p:cNvPr id="9" name="Content Placeholder 8" descr="Diagram&#10;&#10;Description automatically generated">
            <a:extLst>
              <a:ext uri="{FF2B5EF4-FFF2-40B4-BE49-F238E27FC236}">
                <a16:creationId xmlns:a16="http://schemas.microsoft.com/office/drawing/2014/main" id="{95953062-6E9F-4930-B56B-14368A3588EA}"/>
              </a:ext>
            </a:extLst>
          </p:cNvPr>
          <p:cNvPicPr>
            <a:picLocks noGrp="1" noChangeAspect="1"/>
          </p:cNvPicPr>
          <p:nvPr>
            <p:ph sz="quarter" idx="13"/>
          </p:nvPr>
        </p:nvPicPr>
        <p:blipFill>
          <a:blip r:embed="rId3"/>
          <a:stretch>
            <a:fillRect/>
          </a:stretch>
        </p:blipFill>
        <p:spPr>
          <a:xfrm>
            <a:off x="698588" y="1409725"/>
            <a:ext cx="10794825" cy="1396345"/>
          </a:xfrm>
        </p:spPr>
      </p:pic>
      <p:sp>
        <p:nvSpPr>
          <p:cNvPr id="6" name="Date Placeholder 5">
            <a:extLst>
              <a:ext uri="{FF2B5EF4-FFF2-40B4-BE49-F238E27FC236}">
                <a16:creationId xmlns:a16="http://schemas.microsoft.com/office/drawing/2014/main" id="{65B3EF55-2197-4C35-A9FA-B0491B4BDE56}"/>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7" name="Slide Number Placeholder 6">
            <a:extLst>
              <a:ext uri="{FF2B5EF4-FFF2-40B4-BE49-F238E27FC236}">
                <a16:creationId xmlns:a16="http://schemas.microsoft.com/office/drawing/2014/main" id="{84BA42B3-9000-45CF-9002-25C69F129505}"/>
              </a:ext>
            </a:extLst>
          </p:cNvPr>
          <p:cNvSpPr>
            <a:spLocks noGrp="1"/>
          </p:cNvSpPr>
          <p:nvPr>
            <p:ph type="sldNum" sz="quarter" idx="4"/>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191097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73AB-DE48-4A85-A12F-1CD39ABDE10D}"/>
              </a:ext>
            </a:extLst>
          </p:cNvPr>
          <p:cNvSpPr>
            <a:spLocks noGrp="1"/>
          </p:cNvSpPr>
          <p:nvPr>
            <p:ph type="ctrTitle"/>
          </p:nvPr>
        </p:nvSpPr>
        <p:spPr/>
        <p:txBody>
          <a:bodyPr/>
          <a:lstStyle/>
          <a:p>
            <a:r>
              <a:rPr lang="en-US"/>
              <a:t>Schedule Outlook</a:t>
            </a:r>
          </a:p>
        </p:txBody>
      </p:sp>
      <p:sp>
        <p:nvSpPr>
          <p:cNvPr id="5" name="Date Placeholder 4">
            <a:extLst>
              <a:ext uri="{FF2B5EF4-FFF2-40B4-BE49-F238E27FC236}">
                <a16:creationId xmlns:a16="http://schemas.microsoft.com/office/drawing/2014/main" id="{9D677E65-080F-4E8E-AFFD-8DA4D05C720C}"/>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6" name="Slide Number Placeholder 5">
            <a:extLst>
              <a:ext uri="{FF2B5EF4-FFF2-40B4-BE49-F238E27FC236}">
                <a16:creationId xmlns:a16="http://schemas.microsoft.com/office/drawing/2014/main" id="{357755C1-C09B-4C82-9843-F05EC3898863}"/>
              </a:ext>
            </a:extLst>
          </p:cNvPr>
          <p:cNvSpPr>
            <a:spLocks noGrp="1"/>
          </p:cNvSpPr>
          <p:nvPr>
            <p:ph type="sldNum" sz="quarter" idx="4"/>
          </p:nvPr>
        </p:nvSpPr>
        <p:spPr/>
        <p:txBody>
          <a:bodyPr/>
          <a:lstStyle/>
          <a:p>
            <a:fld id="{8A7A6979-0714-4377-B894-6BE4C2D6E202}" type="slidenum">
              <a:rPr lang="en-US" smtClean="0"/>
              <a:pPr/>
              <a:t>5</a:t>
            </a:fld>
            <a:endParaRPr lang="en-US"/>
          </a:p>
        </p:txBody>
      </p:sp>
      <p:sp>
        <p:nvSpPr>
          <p:cNvPr id="9" name="Text Placeholder 3">
            <a:extLst>
              <a:ext uri="{FF2B5EF4-FFF2-40B4-BE49-F238E27FC236}">
                <a16:creationId xmlns:a16="http://schemas.microsoft.com/office/drawing/2014/main" id="{3ED31FBE-2EA0-45ED-9F14-1639DE6452C6}"/>
              </a:ext>
            </a:extLst>
          </p:cNvPr>
          <p:cNvSpPr>
            <a:spLocks noGrp="1"/>
          </p:cNvSpPr>
          <p:nvPr>
            <p:ph type="body" sz="quarter" idx="14"/>
          </p:nvPr>
        </p:nvSpPr>
        <p:spPr>
          <a:xfrm>
            <a:off x="856342" y="1962540"/>
            <a:ext cx="10163349" cy="3411537"/>
          </a:xfrm>
        </p:spPr>
        <p:txBody>
          <a:bodyPr>
            <a:normAutofit/>
          </a:bodyPr>
          <a:lstStyle/>
          <a:p>
            <a:r>
              <a:rPr lang="en-US" sz="2200"/>
              <a:t>First contact with Everett Hinkley – Sept. 13, 2021</a:t>
            </a:r>
          </a:p>
          <a:p>
            <a:r>
              <a:rPr lang="en-US" sz="2200"/>
              <a:t>Team formed – late October 2021</a:t>
            </a:r>
          </a:p>
          <a:p>
            <a:r>
              <a:rPr lang="en-US" sz="2200"/>
              <a:t>First data received – November 20, 2021</a:t>
            </a:r>
          </a:p>
          <a:p>
            <a:r>
              <a:rPr lang="en-US" sz="2200"/>
              <a:t>TFRSAC Meeting – December 1, 2, 2021</a:t>
            </a:r>
          </a:p>
          <a:p>
            <a:r>
              <a:rPr lang="en-US" sz="2200"/>
              <a:t>Starting work - January 2022</a:t>
            </a:r>
          </a:p>
          <a:p>
            <a:r>
              <a:rPr lang="en-US" sz="2200"/>
              <a:t>Testing of first Aerial-to-Canopy Fuels ML algorithm – March 2022</a:t>
            </a:r>
          </a:p>
          <a:p>
            <a:r>
              <a:rPr lang="en-US" sz="2200"/>
              <a:t>Testing of Canopy Fuels-to-Ground Fuels correlation algorithm – April 2022</a:t>
            </a:r>
          </a:p>
          <a:p>
            <a:r>
              <a:rPr lang="en-US" sz="2200"/>
              <a:t>Working prototype – early May 2022</a:t>
            </a:r>
          </a:p>
        </p:txBody>
      </p:sp>
    </p:spTree>
    <p:extLst>
      <p:ext uri="{BB962C8B-B14F-4D97-AF65-F5344CB8AC3E}">
        <p14:creationId xmlns:p14="http://schemas.microsoft.com/office/powerpoint/2010/main" val="30752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18C5-B419-4F03-BDCD-24068C1A37B5}"/>
              </a:ext>
            </a:extLst>
          </p:cNvPr>
          <p:cNvSpPr>
            <a:spLocks noGrp="1"/>
          </p:cNvSpPr>
          <p:nvPr>
            <p:ph type="ctrTitle"/>
          </p:nvPr>
        </p:nvSpPr>
        <p:spPr/>
        <p:txBody>
          <a:bodyPr/>
          <a:lstStyle/>
          <a:p>
            <a:r>
              <a:rPr lang="en-US"/>
              <a:t>Primary Functional Requirements</a:t>
            </a:r>
          </a:p>
        </p:txBody>
      </p:sp>
      <p:sp>
        <p:nvSpPr>
          <p:cNvPr id="4" name="Text Placeholder 3">
            <a:extLst>
              <a:ext uri="{FF2B5EF4-FFF2-40B4-BE49-F238E27FC236}">
                <a16:creationId xmlns:a16="http://schemas.microsoft.com/office/drawing/2014/main" id="{639FA290-EF7F-4666-B535-06E40DE1E13E}"/>
              </a:ext>
            </a:extLst>
          </p:cNvPr>
          <p:cNvSpPr>
            <a:spLocks noGrp="1"/>
          </p:cNvSpPr>
          <p:nvPr>
            <p:ph type="body" sz="quarter" idx="14"/>
          </p:nvPr>
        </p:nvSpPr>
        <p:spPr>
          <a:xfrm>
            <a:off x="628405" y="1840938"/>
            <a:ext cx="6652846" cy="3251888"/>
          </a:xfrm>
        </p:spPr>
        <p:txBody>
          <a:bodyPr vert="horz" lIns="0" tIns="0" rIns="0" bIns="0" rtlCol="0" anchor="t">
            <a:noAutofit/>
          </a:bodyPr>
          <a:lstStyle/>
          <a:p>
            <a:r>
              <a:rPr lang="en-US" sz="2000">
                <a:latin typeface="Acumin Pro"/>
              </a:rPr>
              <a:t>The software shall accept LIDAR/DAP data as input</a:t>
            </a:r>
          </a:p>
          <a:p>
            <a:r>
              <a:rPr lang="en-US" sz="2000">
                <a:latin typeface="Acumin Pro"/>
              </a:rPr>
              <a:t>Utilizing the input and ML algorithm, it shall output the classifications (Table 1), densities and locations of the understory fire fuels</a:t>
            </a:r>
            <a:endParaRPr lang="en-US" sz="2000"/>
          </a:p>
          <a:p>
            <a:r>
              <a:rPr lang="en-US" sz="2000">
                <a:latin typeface="Acumin Pro"/>
              </a:rPr>
              <a:t>It shall have a User Interface (UI) that gives a good user experience</a:t>
            </a:r>
            <a:endParaRPr lang="en-US" sz="2000"/>
          </a:p>
          <a:p>
            <a:r>
              <a:rPr lang="en-US" sz="2000">
                <a:latin typeface="Acumin Pro"/>
              </a:rPr>
              <a:t>It shall output an informative report to internal and external storage, which is based on user's choice </a:t>
            </a:r>
            <a:endParaRPr lang="en-US" sz="2000"/>
          </a:p>
          <a:p>
            <a:r>
              <a:rPr lang="en-US" sz="2000">
                <a:latin typeface="Acumin Pro"/>
              </a:rPr>
              <a:t>It shall provide performance log</a:t>
            </a:r>
            <a:endParaRPr lang="en-US" sz="2000"/>
          </a:p>
          <a:p>
            <a:r>
              <a:rPr lang="en-US" sz="2000">
                <a:latin typeface="Acumin Pro"/>
              </a:rPr>
              <a:t>It shall have admin mode and operation mode</a:t>
            </a:r>
          </a:p>
          <a:p>
            <a:endParaRPr lang="en-US" sz="2000"/>
          </a:p>
        </p:txBody>
      </p:sp>
      <p:sp>
        <p:nvSpPr>
          <p:cNvPr id="5" name="Date Placeholder 4">
            <a:extLst>
              <a:ext uri="{FF2B5EF4-FFF2-40B4-BE49-F238E27FC236}">
                <a16:creationId xmlns:a16="http://schemas.microsoft.com/office/drawing/2014/main" id="{FDAE5FF1-5A78-4610-87AF-7DCDCC8D3998}"/>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6" name="Slide Number Placeholder 5">
            <a:extLst>
              <a:ext uri="{FF2B5EF4-FFF2-40B4-BE49-F238E27FC236}">
                <a16:creationId xmlns:a16="http://schemas.microsoft.com/office/drawing/2014/main" id="{F6944153-3455-4616-A11A-0178E34F1A40}"/>
              </a:ext>
            </a:extLst>
          </p:cNvPr>
          <p:cNvSpPr>
            <a:spLocks noGrp="1"/>
          </p:cNvSpPr>
          <p:nvPr>
            <p:ph type="sldNum" sz="quarter" idx="4"/>
          </p:nvPr>
        </p:nvSpPr>
        <p:spPr/>
        <p:txBody>
          <a:bodyPr/>
          <a:lstStyle/>
          <a:p>
            <a:fld id="{8A7A6979-0714-4377-B894-6BE4C2D6E202}" type="slidenum">
              <a:rPr lang="en-US" smtClean="0"/>
              <a:pPr/>
              <a:t>6</a:t>
            </a:fld>
            <a:endParaRPr lang="en-US"/>
          </a:p>
        </p:txBody>
      </p:sp>
      <p:graphicFrame>
        <p:nvGraphicFramePr>
          <p:cNvPr id="10" name="表格 9">
            <a:extLst>
              <a:ext uri="{FF2B5EF4-FFF2-40B4-BE49-F238E27FC236}">
                <a16:creationId xmlns:a16="http://schemas.microsoft.com/office/drawing/2014/main" id="{A50062EE-19C8-4655-B392-85462D1DEF25}"/>
              </a:ext>
            </a:extLst>
          </p:cNvPr>
          <p:cNvGraphicFramePr>
            <a:graphicFrameLocks noGrp="1"/>
          </p:cNvGraphicFramePr>
          <p:nvPr>
            <p:extLst>
              <p:ext uri="{D42A27DB-BD31-4B8C-83A1-F6EECF244321}">
                <p14:modId xmlns:p14="http://schemas.microsoft.com/office/powerpoint/2010/main" val="274415819"/>
              </p:ext>
            </p:extLst>
          </p:nvPr>
        </p:nvGraphicFramePr>
        <p:xfrm>
          <a:off x="7372594" y="2481580"/>
          <a:ext cx="4232779" cy="2251296"/>
        </p:xfrm>
        <a:graphic>
          <a:graphicData uri="http://schemas.openxmlformats.org/drawingml/2006/table">
            <a:tbl>
              <a:tblPr firstRow="1" bandRow="1">
                <a:tableStyleId>{5C22544A-7EE6-4342-B048-85BDC9FD1C3A}</a:tableStyleId>
              </a:tblPr>
              <a:tblGrid>
                <a:gridCol w="2897303">
                  <a:extLst>
                    <a:ext uri="{9D8B030D-6E8A-4147-A177-3AD203B41FA5}">
                      <a16:colId xmlns:a16="http://schemas.microsoft.com/office/drawing/2014/main" val="4227274205"/>
                    </a:ext>
                  </a:extLst>
                </a:gridCol>
                <a:gridCol w="1335476">
                  <a:extLst>
                    <a:ext uri="{9D8B030D-6E8A-4147-A177-3AD203B41FA5}">
                      <a16:colId xmlns:a16="http://schemas.microsoft.com/office/drawing/2014/main" val="1840589952"/>
                    </a:ext>
                  </a:extLst>
                </a:gridCol>
              </a:tblGrid>
              <a:tr h="242995">
                <a:tc>
                  <a:txBody>
                    <a:bodyPr/>
                    <a:lstStyle/>
                    <a:p>
                      <a:pPr rtl="0" fontAlgn="base"/>
                      <a:r>
                        <a:rPr lang="en-US" sz="1100">
                          <a:effectLst/>
                        </a:rPr>
                        <a:t>Type </a:t>
                      </a:r>
                      <a:endParaRPr lang="en-US">
                        <a:effectLst/>
                      </a:endParaRPr>
                    </a:p>
                  </a:txBody>
                  <a:tcPr anchor="b"/>
                </a:tc>
                <a:tc>
                  <a:txBody>
                    <a:bodyPr/>
                    <a:lstStyle/>
                    <a:p>
                      <a:pPr rtl="0" fontAlgn="base"/>
                      <a:r>
                        <a:rPr lang="en-US" sz="1100">
                          <a:effectLst/>
                        </a:rPr>
                        <a:t>Diameter </a:t>
                      </a:r>
                      <a:endParaRPr lang="en-US">
                        <a:effectLst/>
                      </a:endParaRPr>
                    </a:p>
                  </a:txBody>
                  <a:tcPr anchor="b"/>
                </a:tc>
                <a:extLst>
                  <a:ext uri="{0D108BD9-81ED-4DB2-BD59-A6C34878D82A}">
                    <a16:rowId xmlns:a16="http://schemas.microsoft.com/office/drawing/2014/main" val="491504668"/>
                  </a:ext>
                </a:extLst>
              </a:tr>
              <a:tr h="254040">
                <a:tc>
                  <a:txBody>
                    <a:bodyPr/>
                    <a:lstStyle/>
                    <a:p>
                      <a:pPr rtl="0" fontAlgn="base"/>
                      <a:r>
                        <a:rPr lang="en-US" sz="1100">
                          <a:effectLst/>
                        </a:rPr>
                        <a:t>downed, dead, woody fuels </a:t>
                      </a:r>
                      <a:endParaRPr lang="en-US">
                        <a:effectLst/>
                      </a:endParaRPr>
                    </a:p>
                  </a:txBody>
                  <a:tcPr anchor="b"/>
                </a:tc>
                <a:tc>
                  <a:txBody>
                    <a:bodyPr/>
                    <a:lstStyle/>
                    <a:p>
                      <a:pPr rtl="0" fontAlgn="base"/>
                      <a:r>
                        <a:rPr lang="en-US" sz="1100">
                          <a:effectLst/>
                        </a:rPr>
                        <a:t>&lt; 0.25 inches </a:t>
                      </a:r>
                      <a:endParaRPr lang="en-US">
                        <a:effectLst/>
                      </a:endParaRPr>
                    </a:p>
                  </a:txBody>
                  <a:tcPr anchor="b"/>
                </a:tc>
                <a:extLst>
                  <a:ext uri="{0D108BD9-81ED-4DB2-BD59-A6C34878D82A}">
                    <a16:rowId xmlns:a16="http://schemas.microsoft.com/office/drawing/2014/main" val="3763364950"/>
                  </a:ext>
                </a:extLst>
              </a:tr>
              <a:tr h="408674">
                <a:tc>
                  <a:txBody>
                    <a:bodyPr/>
                    <a:lstStyle/>
                    <a:p>
                      <a:pPr rtl="0" fontAlgn="base"/>
                      <a:r>
                        <a:rPr lang="en-US" sz="1100">
                          <a:effectLst/>
                        </a:rPr>
                        <a:t>downed, dead, woody fuels </a:t>
                      </a:r>
                      <a:endParaRPr lang="en-US">
                        <a:effectLst/>
                      </a:endParaRPr>
                    </a:p>
                  </a:txBody>
                  <a:tcPr anchor="b"/>
                </a:tc>
                <a:tc>
                  <a:txBody>
                    <a:bodyPr/>
                    <a:lstStyle/>
                    <a:p>
                      <a:pPr rtl="0" fontAlgn="base"/>
                      <a:r>
                        <a:rPr lang="en-US" sz="1100">
                          <a:effectLst/>
                        </a:rPr>
                        <a:t>0.25 - 1.0 inches </a:t>
                      </a:r>
                      <a:endParaRPr lang="en-US">
                        <a:effectLst/>
                      </a:endParaRPr>
                    </a:p>
                  </a:txBody>
                  <a:tcPr anchor="b"/>
                </a:tc>
                <a:extLst>
                  <a:ext uri="{0D108BD9-81ED-4DB2-BD59-A6C34878D82A}">
                    <a16:rowId xmlns:a16="http://schemas.microsoft.com/office/drawing/2014/main" val="3114048352"/>
                  </a:ext>
                </a:extLst>
              </a:tr>
              <a:tr h="254040">
                <a:tc>
                  <a:txBody>
                    <a:bodyPr/>
                    <a:lstStyle/>
                    <a:p>
                      <a:pPr rtl="0" fontAlgn="base"/>
                      <a:r>
                        <a:rPr lang="en-US" sz="1100">
                          <a:effectLst/>
                        </a:rPr>
                        <a:t>downed, dead, woody fuels </a:t>
                      </a:r>
                      <a:endParaRPr lang="en-US">
                        <a:effectLst/>
                      </a:endParaRPr>
                    </a:p>
                  </a:txBody>
                  <a:tcPr anchor="b"/>
                </a:tc>
                <a:tc>
                  <a:txBody>
                    <a:bodyPr/>
                    <a:lstStyle/>
                    <a:p>
                      <a:pPr rtl="0" fontAlgn="base"/>
                      <a:r>
                        <a:rPr lang="en-US" sz="1100">
                          <a:effectLst/>
                        </a:rPr>
                        <a:t>1 - 3 inches </a:t>
                      </a:r>
                      <a:endParaRPr lang="en-US">
                        <a:effectLst/>
                      </a:endParaRPr>
                    </a:p>
                  </a:txBody>
                  <a:tcPr anchor="b"/>
                </a:tc>
                <a:extLst>
                  <a:ext uri="{0D108BD9-81ED-4DB2-BD59-A6C34878D82A}">
                    <a16:rowId xmlns:a16="http://schemas.microsoft.com/office/drawing/2014/main" val="713850467"/>
                  </a:ext>
                </a:extLst>
              </a:tr>
              <a:tr h="254040">
                <a:tc>
                  <a:txBody>
                    <a:bodyPr/>
                    <a:lstStyle/>
                    <a:p>
                      <a:pPr rtl="0" fontAlgn="base"/>
                      <a:r>
                        <a:rPr lang="en-US" sz="1100">
                          <a:effectLst/>
                        </a:rPr>
                        <a:t>downed, dead, woody fuels </a:t>
                      </a:r>
                      <a:endParaRPr lang="en-US">
                        <a:effectLst/>
                      </a:endParaRPr>
                    </a:p>
                  </a:txBody>
                  <a:tcPr anchor="b"/>
                </a:tc>
                <a:tc>
                  <a:txBody>
                    <a:bodyPr/>
                    <a:lstStyle/>
                    <a:p>
                      <a:pPr rtl="0" fontAlgn="base"/>
                      <a:r>
                        <a:rPr lang="en-US" sz="1100">
                          <a:effectLst/>
                        </a:rPr>
                        <a:t>3+ inches </a:t>
                      </a:r>
                      <a:endParaRPr lang="en-US">
                        <a:effectLst/>
                      </a:endParaRPr>
                    </a:p>
                  </a:txBody>
                  <a:tcPr anchor="b"/>
                </a:tc>
                <a:extLst>
                  <a:ext uri="{0D108BD9-81ED-4DB2-BD59-A6C34878D82A}">
                    <a16:rowId xmlns:a16="http://schemas.microsoft.com/office/drawing/2014/main" val="3104581929"/>
                  </a:ext>
                </a:extLst>
              </a:tr>
              <a:tr h="408674">
                <a:tc>
                  <a:txBody>
                    <a:bodyPr/>
                    <a:lstStyle/>
                    <a:p>
                      <a:pPr rtl="0" fontAlgn="base"/>
                      <a:r>
                        <a:rPr lang="en-US" sz="1100">
                          <a:effectLst/>
                        </a:rPr>
                        <a:t>shrub: dead and live shrubby fuels </a:t>
                      </a:r>
                      <a:endParaRPr lang="en-US">
                        <a:effectLst/>
                      </a:endParaRPr>
                    </a:p>
                  </a:txBody>
                  <a:tcPr anchor="b"/>
                </a:tc>
                <a:tc>
                  <a:txBody>
                    <a:bodyPr/>
                    <a:lstStyle/>
                    <a:p>
                      <a:pPr rtl="0" fontAlgn="base"/>
                      <a:r>
                        <a:rPr lang="en-US" sz="1100">
                          <a:effectLst/>
                        </a:rPr>
                        <a:t>&gt; 2 inches </a:t>
                      </a:r>
                      <a:endParaRPr lang="en-US">
                        <a:effectLst/>
                      </a:endParaRPr>
                    </a:p>
                  </a:txBody>
                  <a:tcPr anchor="b"/>
                </a:tc>
                <a:extLst>
                  <a:ext uri="{0D108BD9-81ED-4DB2-BD59-A6C34878D82A}">
                    <a16:rowId xmlns:a16="http://schemas.microsoft.com/office/drawing/2014/main" val="2376982897"/>
                  </a:ext>
                </a:extLst>
              </a:tr>
              <a:tr h="397628">
                <a:tc>
                  <a:txBody>
                    <a:bodyPr/>
                    <a:lstStyle/>
                    <a:p>
                      <a:pPr rtl="0" fontAlgn="base"/>
                      <a:r>
                        <a:rPr lang="en-US" sz="1100">
                          <a:effectLst/>
                        </a:rPr>
                        <a:t>herb: dead and live grass and forb fuels </a:t>
                      </a:r>
                      <a:endParaRPr lang="en-US">
                        <a:effectLst/>
                      </a:endParaRPr>
                    </a:p>
                  </a:txBody>
                  <a:tcPr anchor="b"/>
                </a:tc>
                <a:tc>
                  <a:txBody>
                    <a:bodyPr/>
                    <a:lstStyle/>
                    <a:p>
                      <a:pPr rtl="0" fontAlgn="base"/>
                      <a:r>
                        <a:rPr lang="en-US" sz="1100">
                          <a:effectLst/>
                        </a:rPr>
                        <a:t>NA </a:t>
                      </a:r>
                      <a:endParaRPr lang="en-US">
                        <a:effectLst/>
                      </a:endParaRPr>
                    </a:p>
                  </a:txBody>
                  <a:tcPr anchor="b"/>
                </a:tc>
                <a:extLst>
                  <a:ext uri="{0D108BD9-81ED-4DB2-BD59-A6C34878D82A}">
                    <a16:rowId xmlns:a16="http://schemas.microsoft.com/office/drawing/2014/main" val="1412479222"/>
                  </a:ext>
                </a:extLst>
              </a:tr>
            </a:tbl>
          </a:graphicData>
        </a:graphic>
      </p:graphicFrame>
      <p:sp>
        <p:nvSpPr>
          <p:cNvPr id="15" name="文本框 14">
            <a:extLst>
              <a:ext uri="{FF2B5EF4-FFF2-40B4-BE49-F238E27FC236}">
                <a16:creationId xmlns:a16="http://schemas.microsoft.com/office/drawing/2014/main" id="{591B1401-C46C-43AB-8FEE-73C7057D6694}"/>
              </a:ext>
            </a:extLst>
          </p:cNvPr>
          <p:cNvSpPr txBox="1"/>
          <p:nvPr/>
        </p:nvSpPr>
        <p:spPr>
          <a:xfrm>
            <a:off x="8282843" y="4824535"/>
            <a:ext cx="340750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400"/>
              <a:t>Table 1: Fire Fuels to Estimate</a:t>
            </a:r>
          </a:p>
        </p:txBody>
      </p:sp>
    </p:spTree>
    <p:extLst>
      <p:ext uri="{BB962C8B-B14F-4D97-AF65-F5344CB8AC3E}">
        <p14:creationId xmlns:p14="http://schemas.microsoft.com/office/powerpoint/2010/main" val="153931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541E-B3A8-4C90-A8C3-0E531E09FB53}"/>
              </a:ext>
            </a:extLst>
          </p:cNvPr>
          <p:cNvSpPr>
            <a:spLocks noGrp="1"/>
          </p:cNvSpPr>
          <p:nvPr>
            <p:ph type="ctrTitle"/>
          </p:nvPr>
        </p:nvSpPr>
        <p:spPr/>
        <p:txBody>
          <a:bodyPr/>
          <a:lstStyle/>
          <a:p>
            <a:r>
              <a:rPr lang="en-US"/>
              <a:t>Primary Technical Requirements</a:t>
            </a:r>
          </a:p>
        </p:txBody>
      </p:sp>
      <p:sp>
        <p:nvSpPr>
          <p:cNvPr id="4" name="Text Placeholder 3">
            <a:extLst>
              <a:ext uri="{FF2B5EF4-FFF2-40B4-BE49-F238E27FC236}">
                <a16:creationId xmlns:a16="http://schemas.microsoft.com/office/drawing/2014/main" id="{A5F690CD-C935-4615-B38D-B0EE16E9D693}"/>
              </a:ext>
            </a:extLst>
          </p:cNvPr>
          <p:cNvSpPr>
            <a:spLocks noGrp="1"/>
          </p:cNvSpPr>
          <p:nvPr>
            <p:ph type="body" sz="quarter" idx="14"/>
          </p:nvPr>
        </p:nvSpPr>
        <p:spPr>
          <a:xfrm>
            <a:off x="266428" y="1902382"/>
            <a:ext cx="4802480" cy="3411537"/>
          </a:xfrm>
        </p:spPr>
        <p:txBody>
          <a:bodyPr vert="horz" lIns="0" tIns="0" rIns="0" bIns="0" rtlCol="0" anchor="t">
            <a:normAutofit/>
          </a:bodyPr>
          <a:lstStyle/>
          <a:p>
            <a:r>
              <a:rPr lang="en-US">
                <a:latin typeface="Acumin Pro"/>
              </a:rPr>
              <a:t>The software shall be an independent, standalone software system.</a:t>
            </a:r>
            <a:endParaRPr lang="en-US"/>
          </a:p>
          <a:p>
            <a:r>
              <a:rPr lang="en-US">
                <a:latin typeface="Acumin Pro"/>
              </a:rPr>
              <a:t>Different releases of software shall be made for different operating systems.</a:t>
            </a:r>
          </a:p>
          <a:p>
            <a:r>
              <a:rPr lang="en-US">
                <a:latin typeface="Acumin Pro"/>
              </a:rPr>
              <a:t>Different Modes are password protected and the password is stored in MySQL tables.</a:t>
            </a:r>
            <a:endParaRPr lang="en-US"/>
          </a:p>
          <a:p>
            <a:r>
              <a:rPr lang="en-US">
                <a:latin typeface="Acumin Pro"/>
              </a:rPr>
              <a:t>Parameters of the trained ML model will need to be stored in a MySQL table.</a:t>
            </a:r>
          </a:p>
          <a:p>
            <a:r>
              <a:rPr lang="en-US">
                <a:latin typeface="Acumin Pro"/>
              </a:rPr>
              <a:t>User shall select the runtime type (CPU/GPU) based on need.</a:t>
            </a:r>
          </a:p>
          <a:p>
            <a:endParaRPr lang="en-US"/>
          </a:p>
          <a:p>
            <a:endParaRPr lang="en-US"/>
          </a:p>
          <a:p>
            <a:endParaRPr lang="en-US"/>
          </a:p>
          <a:p>
            <a:endParaRPr lang="en-US"/>
          </a:p>
          <a:p>
            <a:endParaRPr lang="en-US"/>
          </a:p>
        </p:txBody>
      </p:sp>
      <p:sp>
        <p:nvSpPr>
          <p:cNvPr id="5" name="Date Placeholder 4">
            <a:extLst>
              <a:ext uri="{FF2B5EF4-FFF2-40B4-BE49-F238E27FC236}">
                <a16:creationId xmlns:a16="http://schemas.microsoft.com/office/drawing/2014/main" id="{25E8A20D-A2FA-408E-A071-5AB4CF47021C}"/>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6" name="Slide Number Placeholder 5">
            <a:extLst>
              <a:ext uri="{FF2B5EF4-FFF2-40B4-BE49-F238E27FC236}">
                <a16:creationId xmlns:a16="http://schemas.microsoft.com/office/drawing/2014/main" id="{E62B8E04-CBDC-4749-89EA-382F3A5F5EC5}"/>
              </a:ext>
            </a:extLst>
          </p:cNvPr>
          <p:cNvSpPr>
            <a:spLocks noGrp="1"/>
          </p:cNvSpPr>
          <p:nvPr>
            <p:ph type="sldNum" sz="quarter" idx="4"/>
          </p:nvPr>
        </p:nvSpPr>
        <p:spPr/>
        <p:txBody>
          <a:bodyPr/>
          <a:lstStyle/>
          <a:p>
            <a:fld id="{8A7A6979-0714-4377-B894-6BE4C2D6E202}" type="slidenum">
              <a:rPr lang="en-US" smtClean="0"/>
              <a:pPr/>
              <a:t>7</a:t>
            </a:fld>
            <a:endParaRPr lang="en-US"/>
          </a:p>
        </p:txBody>
      </p:sp>
      <p:graphicFrame>
        <p:nvGraphicFramePr>
          <p:cNvPr id="10" name="Table 9">
            <a:extLst>
              <a:ext uri="{FF2B5EF4-FFF2-40B4-BE49-F238E27FC236}">
                <a16:creationId xmlns:a16="http://schemas.microsoft.com/office/drawing/2014/main" id="{56248383-1EBD-49DD-B939-42ACE32FE071}"/>
              </a:ext>
            </a:extLst>
          </p:cNvPr>
          <p:cNvGraphicFramePr>
            <a:graphicFrameLocks noGrp="1"/>
          </p:cNvGraphicFramePr>
          <p:nvPr>
            <p:extLst>
              <p:ext uri="{D42A27DB-BD31-4B8C-83A1-F6EECF244321}">
                <p14:modId xmlns:p14="http://schemas.microsoft.com/office/powerpoint/2010/main" val="1680148663"/>
              </p:ext>
            </p:extLst>
          </p:nvPr>
        </p:nvGraphicFramePr>
        <p:xfrm>
          <a:off x="5242008" y="1441785"/>
          <a:ext cx="6813889" cy="4084320"/>
        </p:xfrm>
        <a:graphic>
          <a:graphicData uri="http://schemas.openxmlformats.org/drawingml/2006/table">
            <a:tbl>
              <a:tblPr firstRow="1" bandRow="1">
                <a:tableStyleId>{5C22544A-7EE6-4342-B048-85BDC9FD1C3A}</a:tableStyleId>
              </a:tblPr>
              <a:tblGrid>
                <a:gridCol w="2153307">
                  <a:extLst>
                    <a:ext uri="{9D8B030D-6E8A-4147-A177-3AD203B41FA5}">
                      <a16:colId xmlns:a16="http://schemas.microsoft.com/office/drawing/2014/main" val="2154138406"/>
                    </a:ext>
                  </a:extLst>
                </a:gridCol>
                <a:gridCol w="2330291">
                  <a:extLst>
                    <a:ext uri="{9D8B030D-6E8A-4147-A177-3AD203B41FA5}">
                      <a16:colId xmlns:a16="http://schemas.microsoft.com/office/drawing/2014/main" val="1543680322"/>
                    </a:ext>
                  </a:extLst>
                </a:gridCol>
                <a:gridCol w="2330291">
                  <a:extLst>
                    <a:ext uri="{9D8B030D-6E8A-4147-A177-3AD203B41FA5}">
                      <a16:colId xmlns:a16="http://schemas.microsoft.com/office/drawing/2014/main" val="2021694172"/>
                    </a:ext>
                  </a:extLst>
                </a:gridCol>
              </a:tblGrid>
              <a:tr h="293991">
                <a:tc>
                  <a:txBody>
                    <a:bodyPr/>
                    <a:lstStyle/>
                    <a:p>
                      <a:pPr rtl="0" fontAlgn="base"/>
                      <a:r>
                        <a:rPr lang="en-US" sz="1400">
                          <a:effectLst/>
                        </a:rPr>
                        <a:t>Requirement Category </a:t>
                      </a:r>
                      <a:endParaRPr lang="en-US" sz="1400" b="1">
                        <a:solidFill>
                          <a:srgbClr val="FFFFFF"/>
                        </a:solidFill>
                        <a:effectLst/>
                      </a:endParaRPr>
                    </a:p>
                  </a:txBody>
                  <a:tcPr/>
                </a:tc>
                <a:tc>
                  <a:txBody>
                    <a:bodyPr/>
                    <a:lstStyle/>
                    <a:p>
                      <a:pPr rtl="0" fontAlgn="base"/>
                      <a:r>
                        <a:rPr lang="en-US" sz="1400">
                          <a:effectLst/>
                        </a:rPr>
                        <a:t>Requirement </a:t>
                      </a:r>
                      <a:endParaRPr lang="en-US" sz="1400" b="1">
                        <a:solidFill>
                          <a:srgbClr val="FFFFFF"/>
                        </a:solidFill>
                        <a:effectLst/>
                      </a:endParaRPr>
                    </a:p>
                  </a:txBody>
                  <a:tcPr/>
                </a:tc>
                <a:tc>
                  <a:txBody>
                    <a:bodyPr/>
                    <a:lstStyle/>
                    <a:p>
                      <a:pPr rtl="0" fontAlgn="base"/>
                      <a:r>
                        <a:rPr lang="en-US" sz="1400">
                          <a:effectLst/>
                        </a:rPr>
                        <a:t>Specifications </a:t>
                      </a:r>
                      <a:endParaRPr lang="en-US" sz="1400" b="1">
                        <a:solidFill>
                          <a:srgbClr val="FFFFFF"/>
                        </a:solidFill>
                        <a:effectLst/>
                      </a:endParaRPr>
                    </a:p>
                  </a:txBody>
                  <a:tcPr/>
                </a:tc>
                <a:extLst>
                  <a:ext uri="{0D108BD9-81ED-4DB2-BD59-A6C34878D82A}">
                    <a16:rowId xmlns:a16="http://schemas.microsoft.com/office/drawing/2014/main" val="1253510366"/>
                  </a:ext>
                </a:extLst>
              </a:tr>
              <a:tr h="867275">
                <a:tc rowSpan="2">
                  <a:txBody>
                    <a:bodyPr/>
                    <a:lstStyle/>
                    <a:p>
                      <a:pPr rtl="0" fontAlgn="base"/>
                      <a:r>
                        <a:rPr lang="en-US" sz="1400">
                          <a:effectLst/>
                        </a:rPr>
                        <a:t>Hardware Requirements </a:t>
                      </a:r>
                    </a:p>
                  </a:txBody>
                  <a:tcPr/>
                </a:tc>
                <a:tc>
                  <a:txBody>
                    <a:bodyPr/>
                    <a:lstStyle/>
                    <a:p>
                      <a:pPr rtl="0" fontAlgn="base"/>
                      <a:r>
                        <a:rPr lang="en-US" sz="1400">
                          <a:effectLst/>
                        </a:rPr>
                        <a:t> Computer/Laptop Requirements </a:t>
                      </a:r>
                    </a:p>
                  </a:txBody>
                  <a:tcPr/>
                </a:tc>
                <a:tc>
                  <a:txBody>
                    <a:bodyPr/>
                    <a:lstStyle/>
                    <a:p>
                      <a:pPr rtl="0" fontAlgn="base"/>
                      <a:r>
                        <a:rPr lang="en-US" sz="1400">
                          <a:effectLst/>
                        </a:rPr>
                        <a:t>32-bit architecture or higher  </a:t>
                      </a:r>
                    </a:p>
                    <a:p>
                      <a:pPr rtl="0" fontAlgn="base"/>
                      <a:r>
                        <a:rPr lang="en-US" sz="1400">
                          <a:effectLst/>
                        </a:rPr>
                        <a:t>4 GB RAM or higher   </a:t>
                      </a:r>
                    </a:p>
                    <a:p>
                      <a:pPr rtl="0" fontAlgn="base"/>
                      <a:r>
                        <a:rPr lang="en-US" sz="1400">
                          <a:effectLst/>
                        </a:rPr>
                        <a:t>CPU performance &gt; 100 examples/second </a:t>
                      </a:r>
                    </a:p>
                  </a:txBody>
                  <a:tcPr/>
                </a:tc>
                <a:extLst>
                  <a:ext uri="{0D108BD9-81ED-4DB2-BD59-A6C34878D82A}">
                    <a16:rowId xmlns:a16="http://schemas.microsoft.com/office/drawing/2014/main" val="2640878357"/>
                  </a:ext>
                </a:extLst>
              </a:tr>
              <a:tr h="867275">
                <a:tc vMerge="1">
                  <a:txBody>
                    <a:bodyPr/>
                    <a:lstStyle/>
                    <a:p>
                      <a:endParaRPr lang="en-US"/>
                    </a:p>
                  </a:txBody>
                  <a:tcPr/>
                </a:tc>
                <a:tc>
                  <a:txBody>
                    <a:bodyPr/>
                    <a:lstStyle/>
                    <a:p>
                      <a:pPr rtl="0" fontAlgn="base"/>
                      <a:r>
                        <a:rPr lang="en-US" sz="1400">
                          <a:effectLst/>
                        </a:rPr>
                        <a:t> Storage/Memory Requirements </a:t>
                      </a:r>
                    </a:p>
                  </a:txBody>
                  <a:tcPr/>
                </a:tc>
                <a:tc>
                  <a:txBody>
                    <a:bodyPr/>
                    <a:lstStyle/>
                    <a:p>
                      <a:pPr rtl="0" fontAlgn="base"/>
                      <a:r>
                        <a:rPr lang="en-US" sz="1400">
                          <a:effectLst/>
                        </a:rPr>
                        <a:t> Maximum size of software: 500 MB </a:t>
                      </a:r>
                    </a:p>
                    <a:p>
                      <a:pPr rtl="0" fontAlgn="base"/>
                      <a:r>
                        <a:rPr lang="en-US" sz="1400">
                          <a:effectLst/>
                        </a:rPr>
                        <a:t>Training or Test data size: greater than 500 GB </a:t>
                      </a:r>
                    </a:p>
                  </a:txBody>
                  <a:tcPr/>
                </a:tc>
                <a:extLst>
                  <a:ext uri="{0D108BD9-81ED-4DB2-BD59-A6C34878D82A}">
                    <a16:rowId xmlns:a16="http://schemas.microsoft.com/office/drawing/2014/main" val="1393263312"/>
                  </a:ext>
                </a:extLst>
              </a:tr>
              <a:tr h="867275">
                <a:tc rowSpan="2">
                  <a:txBody>
                    <a:bodyPr/>
                    <a:lstStyle/>
                    <a:p>
                      <a:pPr rtl="0" fontAlgn="base"/>
                      <a:r>
                        <a:rPr lang="en-US" sz="1400">
                          <a:effectLst/>
                        </a:rPr>
                        <a:t>Performance Requirements </a:t>
                      </a:r>
                    </a:p>
                  </a:txBody>
                  <a:tcPr/>
                </a:tc>
                <a:tc>
                  <a:txBody>
                    <a:bodyPr/>
                    <a:lstStyle/>
                    <a:p>
                      <a:pPr rtl="0" fontAlgn="base"/>
                      <a:r>
                        <a:rPr lang="en-US" sz="1400">
                          <a:effectLst/>
                        </a:rPr>
                        <a:t> Training Requirements </a:t>
                      </a:r>
                    </a:p>
                  </a:txBody>
                  <a:tcPr/>
                </a:tc>
                <a:tc>
                  <a:txBody>
                    <a:bodyPr/>
                    <a:lstStyle/>
                    <a:p>
                      <a:pPr rtl="0" fontAlgn="base"/>
                      <a:r>
                        <a:rPr lang="en-US" sz="1400">
                          <a:effectLst/>
                        </a:rPr>
                        <a:t>Test data size: Train data size = 1:9  </a:t>
                      </a:r>
                    </a:p>
                    <a:p>
                      <a:pPr rtl="0" fontAlgn="base"/>
                      <a:r>
                        <a:rPr lang="en-US" sz="1400">
                          <a:effectLst/>
                        </a:rPr>
                        <a:t>Initial Training rate: 14k examples/second </a:t>
                      </a:r>
                    </a:p>
                  </a:txBody>
                  <a:tcPr/>
                </a:tc>
                <a:extLst>
                  <a:ext uri="{0D108BD9-81ED-4DB2-BD59-A6C34878D82A}">
                    <a16:rowId xmlns:a16="http://schemas.microsoft.com/office/drawing/2014/main" val="2603870659"/>
                  </a:ext>
                </a:extLst>
              </a:tr>
              <a:tr h="485085">
                <a:tc vMerge="1">
                  <a:txBody>
                    <a:bodyPr/>
                    <a:lstStyle/>
                    <a:p>
                      <a:endParaRPr lang="en-US"/>
                    </a:p>
                  </a:txBody>
                  <a:tcPr/>
                </a:tc>
                <a:tc>
                  <a:txBody>
                    <a:bodyPr/>
                    <a:lstStyle/>
                    <a:p>
                      <a:pPr rtl="0" fontAlgn="base"/>
                      <a:r>
                        <a:rPr lang="en-US" sz="1400">
                          <a:effectLst/>
                        </a:rPr>
                        <a:t> Validation Requirements on test data </a:t>
                      </a:r>
                    </a:p>
                  </a:txBody>
                  <a:tcPr/>
                </a:tc>
                <a:tc>
                  <a:txBody>
                    <a:bodyPr/>
                    <a:lstStyle/>
                    <a:p>
                      <a:pPr rtl="0" fontAlgn="base"/>
                      <a:r>
                        <a:rPr lang="en-US" sz="1400">
                          <a:effectLst/>
                        </a:rPr>
                        <a:t> Location Accuracy: 80% </a:t>
                      </a:r>
                    </a:p>
                    <a:p>
                      <a:pPr rtl="0" fontAlgn="base"/>
                      <a:r>
                        <a:rPr lang="en-US" sz="1400">
                          <a:effectLst/>
                        </a:rPr>
                        <a:t>Classification Accuracy: 90% </a:t>
                      </a:r>
                    </a:p>
                  </a:txBody>
                  <a:tcPr/>
                </a:tc>
                <a:extLst>
                  <a:ext uri="{0D108BD9-81ED-4DB2-BD59-A6C34878D82A}">
                    <a16:rowId xmlns:a16="http://schemas.microsoft.com/office/drawing/2014/main" val="1042103755"/>
                  </a:ext>
                </a:extLst>
              </a:tr>
            </a:tbl>
          </a:graphicData>
        </a:graphic>
      </p:graphicFrame>
      <p:sp>
        <p:nvSpPr>
          <p:cNvPr id="12" name="文本框 14">
            <a:extLst>
              <a:ext uri="{FF2B5EF4-FFF2-40B4-BE49-F238E27FC236}">
                <a16:creationId xmlns:a16="http://schemas.microsoft.com/office/drawing/2014/main" id="{B76F65D6-D1E6-4B25-AECF-9A5D50435B0E}"/>
              </a:ext>
            </a:extLst>
          </p:cNvPr>
          <p:cNvSpPr txBox="1"/>
          <p:nvPr/>
        </p:nvSpPr>
        <p:spPr>
          <a:xfrm>
            <a:off x="6397896" y="5606587"/>
            <a:ext cx="41193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400"/>
              <a:t>Table 2: </a:t>
            </a:r>
            <a:r>
              <a:rPr lang="zh-CN" sz="1400" i="1">
                <a:ea typeface="+mn-lt"/>
                <a:cs typeface="+mn-lt"/>
              </a:rPr>
              <a:t>Summary of the</a:t>
            </a:r>
            <a:r>
              <a:rPr lang="zh-CN" altLang="en-US" sz="1400" i="1">
                <a:ea typeface="+mn-lt"/>
                <a:cs typeface="+mn-lt"/>
              </a:rPr>
              <a:t> Technical</a:t>
            </a:r>
            <a:r>
              <a:rPr lang="en-US" altLang="zh-CN" sz="1400" i="1">
                <a:ea typeface="+mn-lt"/>
                <a:cs typeface="+mn-lt"/>
              </a:rPr>
              <a:t> </a:t>
            </a:r>
            <a:r>
              <a:rPr lang="zh-CN" sz="1400" i="1">
                <a:ea typeface="+mn-lt"/>
                <a:cs typeface="+mn-lt"/>
              </a:rPr>
              <a:t>Requirements</a:t>
            </a:r>
            <a:endParaRPr lang="zh-CN" altLang="en-US" sz="1400"/>
          </a:p>
        </p:txBody>
      </p:sp>
    </p:spTree>
    <p:extLst>
      <p:ext uri="{BB962C8B-B14F-4D97-AF65-F5344CB8AC3E}">
        <p14:creationId xmlns:p14="http://schemas.microsoft.com/office/powerpoint/2010/main" val="148021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CA46-9FA5-4A9B-89ED-BEDA8FFC7C42}"/>
              </a:ext>
            </a:extLst>
          </p:cNvPr>
          <p:cNvSpPr>
            <a:spLocks noGrp="1"/>
          </p:cNvSpPr>
          <p:nvPr>
            <p:ph type="ctrTitle"/>
          </p:nvPr>
        </p:nvSpPr>
        <p:spPr/>
        <p:txBody>
          <a:bodyPr/>
          <a:lstStyle/>
          <a:p>
            <a:r>
              <a:rPr lang="en-US"/>
              <a:t>Challenges</a:t>
            </a:r>
          </a:p>
        </p:txBody>
      </p:sp>
      <p:sp>
        <p:nvSpPr>
          <p:cNvPr id="4" name="Text Placeholder 3">
            <a:extLst>
              <a:ext uri="{FF2B5EF4-FFF2-40B4-BE49-F238E27FC236}">
                <a16:creationId xmlns:a16="http://schemas.microsoft.com/office/drawing/2014/main" id="{CB4CD93B-8F49-4983-AD0A-CCC93E870DF3}"/>
              </a:ext>
            </a:extLst>
          </p:cNvPr>
          <p:cNvSpPr>
            <a:spLocks noGrp="1"/>
          </p:cNvSpPr>
          <p:nvPr>
            <p:ph type="body" sz="quarter" idx="14"/>
          </p:nvPr>
        </p:nvSpPr>
        <p:spPr>
          <a:xfrm>
            <a:off x="1042310" y="1728079"/>
            <a:ext cx="7366000" cy="3411537"/>
          </a:xfrm>
        </p:spPr>
        <p:txBody>
          <a:bodyPr vert="horz" lIns="0" tIns="0" rIns="0" bIns="0" rtlCol="0" anchor="t">
            <a:normAutofit/>
          </a:bodyPr>
          <a:lstStyle/>
          <a:p>
            <a:r>
              <a:rPr lang="en-US" sz="2000">
                <a:latin typeface="Acumin Pro"/>
              </a:rPr>
              <a:t>The main cores of the project are the two ML algorithms, so they are the primary challenges we could expect.</a:t>
            </a:r>
          </a:p>
          <a:p>
            <a:endParaRPr lang="en-US" sz="2000"/>
          </a:p>
          <a:p>
            <a:r>
              <a:rPr lang="en-US" sz="2000">
                <a:latin typeface="Acumin Pro"/>
              </a:rPr>
              <a:t>For the first ML algorithm, since it has been researched by many organizations, the challenges are to research their current methods and customize them for our specific applications</a:t>
            </a:r>
            <a:endParaRPr lang="en-US" sz="2000"/>
          </a:p>
          <a:p>
            <a:endParaRPr lang="en-US" sz="2000"/>
          </a:p>
          <a:p>
            <a:r>
              <a:rPr lang="en-US" sz="2000">
                <a:latin typeface="Acumin Pro"/>
              </a:rPr>
              <a:t>The second one would be the biggest difficulty, because there are plenty of ML algorithms for developing a correlation, and we need to find the most accurate one</a:t>
            </a:r>
            <a:endParaRPr lang="en-US" sz="2000"/>
          </a:p>
          <a:p>
            <a:endParaRPr lang="en-US"/>
          </a:p>
          <a:p>
            <a:pPr marL="0" indent="0">
              <a:buNone/>
            </a:pPr>
            <a:endParaRPr lang="en-US"/>
          </a:p>
        </p:txBody>
      </p:sp>
      <p:sp>
        <p:nvSpPr>
          <p:cNvPr id="5" name="Date Placeholder 4">
            <a:extLst>
              <a:ext uri="{FF2B5EF4-FFF2-40B4-BE49-F238E27FC236}">
                <a16:creationId xmlns:a16="http://schemas.microsoft.com/office/drawing/2014/main" id="{0B6BBB76-2A80-452B-B379-3497A5EDBA19}"/>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6" name="Slide Number Placeholder 5">
            <a:extLst>
              <a:ext uri="{FF2B5EF4-FFF2-40B4-BE49-F238E27FC236}">
                <a16:creationId xmlns:a16="http://schemas.microsoft.com/office/drawing/2014/main" id="{BB0702C3-BCBD-4BA2-B2E1-F32ED0A07145}"/>
              </a:ext>
            </a:extLst>
          </p:cNvPr>
          <p:cNvSpPr>
            <a:spLocks noGrp="1"/>
          </p:cNvSpPr>
          <p:nvPr>
            <p:ph type="sldNum" sz="quarter" idx="4"/>
          </p:nvPr>
        </p:nvSpPr>
        <p:spPr/>
        <p:txBody>
          <a:bodyPr/>
          <a:lstStyle/>
          <a:p>
            <a:fld id="{8A7A6979-0714-4377-B894-6BE4C2D6E202}" type="slidenum">
              <a:rPr lang="en-US" smtClean="0"/>
              <a:pPr/>
              <a:t>8</a:t>
            </a:fld>
            <a:endParaRPr lang="en-US"/>
          </a:p>
        </p:txBody>
      </p:sp>
    </p:spTree>
    <p:extLst>
      <p:ext uri="{BB962C8B-B14F-4D97-AF65-F5344CB8AC3E}">
        <p14:creationId xmlns:p14="http://schemas.microsoft.com/office/powerpoint/2010/main" val="193813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0F7BBD5-5290-421B-96CD-7C72A4EE70C3}"/>
              </a:ext>
            </a:extLst>
          </p:cNvPr>
          <p:cNvSpPr>
            <a:spLocks noGrp="1"/>
          </p:cNvSpPr>
          <p:nvPr>
            <p:ph type="dt" sz="half" idx="2"/>
          </p:nvPr>
        </p:nvSpPr>
        <p:spPr/>
        <p:txBody>
          <a:bodyPr/>
          <a:lstStyle/>
          <a:p>
            <a:fld id="{E0C8DACD-4E35-4E4C-AC75-C3DE50F04E7E}" type="datetime1">
              <a:rPr lang="en-US" smtClean="0"/>
              <a:pPr/>
              <a:t>11/29/2021</a:t>
            </a:fld>
            <a:endParaRPr lang="en-US"/>
          </a:p>
        </p:txBody>
      </p:sp>
      <p:sp>
        <p:nvSpPr>
          <p:cNvPr id="6" name="Slide Number Placeholder 5">
            <a:extLst>
              <a:ext uri="{FF2B5EF4-FFF2-40B4-BE49-F238E27FC236}">
                <a16:creationId xmlns:a16="http://schemas.microsoft.com/office/drawing/2014/main" id="{6CE35B20-D748-4034-96FA-0AE51340E73F}"/>
              </a:ext>
            </a:extLst>
          </p:cNvPr>
          <p:cNvSpPr>
            <a:spLocks noGrp="1"/>
          </p:cNvSpPr>
          <p:nvPr>
            <p:ph type="sldNum" sz="quarter" idx="4"/>
          </p:nvPr>
        </p:nvSpPr>
        <p:spPr/>
        <p:txBody>
          <a:bodyPr/>
          <a:lstStyle/>
          <a:p>
            <a:fld id="{8A7A6979-0714-4377-B894-6BE4C2D6E202}" type="slidenum">
              <a:rPr lang="en-US" smtClean="0"/>
              <a:pPr/>
              <a:t>9</a:t>
            </a:fld>
            <a:endParaRPr lang="en-US"/>
          </a:p>
        </p:txBody>
      </p:sp>
      <p:sp>
        <p:nvSpPr>
          <p:cNvPr id="7" name="Subtitle 2">
            <a:extLst>
              <a:ext uri="{FF2B5EF4-FFF2-40B4-BE49-F238E27FC236}">
                <a16:creationId xmlns:a16="http://schemas.microsoft.com/office/drawing/2014/main" id="{BE03E8BF-4391-4A8B-BA64-8A915D8FB2BC}"/>
              </a:ext>
            </a:extLst>
          </p:cNvPr>
          <p:cNvSpPr>
            <a:spLocks noGrp="1"/>
          </p:cNvSpPr>
          <p:nvPr>
            <p:ph type="subTitle" idx="1"/>
          </p:nvPr>
        </p:nvSpPr>
        <p:spPr>
          <a:xfrm>
            <a:off x="747486" y="1231343"/>
            <a:ext cx="11038114" cy="365760"/>
          </a:xfrm>
        </p:spPr>
        <p:txBody>
          <a:bodyPr/>
          <a:lstStyle/>
          <a:p>
            <a:r>
              <a:rPr lang="en-US"/>
              <a:t>Fire Fuels Discovery – Purdue University -  School of Electrical &amp; Computer Engineering</a:t>
            </a:r>
          </a:p>
        </p:txBody>
      </p:sp>
      <p:sp>
        <p:nvSpPr>
          <p:cNvPr id="10" name="Text Placeholder 3">
            <a:extLst>
              <a:ext uri="{FF2B5EF4-FFF2-40B4-BE49-F238E27FC236}">
                <a16:creationId xmlns:a16="http://schemas.microsoft.com/office/drawing/2014/main" id="{5033C063-824A-4346-B903-C80F58DFC9EB}"/>
              </a:ext>
            </a:extLst>
          </p:cNvPr>
          <p:cNvSpPr>
            <a:spLocks noGrp="1"/>
          </p:cNvSpPr>
          <p:nvPr>
            <p:ph type="body" sz="quarter" idx="14"/>
          </p:nvPr>
        </p:nvSpPr>
        <p:spPr>
          <a:xfrm>
            <a:off x="464457" y="1869241"/>
            <a:ext cx="11553371" cy="3504836"/>
          </a:xfrm>
        </p:spPr>
        <p:txBody>
          <a:bodyPr vert="horz" lIns="0" tIns="0" rIns="0" bIns="0" rtlCol="0" anchor="t">
            <a:normAutofit/>
          </a:bodyPr>
          <a:lstStyle/>
          <a:p>
            <a:r>
              <a:rPr lang="en-US" sz="2200">
                <a:effectLst/>
                <a:latin typeface="Times New Roman"/>
                <a:ea typeface="Calibri" panose="020F0502020204030204" pitchFamily="34" charset="0"/>
                <a:cs typeface="Times New Roman"/>
              </a:rPr>
              <a:t>Current Challenge &amp; Conversations</a:t>
            </a:r>
          </a:p>
          <a:p>
            <a:r>
              <a:rPr lang="en-US" sz="2200">
                <a:latin typeface="Times New Roman"/>
                <a:ea typeface="Calibri" panose="020F0502020204030204" pitchFamily="34" charset="0"/>
                <a:cs typeface="Times New Roman"/>
              </a:rPr>
              <a:t>Proposed Solution &amp; Schedule Outlook</a:t>
            </a:r>
          </a:p>
          <a:p>
            <a:r>
              <a:rPr lang="en-US" sz="2200">
                <a:effectLst/>
                <a:latin typeface="Times New Roman"/>
                <a:ea typeface="Calibri" panose="020F0502020204030204" pitchFamily="34" charset="0"/>
                <a:cs typeface="Times New Roman"/>
              </a:rPr>
              <a:t>Primary Functional &amp; Technical Requirements &amp;</a:t>
            </a:r>
            <a:r>
              <a:rPr lang="en-US" sz="2200">
                <a:latin typeface="Times New Roman"/>
                <a:ea typeface="Calibri" panose="020F0502020204030204" pitchFamily="34" charset="0"/>
                <a:cs typeface="Times New Roman"/>
              </a:rPr>
              <a:t>  Challenges</a:t>
            </a:r>
            <a:endParaRPr lang="en-US" sz="2200">
              <a:effectLst/>
              <a:latin typeface="Times New Roman"/>
              <a:ea typeface="Calibri" panose="020F0502020204030204" pitchFamily="34" charset="0"/>
              <a:cs typeface="Times New Roman"/>
            </a:endParaRPr>
          </a:p>
          <a:p>
            <a:r>
              <a:rPr lang="en-US" sz="2200">
                <a:latin typeface="Times New Roman"/>
                <a:ea typeface="Calibri" panose="020F0502020204030204" pitchFamily="34" charset="0"/>
                <a:cs typeface="Times New Roman"/>
              </a:rPr>
              <a:t>Contacts</a:t>
            </a:r>
            <a:endParaRPr lang="en-US" sz="2200">
              <a:effectLst/>
              <a:latin typeface="Times New Roman"/>
              <a:ea typeface="Calibri" panose="020F0502020204030204" pitchFamily="34" charset="0"/>
              <a:cs typeface="Times New Roman"/>
            </a:endParaRPr>
          </a:p>
          <a:p>
            <a:pPr lvl="1"/>
            <a:r>
              <a:rPr lang="en-US" sz="2000">
                <a:effectLst/>
                <a:latin typeface="Times New Roman"/>
                <a:ea typeface="Calibri" panose="020F0502020204030204" pitchFamily="34" charset="0"/>
                <a:cs typeface="Times New Roman"/>
              </a:rPr>
              <a:t>Cristian Washburn – Engineering Integration, Regression Analysis - </a:t>
            </a:r>
            <a:r>
              <a:rPr lang="en-US" sz="2000" u="sng">
                <a:solidFill>
                  <a:srgbClr val="0070C0"/>
                </a:solidFill>
                <a:effectLst/>
                <a:latin typeface="Times New Roman"/>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cwashbur@purdue.edu</a:t>
            </a:r>
            <a:endParaRPr lang="en-US" sz="2000">
              <a:solidFill>
                <a:srgbClr val="0070C0"/>
              </a:solidFill>
              <a:effectLst/>
              <a:latin typeface="Times New Roman"/>
              <a:ea typeface="Calibri" panose="020F0502020204030204" pitchFamily="34" charset="0"/>
              <a:cs typeface="Times New Roman"/>
            </a:endParaRPr>
          </a:p>
          <a:p>
            <a:pPr lvl="1"/>
            <a:r>
              <a:rPr lang="en-US" sz="2000">
                <a:effectLst/>
                <a:latin typeface="Times New Roman"/>
                <a:ea typeface="Calibri" panose="020F0502020204030204" pitchFamily="34" charset="0"/>
                <a:cs typeface="Times New Roman"/>
              </a:rPr>
              <a:t>Jack </a:t>
            </a:r>
            <a:r>
              <a:rPr lang="en-US" sz="2000" err="1">
                <a:effectLst/>
                <a:latin typeface="Times New Roman"/>
                <a:ea typeface="Calibri" panose="020F0502020204030204" pitchFamily="34" charset="0"/>
                <a:cs typeface="Times New Roman"/>
              </a:rPr>
              <a:t>Gihl</a:t>
            </a:r>
            <a:r>
              <a:rPr lang="en-US" sz="2000">
                <a:effectLst/>
                <a:latin typeface="Times New Roman"/>
                <a:ea typeface="Calibri" panose="020F0502020204030204" pitchFamily="34" charset="0"/>
                <a:cs typeface="Times New Roman"/>
              </a:rPr>
              <a:t> – Remote Sensing, Ecology Research - </a:t>
            </a:r>
            <a:r>
              <a:rPr lang="en-US" sz="2000" u="sng">
                <a:solidFill>
                  <a:srgbClr val="0070C0"/>
                </a:solidFill>
                <a:effectLst/>
                <a:latin typeface="Times New Roman"/>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jgihl@purdue.edu</a:t>
            </a:r>
            <a:endParaRPr lang="en-US" sz="2000">
              <a:solidFill>
                <a:srgbClr val="0070C0"/>
              </a:solidFill>
              <a:effectLst/>
              <a:latin typeface="Times New Roman"/>
              <a:ea typeface="Calibri" panose="020F0502020204030204" pitchFamily="34" charset="0"/>
              <a:cs typeface="Times New Roman"/>
            </a:endParaRPr>
          </a:p>
          <a:p>
            <a:pPr lvl="1"/>
            <a:r>
              <a:rPr lang="en-US" sz="2000">
                <a:effectLst/>
                <a:latin typeface="Times New Roman"/>
                <a:ea typeface="Calibri" panose="020F0502020204030204" pitchFamily="34" charset="0"/>
                <a:cs typeface="Times New Roman"/>
              </a:rPr>
              <a:t>Ram Prabu –</a:t>
            </a:r>
            <a:r>
              <a:rPr lang="en-US" sz="2000">
                <a:latin typeface="Times New Roman"/>
                <a:ea typeface="Calibri" panose="020F0502020204030204" pitchFamily="34" charset="0"/>
                <a:cs typeface="Times New Roman"/>
              </a:rPr>
              <a:t> </a:t>
            </a:r>
            <a:r>
              <a:rPr lang="en-US" sz="2000">
                <a:effectLst/>
                <a:latin typeface="Times New Roman"/>
                <a:ea typeface="Calibri" panose="020F0502020204030204" pitchFamily="34" charset="0"/>
                <a:cs typeface="Times New Roman"/>
              </a:rPr>
              <a:t>Machine Learning, Programming Implementation - </a:t>
            </a:r>
            <a:r>
              <a:rPr lang="en-US" sz="2000" u="sng">
                <a:solidFill>
                  <a:srgbClr val="0070C0"/>
                </a:solidFill>
                <a:effectLst/>
                <a:latin typeface="Times New Roman"/>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ganesan2@purdue.edu</a:t>
            </a:r>
            <a:endParaRPr lang="en-US" sz="2000">
              <a:solidFill>
                <a:srgbClr val="0070C0"/>
              </a:solidFill>
              <a:effectLst/>
              <a:latin typeface="Times New Roman"/>
              <a:ea typeface="Calibri" panose="020F0502020204030204" pitchFamily="34" charset="0"/>
              <a:cs typeface="Times New Roman"/>
            </a:endParaRPr>
          </a:p>
          <a:p>
            <a:pPr lvl="1"/>
            <a:r>
              <a:rPr lang="en-US" sz="2000" err="1">
                <a:effectLst/>
                <a:latin typeface="Times New Roman"/>
                <a:ea typeface="Calibri" panose="020F0502020204030204" pitchFamily="34" charset="0"/>
                <a:cs typeface="Times New Roman"/>
              </a:rPr>
              <a:t>Haofei</a:t>
            </a:r>
            <a:r>
              <a:rPr lang="en-US" sz="2000">
                <a:effectLst/>
                <a:latin typeface="Times New Roman"/>
                <a:ea typeface="Calibri" panose="020F0502020204030204" pitchFamily="34" charset="0"/>
                <a:cs typeface="Times New Roman"/>
              </a:rPr>
              <a:t> Tian – Programming Implementation, Machine Learning, Customer Analysis - </a:t>
            </a:r>
            <a:r>
              <a:rPr lang="en-US" sz="2000" u="sng">
                <a:solidFill>
                  <a:srgbClr val="0070C0"/>
                </a:solidFill>
                <a:effectLst/>
                <a:latin typeface="Times New Roman"/>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tian213@purdue.edu</a:t>
            </a:r>
            <a:endParaRPr lang="en-US" sz="2000">
              <a:solidFill>
                <a:srgbClr val="0070C0"/>
              </a:solidFill>
              <a:effectLst/>
              <a:latin typeface="Times New Roman"/>
              <a:ea typeface="Calibri" panose="020F0502020204030204" pitchFamily="34" charset="0"/>
              <a:cs typeface="Times New Roman"/>
            </a:endParaRPr>
          </a:p>
          <a:p>
            <a:endParaRPr lang="en-US" sz="2000"/>
          </a:p>
        </p:txBody>
      </p:sp>
      <p:sp>
        <p:nvSpPr>
          <p:cNvPr id="15" name="Title 1">
            <a:extLst>
              <a:ext uri="{FF2B5EF4-FFF2-40B4-BE49-F238E27FC236}">
                <a16:creationId xmlns:a16="http://schemas.microsoft.com/office/drawing/2014/main" id="{C4B1F256-90CF-48E0-A4AA-61D2F4D87FEF}"/>
              </a:ext>
            </a:extLst>
          </p:cNvPr>
          <p:cNvSpPr>
            <a:spLocks noGrp="1"/>
          </p:cNvSpPr>
          <p:nvPr>
            <p:ph type="ctrTitle"/>
          </p:nvPr>
        </p:nvSpPr>
        <p:spPr>
          <a:xfrm>
            <a:off x="1043554" y="442674"/>
            <a:ext cx="9234309" cy="512448"/>
          </a:xfrm>
        </p:spPr>
        <p:txBody>
          <a:bodyPr/>
          <a:lstStyle/>
          <a:p>
            <a:r>
              <a:rPr lang="en-US"/>
              <a:t>Conclusion &amp; Contact Info</a:t>
            </a:r>
          </a:p>
        </p:txBody>
      </p:sp>
    </p:spTree>
    <p:extLst>
      <p:ext uri="{BB962C8B-B14F-4D97-AF65-F5344CB8AC3E}">
        <p14:creationId xmlns:p14="http://schemas.microsoft.com/office/powerpoint/2010/main" val="5658123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0132FE3-3012-4A94-8F88-5D7E4793FE2B}" vid="{4E341614-A6DA-4A9E-88B3-59657520A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BRAND-PPT-TEMPLATE_WideScreen_Embedded-Brand-Fonts_Cross-Platform_Gold</Template>
  <Application>Microsoft Office PowerPoint</Application>
  <PresentationFormat>Widescreen</PresentationFormat>
  <Slides>9</Slides>
  <Notes>8</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Purdue1</vt:lpstr>
      <vt:lpstr>Fire Fuel Discovery Purdue University-ECE</vt:lpstr>
      <vt:lpstr>The Current Challenge</vt:lpstr>
      <vt:lpstr>Communication with Everett Hinkley  and Andy Hudak</vt:lpstr>
      <vt:lpstr>Our Proposed Solution – Developing the Correlation</vt:lpstr>
      <vt:lpstr>Schedule Outlook</vt:lpstr>
      <vt:lpstr>Primary Functional Requirements</vt:lpstr>
      <vt:lpstr>Primary Technical Requirements</vt:lpstr>
      <vt:lpstr>Challenges</vt:lpstr>
      <vt:lpstr>Conclusion &amp; Contact Info</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Fuel Analysis Purdue University-ECE</dc:title>
  <dc:creator>Cristian Washburn</dc:creator>
  <cp:revision>3</cp:revision>
  <dcterms:created xsi:type="dcterms:W3CDTF">2021-11-24T21:59:40Z</dcterms:created>
  <dcterms:modified xsi:type="dcterms:W3CDTF">2021-11-29T13:28:40Z</dcterms:modified>
</cp:coreProperties>
</file>