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6858000" cx="12192000"/>
  <p:notesSz cx="6858000" cy="9144000"/>
  <p:embeddedFontLst>
    <p:embeddedFont>
      <p:font typeface="Arial Black"/>
      <p:regular r:id="rId1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3" roundtripDataSignature="AMtx7mifWovkFw88Zsj6LE72RD5UtpBz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customschemas.google.com/relationships/presentationmetadata" Target="metadata"/><Relationship Id="rId12" Type="http://schemas.openxmlformats.org/officeDocument/2006/relationships/font" Target="fonts/ArialBlack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https://earthobservatory.nasa.gov/images/144225/camp-fire-rages-in-california</a:t>
            </a:r>
            <a:endParaRPr/>
          </a:p>
        </p:txBody>
      </p:sp>
      <p:sp>
        <p:nvSpPr>
          <p:cNvPr id="102" name="Google Shape;102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https://www.nasa.gov/image-feature/goddard/2018/a-world-on-fire</a:t>
            </a:r>
            <a:endParaRPr/>
          </a:p>
        </p:txBody>
      </p:sp>
      <p:sp>
        <p:nvSpPr>
          <p:cNvPr id="186" name="Google Shape;186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2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0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>
            <p:ph type="ctrTitle"/>
          </p:nvPr>
        </p:nvSpPr>
        <p:spPr>
          <a:xfrm>
            <a:off x="1723750" y="1171233"/>
            <a:ext cx="8550416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Fire Spyer:</a:t>
            </a:r>
            <a:br>
              <a:rPr b="1" lang="en-US">
                <a:latin typeface="Arial"/>
                <a:ea typeface="Arial"/>
                <a:cs typeface="Arial"/>
                <a:sym typeface="Arial"/>
              </a:rPr>
            </a:br>
            <a:r>
              <a:rPr b="1" lang="en-US">
                <a:latin typeface="Arial"/>
                <a:ea typeface="Arial"/>
                <a:cs typeface="Arial"/>
                <a:sym typeface="Arial"/>
              </a:rPr>
              <a:t>Fire Reporting Citizen Science App</a:t>
            </a:r>
            <a:endParaRPr/>
          </a:p>
        </p:txBody>
      </p:sp>
      <p:sp>
        <p:nvSpPr>
          <p:cNvPr id="90" name="Google Shape;90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Made by 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NASA Academy 2021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Presented by 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Patrick Wilson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12/02/2021</a:t>
            </a:r>
            <a:endParaRPr/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109" y="108743"/>
            <a:ext cx="53340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1116860"/>
            <a:ext cx="12192000" cy="195434"/>
          </a:xfrm>
          <a:prstGeom prst="rect">
            <a:avLst/>
          </a:prstGeom>
          <a:solidFill>
            <a:srgbClr val="0B3D9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93" name="Google Shape;9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0794" y="25332"/>
            <a:ext cx="2085315" cy="104265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7551506" y="269636"/>
            <a:ext cx="338838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NASA Academy 2021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Langley Research Center</a:t>
            </a:r>
            <a:endParaRPr/>
          </a:p>
        </p:txBody>
      </p:sp>
      <p:sp>
        <p:nvSpPr>
          <p:cNvPr id="95" name="Google Shape;95;p1"/>
          <p:cNvSpPr/>
          <p:nvPr/>
        </p:nvSpPr>
        <p:spPr>
          <a:xfrm>
            <a:off x="8695892" y="808692"/>
            <a:ext cx="2158034" cy="45719"/>
          </a:xfrm>
          <a:prstGeom prst="parallelogram">
            <a:avLst>
              <a:gd fmla="val 80502" name="adj"/>
            </a:avLst>
          </a:prstGeom>
          <a:solidFill>
            <a:srgbClr val="B83D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9885147" y="1302769"/>
            <a:ext cx="1896177" cy="5555231"/>
          </a:xfrm>
          <a:prstGeom prst="parallelogram">
            <a:avLst>
              <a:gd fmla="val 72398" name="adj"/>
            </a:avLst>
          </a:prstGeom>
          <a:gradFill>
            <a:gsLst>
              <a:gs pos="0">
                <a:srgbClr val="E9C9C6">
                  <a:alpha val="0"/>
                </a:srgbClr>
              </a:gs>
              <a:gs pos="92000">
                <a:srgbClr val="B83D2C"/>
              </a:gs>
              <a:gs pos="100000">
                <a:srgbClr val="B83D2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9392654" y="1320419"/>
            <a:ext cx="1763025" cy="5555231"/>
          </a:xfrm>
          <a:prstGeom prst="parallelogram">
            <a:avLst>
              <a:gd fmla="val 78987" name="adj"/>
            </a:avLst>
          </a:prstGeom>
          <a:gradFill>
            <a:gsLst>
              <a:gs pos="0">
                <a:srgbClr val="E9C9C6">
                  <a:alpha val="0"/>
                </a:srgbClr>
              </a:gs>
              <a:gs pos="92000">
                <a:srgbClr val="B83D2C"/>
              </a:gs>
              <a:gs pos="100000">
                <a:srgbClr val="B83D2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3162" y="3932535"/>
            <a:ext cx="2551761" cy="2551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0" y="6254756"/>
            <a:ext cx="12192000" cy="6107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872" y="6253872"/>
            <a:ext cx="322848" cy="55395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/>
          <p:nvPr/>
        </p:nvSpPr>
        <p:spPr>
          <a:xfrm>
            <a:off x="0" y="919886"/>
            <a:ext cx="12192000" cy="107674"/>
          </a:xfrm>
          <a:prstGeom prst="rect">
            <a:avLst/>
          </a:prstGeom>
          <a:solidFill>
            <a:srgbClr val="0B3D9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107" name="Google Shape;10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29960" y="6231029"/>
            <a:ext cx="1199277" cy="59963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/>
          <p:nvPr/>
        </p:nvSpPr>
        <p:spPr>
          <a:xfrm>
            <a:off x="382185" y="0"/>
            <a:ext cx="950497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0B3D91"/>
                </a:solidFill>
                <a:latin typeface="Arial"/>
                <a:ea typeface="Arial"/>
                <a:cs typeface="Arial"/>
                <a:sym typeface="Arial"/>
              </a:rPr>
              <a:t>The Problem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9152522" y="6347707"/>
            <a:ext cx="225998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NASA Academy 2021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Langley Research Center</a:t>
            </a: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8949635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B83D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600034" y="6334017"/>
            <a:ext cx="40674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Wildfire Analysis,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Management, and Response</a:t>
            </a: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8776598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2B4A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8603560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B83D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66001" y="1159896"/>
            <a:ext cx="5357091" cy="356974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"/>
          <p:cNvSpPr txBox="1"/>
          <p:nvPr/>
        </p:nvSpPr>
        <p:spPr>
          <a:xfrm>
            <a:off x="278078" y="1264675"/>
            <a:ext cx="5547000" cy="27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911 only avenue to report fires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Chance for reports to be overlooked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 delays to get to fire management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 Fire Incident shows devastating consequences of miscommunication and time delays</a:t>
            </a:r>
            <a:endParaRPr/>
          </a:p>
        </p:txBody>
      </p:sp>
      <p:sp>
        <p:nvSpPr>
          <p:cNvPr id="116" name="Google Shape;116;p2"/>
          <p:cNvSpPr txBox="1"/>
          <p:nvPr/>
        </p:nvSpPr>
        <p:spPr>
          <a:xfrm>
            <a:off x="382175" y="4903125"/>
            <a:ext cx="111408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300" u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“It breaks my heart that I and anybody else that was answering the phone that day was not able to give them more information, better information, faster information” </a:t>
            </a:r>
            <a:endParaRPr i="1" sz="2300" u="none" strike="noStrik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300" u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- Carol Ladrini</a:t>
            </a:r>
            <a:r>
              <a:rPr i="1" lang="en-US" sz="23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, Camp Fire 911 </a:t>
            </a:r>
            <a:r>
              <a:rPr i="1" lang="en-US" sz="2300" u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dispatcher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/>
          <p:nvPr/>
        </p:nvSpPr>
        <p:spPr>
          <a:xfrm>
            <a:off x="0" y="6254756"/>
            <a:ext cx="12192000" cy="6107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872" y="6253872"/>
            <a:ext cx="322848" cy="55395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0" y="919886"/>
            <a:ext cx="12192000" cy="107674"/>
          </a:xfrm>
          <a:prstGeom prst="rect">
            <a:avLst/>
          </a:prstGeom>
          <a:solidFill>
            <a:srgbClr val="0B3D9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124" name="Google Shape;12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29960" y="6231029"/>
            <a:ext cx="1199277" cy="59963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/>
          <p:cNvSpPr txBox="1"/>
          <p:nvPr/>
        </p:nvSpPr>
        <p:spPr>
          <a:xfrm>
            <a:off x="382185" y="0"/>
            <a:ext cx="950497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B3D91"/>
                </a:solidFill>
                <a:latin typeface="Arial"/>
                <a:ea typeface="Arial"/>
                <a:cs typeface="Arial"/>
                <a:sym typeface="Arial"/>
              </a:rPr>
              <a:t>The Solution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9152522" y="6347707"/>
            <a:ext cx="225998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NASA Academy 2021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Langley Research Center</a:t>
            </a:r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8949635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B83D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 txBox="1"/>
          <p:nvPr/>
        </p:nvSpPr>
        <p:spPr>
          <a:xfrm>
            <a:off x="600034" y="6334017"/>
            <a:ext cx="40674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Wildfire Analysis,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Management, and Response</a:t>
            </a:r>
            <a:endParaRPr/>
          </a:p>
        </p:txBody>
      </p:sp>
      <p:sp>
        <p:nvSpPr>
          <p:cNvPr id="129" name="Google Shape;129;p3"/>
          <p:cNvSpPr/>
          <p:nvPr/>
        </p:nvSpPr>
        <p:spPr>
          <a:xfrm>
            <a:off x="8776598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2B4A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8603560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B83D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 txBox="1"/>
          <p:nvPr/>
        </p:nvSpPr>
        <p:spPr>
          <a:xfrm>
            <a:off x="382172" y="1232465"/>
            <a:ext cx="8213100" cy="138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800" u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Fire Spyer harnesses many observations in near real-time to assist in monitoring what is happening and where values are at immediate risk.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32" name="Google Shape;132;p3"/>
          <p:cNvSpPr txBox="1"/>
          <p:nvPr/>
        </p:nvSpPr>
        <p:spPr>
          <a:xfrm>
            <a:off x="233872" y="3289188"/>
            <a:ext cx="8106300" cy="29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>
                <a:solidFill>
                  <a:schemeClr val="dk1"/>
                </a:solidFill>
              </a:rPr>
              <a:t>Fire Spyer </a:t>
            </a:r>
            <a:r>
              <a:rPr b="1" lang="en-US" sz="2400">
                <a:solidFill>
                  <a:schemeClr val="dk1"/>
                </a:solidFill>
              </a:rPr>
              <a:t>=</a:t>
            </a:r>
            <a:r>
              <a:rPr b="1" lang="en-US" sz="2400">
                <a:solidFill>
                  <a:schemeClr val="dk1"/>
                </a:solidFill>
              </a:rPr>
              <a:t> network of self-organizing, mobile, ad hoc fire towers </a:t>
            </a:r>
            <a:endParaRPr b="1" sz="2400">
              <a:solidFill>
                <a:schemeClr val="dk1"/>
              </a:solidFill>
            </a:endParaRPr>
          </a:p>
          <a:p>
            <a:pPr indent="-3810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supplements existing methods of </a:t>
            </a:r>
            <a:r>
              <a:rPr lang="en-US" sz="2400">
                <a:solidFill>
                  <a:schemeClr val="dk1"/>
                </a:solidFill>
              </a:rPr>
              <a:t>IAA (incident awareness and assessment)</a:t>
            </a:r>
            <a:endParaRPr/>
          </a:p>
          <a:p>
            <a:pPr indent="-3810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</a:pPr>
            <a:r>
              <a:rPr lang="en-US" sz="2400">
                <a:solidFill>
                  <a:schemeClr val="dk1"/>
                </a:solidFill>
              </a:rPr>
              <a:t>c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ollects information and informs citizens without overloading local dispatch</a:t>
            </a:r>
            <a:endParaRPr/>
          </a:p>
          <a:p>
            <a:pPr indent="-1968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4650" y="1051275"/>
            <a:ext cx="2421050" cy="5177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/>
          <p:nvPr/>
        </p:nvSpPr>
        <p:spPr>
          <a:xfrm>
            <a:off x="0" y="6254756"/>
            <a:ext cx="12192000" cy="6107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872" y="6253872"/>
            <a:ext cx="322848" cy="55395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"/>
          <p:cNvSpPr/>
          <p:nvPr/>
        </p:nvSpPr>
        <p:spPr>
          <a:xfrm>
            <a:off x="0" y="919886"/>
            <a:ext cx="12192000" cy="107674"/>
          </a:xfrm>
          <a:prstGeom prst="rect">
            <a:avLst/>
          </a:prstGeom>
          <a:solidFill>
            <a:srgbClr val="0B3D9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141" name="Google Shape;14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29960" y="6231029"/>
            <a:ext cx="1199277" cy="59963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4"/>
          <p:cNvSpPr txBox="1"/>
          <p:nvPr/>
        </p:nvSpPr>
        <p:spPr>
          <a:xfrm>
            <a:off x="382185" y="0"/>
            <a:ext cx="950497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B3D91"/>
                </a:solidFill>
                <a:latin typeface="Arial"/>
                <a:ea typeface="Arial"/>
                <a:cs typeface="Arial"/>
                <a:sym typeface="Arial"/>
              </a:rPr>
              <a:t>Main Features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 txBox="1"/>
          <p:nvPr/>
        </p:nvSpPr>
        <p:spPr>
          <a:xfrm>
            <a:off x="9152522" y="6347707"/>
            <a:ext cx="225998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NASA Academy 2021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Langley Research Center</a:t>
            </a:r>
            <a:endParaRPr/>
          </a:p>
        </p:txBody>
      </p:sp>
      <p:sp>
        <p:nvSpPr>
          <p:cNvPr id="144" name="Google Shape;144;p4"/>
          <p:cNvSpPr/>
          <p:nvPr/>
        </p:nvSpPr>
        <p:spPr>
          <a:xfrm>
            <a:off x="8949635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B83D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 txBox="1"/>
          <p:nvPr/>
        </p:nvSpPr>
        <p:spPr>
          <a:xfrm>
            <a:off x="600034" y="6334017"/>
            <a:ext cx="40674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Wildfire Analysis,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Management, and Response</a:t>
            </a:r>
            <a:endParaRPr/>
          </a:p>
        </p:txBody>
      </p:sp>
      <p:sp>
        <p:nvSpPr>
          <p:cNvPr id="146" name="Google Shape;146;p4"/>
          <p:cNvSpPr/>
          <p:nvPr/>
        </p:nvSpPr>
        <p:spPr>
          <a:xfrm>
            <a:off x="8776598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2B4A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8603560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B83D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382185" y="1385440"/>
            <a:ext cx="7441800" cy="43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b="1" lang="en-US" sz="2300">
                <a:solidFill>
                  <a:schemeClr val="dk1"/>
                </a:solidFill>
              </a:rPr>
              <a:t>Sleek and user-friendly home screen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800">
              <a:solidFill>
                <a:schemeClr val="dk1"/>
              </a:solidFill>
            </a:endParaRPr>
          </a:p>
          <a:p>
            <a:pPr indent="-311150" lvl="1" marL="8001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</a:rPr>
              <a:t>Camera</a:t>
            </a:r>
            <a:endParaRPr sz="1800">
              <a:solidFill>
                <a:schemeClr val="dk1"/>
              </a:solidFill>
            </a:endParaRPr>
          </a:p>
          <a:p>
            <a:pPr indent="-311150" lvl="1" marL="800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</a:rPr>
              <a:t>L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ocation</a:t>
            </a:r>
            <a:endParaRPr sz="1800">
              <a:solidFill>
                <a:schemeClr val="dk1"/>
              </a:solidFill>
            </a:endParaRPr>
          </a:p>
          <a:p>
            <a:pPr indent="-311150" lvl="1" marL="800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</a:rPr>
              <a:t>C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ontact info</a:t>
            </a:r>
            <a:endParaRPr sz="1800">
              <a:solidFill>
                <a:schemeClr val="dk1"/>
              </a:solidFill>
            </a:endParaRPr>
          </a:p>
          <a:p>
            <a:pPr indent="-311150" lvl="1" marL="800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</a:rPr>
              <a:t>C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omments submission fields</a:t>
            </a:r>
            <a:endParaRPr b="1"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b="1" lang="en-US" sz="2300">
                <a:solidFill>
                  <a:schemeClr val="dk1"/>
                </a:solidFill>
              </a:rPr>
              <a:t>Sidebar Menu with News and Admin Access</a:t>
            </a:r>
            <a:endParaRPr b="1"/>
          </a:p>
          <a:p>
            <a:pPr indent="-323850" lvl="1" marL="8001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</a:t>
            </a:r>
            <a:r>
              <a:rPr lang="en-US" sz="2000">
                <a:solidFill>
                  <a:schemeClr val="dk1"/>
                </a:solidFill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 to pending reports and their data</a:t>
            </a:r>
            <a:endParaRPr sz="2000">
              <a:solidFill>
                <a:schemeClr val="dk1"/>
              </a:solidFill>
            </a:endParaRPr>
          </a:p>
          <a:p>
            <a:pPr indent="-3429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</a:pPr>
            <a:r>
              <a:rPr lang="en-US" sz="1800">
                <a:solidFill>
                  <a:schemeClr val="dk1"/>
                </a:solidFill>
              </a:rPr>
              <a:t>Local weather data and user’s bearing</a:t>
            </a:r>
            <a:endParaRPr sz="1800">
              <a:solidFill>
                <a:schemeClr val="dk1"/>
              </a:solidFill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b="1" lang="en-US" sz="2300">
                <a:solidFill>
                  <a:schemeClr val="dk1"/>
                </a:solidFill>
              </a:rPr>
              <a:t>Data populates pull-able </a:t>
            </a:r>
            <a:r>
              <a:rPr b="1" lang="en-US" sz="2300">
                <a:solidFill>
                  <a:schemeClr val="dk1"/>
                </a:solidFill>
              </a:rPr>
              <a:t>cloud</a:t>
            </a:r>
            <a:r>
              <a:rPr b="1" lang="en-US" sz="2300">
                <a:solidFill>
                  <a:schemeClr val="dk1"/>
                </a:solidFill>
              </a:rPr>
              <a:t> database</a:t>
            </a:r>
            <a:endParaRPr b="1" sz="2300">
              <a:solidFill>
                <a:schemeClr val="dk1"/>
              </a:solidFill>
            </a:endParaRPr>
          </a:p>
          <a:p>
            <a:pPr indent="-355600" lvl="1" marL="914400" marR="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Char char="•"/>
            </a:pPr>
            <a:r>
              <a:rPr b="1" i="1" lang="en-US" sz="2000">
                <a:solidFill>
                  <a:schemeClr val="dk1"/>
                </a:solidFill>
              </a:rPr>
              <a:t>C</a:t>
            </a:r>
            <a:r>
              <a:rPr b="1" i="1" lang="en-US" sz="2000">
                <a:solidFill>
                  <a:schemeClr val="dk1"/>
                </a:solidFill>
              </a:rPr>
              <a:t>an be integrated into existing common operating pictures and data libraries</a:t>
            </a:r>
            <a:endParaRPr b="1" i="1" sz="1100"/>
          </a:p>
        </p:txBody>
      </p:sp>
      <p:pic>
        <p:nvPicPr>
          <p:cNvPr id="149" name="Google Shape;14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3150" y="1049300"/>
            <a:ext cx="2421325" cy="517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/>
          <p:nvPr/>
        </p:nvSpPr>
        <p:spPr>
          <a:xfrm>
            <a:off x="0" y="6254756"/>
            <a:ext cx="12192000" cy="6107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872" y="6253872"/>
            <a:ext cx="322848" cy="55395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/>
          <p:nvPr/>
        </p:nvSpPr>
        <p:spPr>
          <a:xfrm>
            <a:off x="0" y="919886"/>
            <a:ext cx="12192000" cy="107674"/>
          </a:xfrm>
          <a:prstGeom prst="rect">
            <a:avLst/>
          </a:prstGeom>
          <a:solidFill>
            <a:srgbClr val="0B3D9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157" name="Google Shape;15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29960" y="6231029"/>
            <a:ext cx="1199277" cy="59963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5"/>
          <p:cNvSpPr txBox="1"/>
          <p:nvPr/>
        </p:nvSpPr>
        <p:spPr>
          <a:xfrm>
            <a:off x="382185" y="0"/>
            <a:ext cx="950497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B3D91"/>
                </a:solidFill>
                <a:latin typeface="Arial"/>
                <a:ea typeface="Arial"/>
                <a:cs typeface="Arial"/>
                <a:sym typeface="Arial"/>
              </a:rPr>
              <a:t>Distinctive Approach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9152522" y="6347707"/>
            <a:ext cx="225998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NASA Academy 2021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Langley Research Center</a:t>
            </a:r>
            <a:endParaRPr/>
          </a:p>
        </p:txBody>
      </p:sp>
      <p:sp>
        <p:nvSpPr>
          <p:cNvPr id="160" name="Google Shape;160;p5"/>
          <p:cNvSpPr/>
          <p:nvPr/>
        </p:nvSpPr>
        <p:spPr>
          <a:xfrm>
            <a:off x="8949635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B83D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5"/>
          <p:cNvSpPr txBox="1"/>
          <p:nvPr/>
        </p:nvSpPr>
        <p:spPr>
          <a:xfrm>
            <a:off x="600034" y="6334017"/>
            <a:ext cx="40674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Wildfire Analysis,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Management, and Response</a:t>
            </a:r>
            <a:endParaRPr/>
          </a:p>
        </p:txBody>
      </p:sp>
      <p:sp>
        <p:nvSpPr>
          <p:cNvPr id="162" name="Google Shape;162;p5"/>
          <p:cNvSpPr/>
          <p:nvPr/>
        </p:nvSpPr>
        <p:spPr>
          <a:xfrm>
            <a:off x="8776598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2B4A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5"/>
          <p:cNvSpPr/>
          <p:nvPr/>
        </p:nvSpPr>
        <p:spPr>
          <a:xfrm>
            <a:off x="8603560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B83D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5"/>
          <p:cNvSpPr txBox="1"/>
          <p:nvPr/>
        </p:nvSpPr>
        <p:spPr>
          <a:xfrm>
            <a:off x="382185" y="1385440"/>
            <a:ext cx="7441800" cy="36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b="1" lang="en-US" sz="2300">
                <a:solidFill>
                  <a:schemeClr val="dk1"/>
                </a:solidFill>
              </a:rPr>
              <a:t>This app fills a unique niche</a:t>
            </a:r>
            <a:endParaRPr b="1"/>
          </a:p>
          <a:p>
            <a:pPr indent="-323850" lvl="1" marL="8001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alternate national fire reporting methods exist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800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Clarifies where people and property are at risk</a:t>
            </a:r>
            <a:endParaRPr sz="2000">
              <a:solidFill>
                <a:schemeClr val="dk1"/>
              </a:solidFill>
            </a:endParaRPr>
          </a:p>
          <a:p>
            <a:pPr indent="-323850" lvl="1" marL="800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Expedites and expands </a:t>
            </a:r>
            <a:r>
              <a:rPr lang="en-US" sz="2000">
                <a:solidFill>
                  <a:schemeClr val="dk1"/>
                </a:solidFill>
              </a:rPr>
              <a:t>citizen reporting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b="1" lang="en-US" sz="2300">
                <a:solidFill>
                  <a:schemeClr val="dk1"/>
                </a:solidFill>
              </a:rPr>
              <a:t>S</a:t>
            </a:r>
            <a:r>
              <a:rPr b="1" lang="en-US" sz="2300">
                <a:solidFill>
                  <a:schemeClr val="dk1"/>
                </a:solidFill>
              </a:rPr>
              <a:t>erves as an extension of the fire watchtower cameras and other existing systems</a:t>
            </a:r>
            <a:endParaRPr sz="2000">
              <a:solidFill>
                <a:schemeClr val="dk1"/>
              </a:solidFill>
            </a:endParaRPr>
          </a:p>
          <a:p>
            <a:pPr indent="-37465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000">
                <a:solidFill>
                  <a:schemeClr val="dk1"/>
                </a:solidFill>
              </a:rPr>
              <a:t>Supplements awareness of new fires </a:t>
            </a:r>
            <a:endParaRPr sz="2000">
              <a:solidFill>
                <a:schemeClr val="dk1"/>
              </a:solidFill>
            </a:endParaRPr>
          </a:p>
          <a:p>
            <a:pPr indent="-37465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000">
                <a:solidFill>
                  <a:schemeClr val="dk1"/>
                </a:solidFill>
              </a:rPr>
              <a:t>Augments knowledge of existing fires</a:t>
            </a:r>
            <a:endParaRPr b="1"/>
          </a:p>
        </p:txBody>
      </p:sp>
      <p:pic>
        <p:nvPicPr>
          <p:cNvPr id="165" name="Google Shape;16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22500" y="1044075"/>
            <a:ext cx="2420625" cy="5176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/>
          <p:nvPr/>
        </p:nvSpPr>
        <p:spPr>
          <a:xfrm>
            <a:off x="0" y="6254756"/>
            <a:ext cx="12192000" cy="6107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872" y="6253872"/>
            <a:ext cx="322848" cy="55395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6"/>
          <p:cNvSpPr/>
          <p:nvPr/>
        </p:nvSpPr>
        <p:spPr>
          <a:xfrm>
            <a:off x="0" y="919886"/>
            <a:ext cx="12192000" cy="107674"/>
          </a:xfrm>
          <a:prstGeom prst="rect">
            <a:avLst/>
          </a:prstGeom>
          <a:solidFill>
            <a:srgbClr val="0B3D9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173" name="Google Shape;17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29960" y="6231029"/>
            <a:ext cx="1199277" cy="59963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382185" y="0"/>
            <a:ext cx="950497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B3D91"/>
                </a:solidFill>
                <a:latin typeface="Arial"/>
                <a:ea typeface="Arial"/>
                <a:cs typeface="Arial"/>
                <a:sym typeface="Arial"/>
              </a:rPr>
              <a:t>App Launch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9152522" y="6347707"/>
            <a:ext cx="225998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NASA Academy 2021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Langley Research Center</a:t>
            </a:r>
            <a:endParaRPr/>
          </a:p>
        </p:txBody>
      </p:sp>
      <p:sp>
        <p:nvSpPr>
          <p:cNvPr id="176" name="Google Shape;176;p6"/>
          <p:cNvSpPr/>
          <p:nvPr/>
        </p:nvSpPr>
        <p:spPr>
          <a:xfrm>
            <a:off x="8949635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B83D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600034" y="6334017"/>
            <a:ext cx="40674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Wildfire Analysis,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Management, and Response</a:t>
            </a:r>
            <a:endParaRPr/>
          </a:p>
        </p:txBody>
      </p:sp>
      <p:sp>
        <p:nvSpPr>
          <p:cNvPr id="178" name="Google Shape;178;p6"/>
          <p:cNvSpPr/>
          <p:nvPr/>
        </p:nvSpPr>
        <p:spPr>
          <a:xfrm>
            <a:off x="8776598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2B4A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6"/>
          <p:cNvSpPr/>
          <p:nvPr/>
        </p:nvSpPr>
        <p:spPr>
          <a:xfrm>
            <a:off x="8603560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B83D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6"/>
          <p:cNvSpPr txBox="1"/>
          <p:nvPr/>
        </p:nvSpPr>
        <p:spPr>
          <a:xfrm>
            <a:off x="382185" y="2718740"/>
            <a:ext cx="5886600" cy="3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Fire Spyer </a:t>
            </a:r>
            <a:r>
              <a:rPr lang="en-US" sz="2300">
                <a:solidFill>
                  <a:schemeClr val="dk1"/>
                </a:solidFill>
              </a:rPr>
              <a:t>works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android and ios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Publishing will require long-term moderation of the app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Integration with existing</a:t>
            </a:r>
            <a:r>
              <a:rPr lang="en-US" sz="2300">
                <a:solidFill>
                  <a:schemeClr val="dk1"/>
                </a:solidFill>
              </a:rPr>
              <a:t> fire data infrastructure</a:t>
            </a:r>
            <a:endParaRPr/>
          </a:p>
          <a:p>
            <a:pPr indent="-19685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articipant Notes" id="181" name="Google Shape;18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02423" y="1947446"/>
            <a:ext cx="5176398" cy="345590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6"/>
          <p:cNvSpPr txBox="1"/>
          <p:nvPr/>
        </p:nvSpPr>
        <p:spPr>
          <a:xfrm>
            <a:off x="556725" y="1381375"/>
            <a:ext cx="5712000" cy="89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accent4"/>
                </a:solidFill>
              </a:rPr>
              <a:t>We need assistance in a beta release to evaluate Fire Spyer’s performance.</a:t>
            </a: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/>
          <p:nvPr/>
        </p:nvSpPr>
        <p:spPr>
          <a:xfrm>
            <a:off x="0" y="6254756"/>
            <a:ext cx="12192000" cy="6107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872" y="6253872"/>
            <a:ext cx="322848" cy="55395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7"/>
          <p:cNvSpPr/>
          <p:nvPr/>
        </p:nvSpPr>
        <p:spPr>
          <a:xfrm>
            <a:off x="0" y="919886"/>
            <a:ext cx="12192000" cy="107674"/>
          </a:xfrm>
          <a:prstGeom prst="rect">
            <a:avLst/>
          </a:prstGeom>
          <a:solidFill>
            <a:srgbClr val="0B3D9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191" name="Google Shape;19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29960" y="6231029"/>
            <a:ext cx="1199277" cy="59963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7"/>
          <p:cNvSpPr txBox="1"/>
          <p:nvPr/>
        </p:nvSpPr>
        <p:spPr>
          <a:xfrm>
            <a:off x="382185" y="0"/>
            <a:ext cx="950497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B3D91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7"/>
          <p:cNvSpPr txBox="1"/>
          <p:nvPr/>
        </p:nvSpPr>
        <p:spPr>
          <a:xfrm>
            <a:off x="9152522" y="6347707"/>
            <a:ext cx="225998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NASA Academy 2021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Langley Research Center</a:t>
            </a:r>
            <a:endParaRPr/>
          </a:p>
        </p:txBody>
      </p:sp>
      <p:sp>
        <p:nvSpPr>
          <p:cNvPr id="194" name="Google Shape;194;p7"/>
          <p:cNvSpPr/>
          <p:nvPr/>
        </p:nvSpPr>
        <p:spPr>
          <a:xfrm>
            <a:off x="8949635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B83D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7"/>
          <p:cNvSpPr txBox="1"/>
          <p:nvPr/>
        </p:nvSpPr>
        <p:spPr>
          <a:xfrm>
            <a:off x="600034" y="6334017"/>
            <a:ext cx="40674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Wildfire Analysis,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Management, and Response</a:t>
            </a:r>
            <a:endParaRPr/>
          </a:p>
        </p:txBody>
      </p:sp>
      <p:sp>
        <p:nvSpPr>
          <p:cNvPr id="196" name="Google Shape;196;p7"/>
          <p:cNvSpPr/>
          <p:nvPr/>
        </p:nvSpPr>
        <p:spPr>
          <a:xfrm>
            <a:off x="8776598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2B4A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8603560" y="6255228"/>
            <a:ext cx="240987" cy="612297"/>
          </a:xfrm>
          <a:prstGeom prst="parallelogram">
            <a:avLst>
              <a:gd fmla="val 56620" name="adj"/>
            </a:avLst>
          </a:prstGeom>
          <a:solidFill>
            <a:srgbClr val="B83D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World on fire" id="198" name="Google Shape;19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0135" y="1182329"/>
            <a:ext cx="7329725" cy="338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7"/>
          <p:cNvSpPr txBox="1"/>
          <p:nvPr/>
        </p:nvSpPr>
        <p:spPr>
          <a:xfrm>
            <a:off x="382175" y="4950450"/>
            <a:ext cx="11635200" cy="92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u="none" strike="noStrike">
                <a:solidFill>
                  <a:schemeClr val="accent4"/>
                </a:solidFill>
              </a:rPr>
              <a:t>Fire Spyer harnesses</a:t>
            </a:r>
            <a:r>
              <a:rPr i="1" lang="en-US" sz="2700" u="none" strike="noStrike">
                <a:solidFill>
                  <a:schemeClr val="accent4"/>
                </a:solidFill>
              </a:rPr>
              <a:t> </a:t>
            </a:r>
            <a:r>
              <a:rPr b="1" i="1" lang="en-US" sz="2700" u="none" strike="noStrike">
                <a:solidFill>
                  <a:schemeClr val="accent4"/>
                </a:solidFill>
              </a:rPr>
              <a:t>many observations</a:t>
            </a:r>
            <a:r>
              <a:rPr i="1" lang="en-US" sz="2700" u="none" strike="noStrike">
                <a:solidFill>
                  <a:schemeClr val="accent4"/>
                </a:solidFill>
              </a:rPr>
              <a:t> </a:t>
            </a:r>
            <a:r>
              <a:rPr lang="en-US" sz="2700" u="none" strike="noStrike">
                <a:solidFill>
                  <a:schemeClr val="accent4"/>
                </a:solidFill>
              </a:rPr>
              <a:t>in</a:t>
            </a:r>
            <a:r>
              <a:rPr i="1" lang="en-US" sz="2700" u="none" strike="noStrike">
                <a:solidFill>
                  <a:schemeClr val="accent4"/>
                </a:solidFill>
              </a:rPr>
              <a:t> </a:t>
            </a:r>
            <a:r>
              <a:rPr b="1" i="1" lang="en-US" sz="2700" u="none" strike="noStrike">
                <a:solidFill>
                  <a:schemeClr val="accent4"/>
                </a:solidFill>
              </a:rPr>
              <a:t>near real-time</a:t>
            </a:r>
            <a:r>
              <a:rPr i="1" lang="en-US" sz="2700" u="none" strike="noStrike">
                <a:solidFill>
                  <a:schemeClr val="accent4"/>
                </a:solidFill>
              </a:rPr>
              <a:t> </a:t>
            </a:r>
            <a:r>
              <a:rPr lang="en-US" sz="2700" u="none" strike="noStrike">
                <a:solidFill>
                  <a:schemeClr val="accent4"/>
                </a:solidFill>
              </a:rPr>
              <a:t>to assist in monitoring</a:t>
            </a:r>
            <a:r>
              <a:rPr i="1" lang="en-US" sz="2700" u="none" strike="noStrike">
                <a:solidFill>
                  <a:schemeClr val="accent4"/>
                </a:solidFill>
              </a:rPr>
              <a:t> </a:t>
            </a:r>
            <a:r>
              <a:rPr b="1" i="1" lang="en-US" sz="2700" u="none" strike="noStrike">
                <a:solidFill>
                  <a:schemeClr val="accent4"/>
                </a:solidFill>
              </a:rPr>
              <a:t>what is happening</a:t>
            </a:r>
            <a:r>
              <a:rPr i="1" lang="en-US" sz="2700" u="none" strike="noStrike">
                <a:solidFill>
                  <a:schemeClr val="accent4"/>
                </a:solidFill>
              </a:rPr>
              <a:t> </a:t>
            </a:r>
            <a:r>
              <a:rPr lang="en-US" sz="2700" u="none" strike="noStrike">
                <a:solidFill>
                  <a:schemeClr val="accent4"/>
                </a:solidFill>
              </a:rPr>
              <a:t>and where</a:t>
            </a:r>
            <a:r>
              <a:rPr i="1" lang="en-US" sz="2700" u="none" strike="noStrike">
                <a:solidFill>
                  <a:schemeClr val="accent4"/>
                </a:solidFill>
              </a:rPr>
              <a:t> </a:t>
            </a:r>
            <a:r>
              <a:rPr b="1" i="1" lang="en-US" sz="2700" u="none" strike="noStrike">
                <a:solidFill>
                  <a:schemeClr val="accent4"/>
                </a:solidFill>
              </a:rPr>
              <a:t>values are at immediate risk</a:t>
            </a:r>
            <a:r>
              <a:rPr i="1" lang="en-US" sz="2700" u="none" strike="noStrike">
                <a:solidFill>
                  <a:schemeClr val="accent4"/>
                </a:solidFill>
              </a:rPr>
              <a:t>.</a:t>
            </a:r>
            <a:endParaRPr sz="17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7"/>
          <p:cNvSpPr txBox="1"/>
          <p:nvPr/>
        </p:nvSpPr>
        <p:spPr>
          <a:xfrm>
            <a:off x="278075" y="1264675"/>
            <a:ext cx="4067400" cy="3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Adds civilian reports as a real-time data source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Improve</a:t>
            </a:r>
            <a:r>
              <a:rPr lang="en-US" sz="2300">
                <a:solidFill>
                  <a:schemeClr val="dk1"/>
                </a:solidFill>
              </a:rPr>
              <a:t>s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>
                <a:solidFill>
                  <a:schemeClr val="dk1"/>
                </a:solidFill>
              </a:rPr>
              <a:t>incident awareness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wildfire management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Helps prevent another Camp Fire Incident</a:t>
            </a:r>
            <a:endParaRPr/>
          </a:p>
          <a:p>
            <a:pPr indent="-19685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2021-07-30T14:44:37Z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0x010100A559CBECB3D49549867DEE38EAF42200</vt:lpwstr>
  </property>
</Properties>
</file>