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8" r:id="rId2"/>
    <p:sldMasterId id="2147483671" r:id="rId3"/>
  </p:sldMasterIdLst>
  <p:notesMasterIdLst>
    <p:notesMasterId r:id="rId15"/>
  </p:notesMasterIdLst>
  <p:sldIdLst>
    <p:sldId id="260" r:id="rId4"/>
    <p:sldId id="264" r:id="rId5"/>
    <p:sldId id="267" r:id="rId6"/>
    <p:sldId id="259" r:id="rId7"/>
    <p:sldId id="262" r:id="rId8"/>
    <p:sldId id="268" r:id="rId9"/>
    <p:sldId id="265" r:id="rId10"/>
    <p:sldId id="266" r:id="rId11"/>
    <p:sldId id="269"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F8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7" autoAdjust="0"/>
    <p:restoredTop sz="94660"/>
  </p:normalViewPr>
  <p:slideViewPr>
    <p:cSldViewPr snapToGrid="0">
      <p:cViewPr varScale="1">
        <p:scale>
          <a:sx n="114" d="100"/>
          <a:sy n="114" d="100"/>
        </p:scale>
        <p:origin x="220"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8BA08-4E30-452D-8C2C-65C95B9ABA61}" type="datetimeFigureOut">
              <a:rPr lang="en-US" smtClean="0"/>
              <a:t>5/16/2022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1BFB9D-EC58-4A26-B410-533E7A4A0298}" type="slidenum">
              <a:rPr lang="en-US" smtClean="0"/>
              <a:t>‹#›</a:t>
            </a:fld>
            <a:endParaRPr lang="en-US"/>
          </a:p>
        </p:txBody>
      </p:sp>
    </p:spTree>
    <p:extLst>
      <p:ext uri="{BB962C8B-B14F-4D97-AF65-F5344CB8AC3E}">
        <p14:creationId xmlns:p14="http://schemas.microsoft.com/office/powerpoint/2010/main" val="3760564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992A7-7AC4-4505-A8C8-F4ADE878DEA4}" type="slidenum">
              <a:rPr lang="en-US" smtClean="0"/>
              <a:pPr/>
              <a:t>3</a:t>
            </a:fld>
            <a:endParaRPr lang="en-US" dirty="0"/>
          </a:p>
        </p:txBody>
      </p:sp>
    </p:spTree>
    <p:extLst>
      <p:ext uri="{BB962C8B-B14F-4D97-AF65-F5344CB8AC3E}">
        <p14:creationId xmlns:p14="http://schemas.microsoft.com/office/powerpoint/2010/main" val="4008248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1BFB9D-EC58-4A26-B410-533E7A4A0298}" type="slidenum">
              <a:rPr lang="en-US" smtClean="0"/>
              <a:t>4</a:t>
            </a:fld>
            <a:endParaRPr lang="en-US"/>
          </a:p>
        </p:txBody>
      </p:sp>
    </p:spTree>
    <p:extLst>
      <p:ext uri="{BB962C8B-B14F-4D97-AF65-F5344CB8AC3E}">
        <p14:creationId xmlns:p14="http://schemas.microsoft.com/office/powerpoint/2010/main" val="551373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1BFB9D-EC58-4A26-B410-533E7A4A0298}" type="slidenum">
              <a:rPr lang="en-US" smtClean="0"/>
              <a:t>5</a:t>
            </a:fld>
            <a:endParaRPr lang="en-US"/>
          </a:p>
        </p:txBody>
      </p:sp>
    </p:spTree>
    <p:extLst>
      <p:ext uri="{BB962C8B-B14F-4D97-AF65-F5344CB8AC3E}">
        <p14:creationId xmlns:p14="http://schemas.microsoft.com/office/powerpoint/2010/main" val="18111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98" rtl="0" eaLnBrk="1" fontAlgn="auto" latinLnBrk="0" hangingPunct="1">
              <a:lnSpc>
                <a:spcPct val="100000"/>
              </a:lnSpc>
              <a:spcBef>
                <a:spcPts val="0"/>
              </a:spcBef>
              <a:spcAft>
                <a:spcPts val="0"/>
              </a:spcAft>
              <a:buClrTx/>
              <a:buSzTx/>
              <a:buFontTx/>
              <a:buNone/>
              <a:tabLst/>
              <a:defRPr/>
            </a:pPr>
            <a:fld id="{918B52A4-B93A-48A5-B89D-FF42F78BE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9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94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530567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asic Light">
    <p:bg>
      <p:bgPr>
        <a:solidFill>
          <a:srgbClr val="F1F2F1"/>
        </a:solidFill>
        <a:effectLst/>
      </p:bgPr>
    </p:bg>
    <p:spTree>
      <p:nvGrpSpPr>
        <p:cNvPr id="1" name=""/>
        <p:cNvGrpSpPr/>
        <p:nvPr/>
      </p:nvGrpSpPr>
      <p:grpSpPr>
        <a:xfrm>
          <a:off x="0" y="0"/>
          <a:ext cx="0" cy="0"/>
          <a:chOff x="0" y="0"/>
          <a:chExt cx="0" cy="0"/>
        </a:xfrm>
      </p:grpSpPr>
      <p:sp>
        <p:nvSpPr>
          <p:cNvPr id="32" name="Title Text"/>
          <p:cNvSpPr txBox="1">
            <a:spLocks noGrp="1"/>
          </p:cNvSpPr>
          <p:nvPr>
            <p:ph type="title"/>
          </p:nvPr>
        </p:nvSpPr>
        <p:spPr>
          <a:prstGeom prst="rect">
            <a:avLst/>
          </a:prstGeom>
        </p:spPr>
        <p:txBody>
          <a:bodyPr>
            <a:normAutofit/>
          </a:bodyPr>
          <a:lstStyle>
            <a:lvl1pPr>
              <a:defRPr sz="3000">
                <a:solidFill>
                  <a:schemeClr val="tx1"/>
                </a:solidFill>
              </a:defRPr>
            </a:lvl1pPr>
          </a:lstStyle>
          <a:p>
            <a:r>
              <a:rPr dirty="0"/>
              <a:t>Title Text</a:t>
            </a:r>
          </a:p>
        </p:txBody>
      </p:sp>
      <p:sp>
        <p:nvSpPr>
          <p:cNvPr id="33" name="Body Level One…"/>
          <p:cNvSpPr txBox="1">
            <a:spLocks noGrp="1"/>
          </p:cNvSpPr>
          <p:nvPr>
            <p:ph type="body" idx="1" hasCustomPrompt="1"/>
          </p:nvPr>
        </p:nvSpPr>
        <p:spPr>
          <a:xfrm>
            <a:off x="381000" y="1330854"/>
            <a:ext cx="11430000" cy="83099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Body Level One</a:t>
            </a:r>
          </a:p>
          <a:p>
            <a:pPr lvl="1"/>
            <a:r>
              <a:rPr dirty="0"/>
              <a:t>Body Level Two</a:t>
            </a:r>
          </a:p>
          <a:p>
            <a:pPr lvl="2"/>
            <a:r>
              <a:rPr dirty="0"/>
              <a:t>Body Level Three</a:t>
            </a:r>
          </a:p>
        </p:txBody>
      </p:sp>
      <p:sp>
        <p:nvSpPr>
          <p:cNvPr id="34" name="Slide Number"/>
          <p:cNvSpPr txBox="1">
            <a:spLocks noGrp="1"/>
          </p:cNvSpPr>
          <p:nvPr>
            <p:ph type="sldNum" sz="quarter" idx="2"/>
          </p:nvPr>
        </p:nvSpPr>
        <p:spPr>
          <a:xfrm>
            <a:off x="381000" y="6592797"/>
            <a:ext cx="133583" cy="830997"/>
          </a:xfrm>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75586586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747201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10363200" cy="1362075"/>
          </a:xfrm>
        </p:spPr>
        <p:txBody>
          <a:bodyPr anchor="t">
            <a:normAutofit/>
          </a:bodyPr>
          <a:lstStyle>
            <a:lvl1pPr algn="l">
              <a:defRPr sz="3733" b="1" cap="all"/>
            </a:lvl1pPr>
          </a:lstStyle>
          <a:p>
            <a:r>
              <a:rPr lang="en-US" dirty="0"/>
              <a:t>Click to edit Master title style</a:t>
            </a:r>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667">
                <a:solidFill>
                  <a:schemeClr val="tx1">
                    <a:tint val="75000"/>
                  </a:schemeClr>
                </a:solidFill>
              </a:defRPr>
            </a:lvl1pPr>
            <a:lvl2pPr marL="609497" indent="0">
              <a:buNone/>
              <a:defRPr sz="2400">
                <a:solidFill>
                  <a:schemeClr val="tx1">
                    <a:tint val="75000"/>
                  </a:schemeClr>
                </a:solidFill>
              </a:defRPr>
            </a:lvl2pPr>
            <a:lvl3pPr marL="1218991" indent="0">
              <a:buNone/>
              <a:defRPr sz="2133">
                <a:solidFill>
                  <a:schemeClr val="tx1">
                    <a:tint val="75000"/>
                  </a:schemeClr>
                </a:solidFill>
              </a:defRPr>
            </a:lvl3pPr>
            <a:lvl4pPr marL="1828486" indent="0">
              <a:buNone/>
              <a:defRPr sz="1867">
                <a:solidFill>
                  <a:schemeClr val="tx1">
                    <a:tint val="75000"/>
                  </a:schemeClr>
                </a:solidFill>
              </a:defRPr>
            </a:lvl4pPr>
            <a:lvl5pPr marL="2437982" indent="0">
              <a:buNone/>
              <a:defRPr sz="1867">
                <a:solidFill>
                  <a:schemeClr val="tx1">
                    <a:tint val="75000"/>
                  </a:schemeClr>
                </a:solidFill>
              </a:defRPr>
            </a:lvl5pPr>
            <a:lvl6pPr marL="3047477" indent="0">
              <a:buNone/>
              <a:defRPr sz="1867">
                <a:solidFill>
                  <a:schemeClr val="tx1">
                    <a:tint val="75000"/>
                  </a:schemeClr>
                </a:solidFill>
              </a:defRPr>
            </a:lvl6pPr>
            <a:lvl7pPr marL="3656974" indent="0">
              <a:buNone/>
              <a:defRPr sz="1867">
                <a:solidFill>
                  <a:schemeClr val="tx1">
                    <a:tint val="75000"/>
                  </a:schemeClr>
                </a:solidFill>
              </a:defRPr>
            </a:lvl7pPr>
            <a:lvl8pPr marL="4266469" indent="0">
              <a:buNone/>
              <a:defRPr sz="1867">
                <a:solidFill>
                  <a:schemeClr val="tx1">
                    <a:tint val="75000"/>
                  </a:schemeClr>
                </a:solidFill>
              </a:defRPr>
            </a:lvl8pPr>
            <a:lvl9pPr marL="4875962"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88558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52835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275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endParaRPr lang="en-US" dirty="0"/>
          </a:p>
        </p:txBody>
      </p:sp>
      <p:sp>
        <p:nvSpPr>
          <p:cNvPr id="4" name="Date Placeholder 3"/>
          <p:cNvSpPr>
            <a:spLocks noGrp="1"/>
          </p:cNvSpPr>
          <p:nvPr>
            <p:ph type="dt" sz="half" idx="11"/>
          </p:nvPr>
        </p:nvSpPr>
        <p:spPr/>
        <p:txBody>
          <a:bodyPr/>
          <a:lstStyle/>
          <a:p>
            <a:fld id="{EE6ADAE6-3B3A-4C5A-A459-B1A9A3AAADBA}" type="datetime1">
              <a:rPr lang="en-US" smtClean="0"/>
              <a:t>5/16/2022</a:t>
            </a:fld>
            <a:endParaRPr lang="en-US" dirty="0"/>
          </a:p>
        </p:txBody>
      </p:sp>
      <p:cxnSp>
        <p:nvCxnSpPr>
          <p:cNvPr id="5" name="Straight Connector 4"/>
          <p:cNvCxnSpPr/>
          <p:nvPr userDrawn="1"/>
        </p:nvCxnSpPr>
        <p:spPr>
          <a:xfrm>
            <a:off x="13576" y="3225801"/>
            <a:ext cx="121893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096000" y="319729"/>
            <a:ext cx="0" cy="5944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5" y="3429005"/>
            <a:ext cx="6108252" cy="2844799"/>
          </a:xfrm>
        </p:spPr>
        <p:txBody>
          <a:bodyPr>
            <a:normAutofit/>
          </a:bodyPr>
          <a:lstStyle>
            <a:lvl1pPr marL="0" indent="0">
              <a:buNone/>
              <a:defRPr sz="1467"/>
            </a:lvl1pPr>
            <a:lvl2pPr marL="306899" indent="-150275">
              <a:defRPr sz="1400"/>
            </a:lvl2pPr>
            <a:lvl3pPr marL="459291" indent="-152391">
              <a:defRPr sz="1333"/>
            </a:lvl3pPr>
            <a:lvl4pPr>
              <a:defRPr sz="1200"/>
            </a:lvl4pPr>
            <a:lvl5pPr>
              <a:defRPr sz="1200"/>
            </a:lvl5pPr>
          </a:lstStyle>
          <a:p>
            <a:pPr lvl="0"/>
            <a:r>
              <a:rPr lang="en-US" dirty="0"/>
              <a:t>Edit Master text styles</a:t>
            </a:r>
          </a:p>
          <a:p>
            <a:pPr lvl="1"/>
            <a:r>
              <a:rPr lang="en-US" dirty="0"/>
              <a:t>Second level</a:t>
            </a:r>
          </a:p>
          <a:p>
            <a:pPr lvl="2"/>
            <a:r>
              <a:rPr lang="en-US" dirty="0"/>
              <a:t>Third level</a:t>
            </a:r>
          </a:p>
        </p:txBody>
      </p:sp>
      <p:sp>
        <p:nvSpPr>
          <p:cNvPr id="13" name="Text Placeholder 12"/>
          <p:cNvSpPr>
            <a:spLocks noGrp="1"/>
          </p:cNvSpPr>
          <p:nvPr>
            <p:ph type="body" sz="quarter" idx="13"/>
          </p:nvPr>
        </p:nvSpPr>
        <p:spPr>
          <a:xfrm>
            <a:off x="6096005" y="627926"/>
            <a:ext cx="6083300" cy="2715001"/>
          </a:xfrm>
        </p:spPr>
        <p:txBody>
          <a:bodyPr>
            <a:normAutofit/>
          </a:bodyPr>
          <a:lstStyle>
            <a:lvl1pPr marL="226470" indent="-226470">
              <a:defRPr sz="1467"/>
            </a:lvl1pPr>
            <a:lvl2pPr marL="378861" indent="-152391">
              <a:defRPr sz="1400"/>
            </a:lvl2pPr>
            <a:lvl3pPr marL="613797" indent="-154508">
              <a:tabLst>
                <a:tab pos="613797" algn="l"/>
              </a:tabLst>
              <a:defRPr sz="1333"/>
            </a:lvl3pPr>
            <a:lvl4pPr>
              <a:defRPr sz="1200"/>
            </a:lvl4pPr>
            <a:lvl5pPr>
              <a:defRPr sz="1200"/>
            </a:lvl5pPr>
          </a:lstStyle>
          <a:p>
            <a:pPr lvl="0"/>
            <a:r>
              <a:rPr lang="en-US" dirty="0"/>
              <a:t>Edit Master text styles</a:t>
            </a:r>
          </a:p>
          <a:p>
            <a:pPr lvl="1"/>
            <a:r>
              <a:rPr lang="en-US" dirty="0"/>
              <a:t>Second level</a:t>
            </a:r>
          </a:p>
          <a:p>
            <a:pPr lvl="2"/>
            <a:r>
              <a:rPr lang="en-US" dirty="0"/>
              <a:t>Third level</a:t>
            </a:r>
          </a:p>
        </p:txBody>
      </p:sp>
      <p:sp>
        <p:nvSpPr>
          <p:cNvPr id="14" name="TextBox 13"/>
          <p:cNvSpPr txBox="1"/>
          <p:nvPr userDrawn="1"/>
        </p:nvSpPr>
        <p:spPr>
          <a:xfrm>
            <a:off x="8277241" y="309514"/>
            <a:ext cx="1572866" cy="297454"/>
          </a:xfrm>
          <a:prstGeom prst="rect">
            <a:avLst/>
          </a:prstGeom>
          <a:noFill/>
        </p:spPr>
        <p:txBody>
          <a:bodyPr wrap="none" rtlCol="0">
            <a:spAutoFit/>
          </a:bodyPr>
          <a:lstStyle/>
          <a:p>
            <a:pPr marL="0" marR="0" indent="0" algn="l" defTabSz="1219127" rtl="0" eaLnBrk="1" fontAlgn="base" latinLnBrk="0" hangingPunct="1">
              <a:lnSpc>
                <a:spcPct val="100000"/>
              </a:lnSpc>
              <a:spcBef>
                <a:spcPct val="0"/>
              </a:spcBef>
              <a:spcAft>
                <a:spcPct val="0"/>
              </a:spcAft>
              <a:buClrTx/>
              <a:buSzTx/>
              <a:buFontTx/>
              <a:buNone/>
              <a:tabLst/>
              <a:defRPr/>
            </a:pPr>
            <a:r>
              <a:rPr lang="en-US" sz="1333" b="1" baseline="0" dirty="0">
                <a:solidFill>
                  <a:schemeClr val="accent1"/>
                </a:solidFill>
              </a:rPr>
              <a:t>Project Overview</a:t>
            </a:r>
          </a:p>
        </p:txBody>
      </p:sp>
      <p:sp>
        <p:nvSpPr>
          <p:cNvPr id="15" name="TextBox 14"/>
          <p:cNvSpPr txBox="1"/>
          <p:nvPr userDrawn="1"/>
        </p:nvSpPr>
        <p:spPr>
          <a:xfrm>
            <a:off x="7823202" y="3186084"/>
            <a:ext cx="2938753" cy="297454"/>
          </a:xfrm>
          <a:prstGeom prst="rect">
            <a:avLst/>
          </a:prstGeom>
          <a:noFill/>
        </p:spPr>
        <p:txBody>
          <a:bodyPr wrap="none" rtlCol="0">
            <a:spAutoFit/>
          </a:bodyPr>
          <a:lstStyle/>
          <a:p>
            <a:r>
              <a:rPr lang="en-US" sz="1333" b="1" baseline="0" dirty="0">
                <a:solidFill>
                  <a:schemeClr val="accent1"/>
                </a:solidFill>
              </a:rPr>
              <a:t>Plan of Action / Accomplishments</a:t>
            </a:r>
          </a:p>
        </p:txBody>
      </p:sp>
      <p:sp>
        <p:nvSpPr>
          <p:cNvPr id="17" name="Text Placeholder 16"/>
          <p:cNvSpPr>
            <a:spLocks noGrp="1"/>
          </p:cNvSpPr>
          <p:nvPr>
            <p:ph type="body" sz="quarter" idx="14"/>
          </p:nvPr>
        </p:nvSpPr>
        <p:spPr>
          <a:xfrm>
            <a:off x="6096005" y="3429002"/>
            <a:ext cx="6083300" cy="2806700"/>
          </a:xfrm>
        </p:spPr>
        <p:txBody>
          <a:bodyPr>
            <a:normAutofit/>
          </a:bodyPr>
          <a:lstStyle>
            <a:lvl1pPr marL="226470" indent="-226470">
              <a:defRPr sz="1467"/>
            </a:lvl1pPr>
            <a:lvl2pPr marL="378861" indent="-152391">
              <a:defRPr sz="1400"/>
            </a:lvl2pPr>
            <a:lvl3pPr marL="613797" indent="-154508">
              <a:defRPr sz="1333"/>
            </a:lvl3pPr>
            <a:lvl4pPr>
              <a:defRPr sz="1200"/>
            </a:lvl4pPr>
            <a:lvl5pPr>
              <a:defRPr sz="1200"/>
            </a:lvl5pPr>
          </a:lstStyle>
          <a:p>
            <a:pPr lvl="0"/>
            <a:r>
              <a:rPr lang="en-US" dirty="0"/>
              <a:t>Edit Master text styles</a:t>
            </a:r>
          </a:p>
          <a:p>
            <a:pPr lvl="1"/>
            <a:r>
              <a:rPr lang="en-US" dirty="0"/>
              <a:t>Second level</a:t>
            </a:r>
          </a:p>
          <a:p>
            <a:pPr lvl="2"/>
            <a:r>
              <a:rPr lang="en-US" dirty="0"/>
              <a:t>Third level</a:t>
            </a:r>
          </a:p>
        </p:txBody>
      </p:sp>
      <p:sp>
        <p:nvSpPr>
          <p:cNvPr id="8" name="Title 7"/>
          <p:cNvSpPr>
            <a:spLocks noGrp="1"/>
          </p:cNvSpPr>
          <p:nvPr>
            <p:ph type="title"/>
          </p:nvPr>
        </p:nvSpPr>
        <p:spPr>
          <a:xfrm>
            <a:off x="1" y="-4848"/>
            <a:ext cx="11582400" cy="508000"/>
          </a:xfrm>
        </p:spPr>
        <p:txBody>
          <a:bodyPr/>
          <a:lstStyle/>
          <a:p>
            <a:r>
              <a:rPr lang="en-US"/>
              <a:t>Click to edit Master title style</a:t>
            </a:r>
          </a:p>
        </p:txBody>
      </p:sp>
      <p:sp>
        <p:nvSpPr>
          <p:cNvPr id="16" name="TextBox 15"/>
          <p:cNvSpPr txBox="1"/>
          <p:nvPr userDrawn="1"/>
        </p:nvSpPr>
        <p:spPr>
          <a:xfrm>
            <a:off x="1930404" y="3187704"/>
            <a:ext cx="2446504" cy="297454"/>
          </a:xfrm>
          <a:prstGeom prst="rect">
            <a:avLst/>
          </a:prstGeom>
          <a:noFill/>
        </p:spPr>
        <p:txBody>
          <a:bodyPr wrap="none" rtlCol="0">
            <a:spAutoFit/>
          </a:bodyPr>
          <a:lstStyle/>
          <a:p>
            <a:pPr marL="0" marR="0" indent="0" algn="l" defTabSz="1219127" rtl="0" eaLnBrk="1" fontAlgn="base" latinLnBrk="0" hangingPunct="1">
              <a:lnSpc>
                <a:spcPct val="100000"/>
              </a:lnSpc>
              <a:spcBef>
                <a:spcPct val="0"/>
              </a:spcBef>
              <a:spcAft>
                <a:spcPct val="0"/>
              </a:spcAft>
              <a:buClrTx/>
              <a:buSzTx/>
              <a:buFontTx/>
              <a:buNone/>
              <a:tabLst/>
              <a:defRPr/>
            </a:pPr>
            <a:r>
              <a:rPr lang="en-US" sz="1333" b="1" baseline="0" dirty="0">
                <a:solidFill>
                  <a:schemeClr val="accent1"/>
                </a:solidFill>
              </a:rPr>
              <a:t>Strategic Pursuit Relevance</a:t>
            </a:r>
          </a:p>
        </p:txBody>
      </p:sp>
    </p:spTree>
    <p:extLst>
      <p:ext uri="{BB962C8B-B14F-4D97-AF65-F5344CB8AC3E}">
        <p14:creationId xmlns:p14="http://schemas.microsoft.com/office/powerpoint/2010/main" val="3758609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152400"/>
            <a:ext cx="3556000" cy="762000"/>
          </a:xfrm>
        </p:spPr>
        <p:txBody>
          <a:bodyPr anchor="b"/>
          <a:lstStyle>
            <a:lvl1pPr algn="l">
              <a:defRPr sz="2667" b="1"/>
            </a:lvl1pPr>
          </a:lstStyle>
          <a:p>
            <a:r>
              <a:rPr lang="en-US"/>
              <a:t>Click to edit Master title style</a:t>
            </a:r>
            <a:endParaRPr lang="en-US" dirty="0"/>
          </a:p>
        </p:txBody>
      </p:sp>
      <p:sp>
        <p:nvSpPr>
          <p:cNvPr id="3" name="Picture Placeholder 2"/>
          <p:cNvSpPr>
            <a:spLocks noGrp="1"/>
          </p:cNvSpPr>
          <p:nvPr>
            <p:ph type="pic" idx="1"/>
          </p:nvPr>
        </p:nvSpPr>
        <p:spPr>
          <a:xfrm>
            <a:off x="0" y="0"/>
            <a:ext cx="8128000" cy="6324600"/>
          </a:xfrm>
        </p:spPr>
        <p:txBody>
          <a:bodyPr/>
          <a:lstStyle>
            <a:lvl1pPr marL="0" indent="0">
              <a:buNone/>
              <a:defRPr sz="4267"/>
            </a:lvl1pPr>
            <a:lvl2pPr marL="609497" indent="0">
              <a:buNone/>
              <a:defRPr sz="3733"/>
            </a:lvl2pPr>
            <a:lvl3pPr marL="1218991" indent="0">
              <a:buNone/>
              <a:defRPr sz="3200"/>
            </a:lvl3pPr>
            <a:lvl4pPr marL="1828486" indent="0">
              <a:buNone/>
              <a:defRPr sz="2667"/>
            </a:lvl4pPr>
            <a:lvl5pPr marL="2437982" indent="0">
              <a:buNone/>
              <a:defRPr sz="2667"/>
            </a:lvl5pPr>
            <a:lvl6pPr marL="3047477" indent="0">
              <a:buNone/>
              <a:defRPr sz="2667"/>
            </a:lvl6pPr>
            <a:lvl7pPr marL="3656974" indent="0">
              <a:buNone/>
              <a:defRPr sz="2667"/>
            </a:lvl7pPr>
            <a:lvl8pPr marL="4266469" indent="0">
              <a:buNone/>
              <a:defRPr sz="2667"/>
            </a:lvl8pPr>
            <a:lvl9pPr marL="4875962" indent="0">
              <a:buNone/>
              <a:defRPr sz="2667"/>
            </a:lvl9pPr>
          </a:lstStyle>
          <a:p>
            <a:r>
              <a:rPr lang="en-US"/>
              <a:t>Click icon to add picture</a:t>
            </a:r>
          </a:p>
        </p:txBody>
      </p:sp>
      <p:sp>
        <p:nvSpPr>
          <p:cNvPr id="4" name="Text Placeholder 3"/>
          <p:cNvSpPr>
            <a:spLocks noGrp="1"/>
          </p:cNvSpPr>
          <p:nvPr>
            <p:ph type="body" sz="half" idx="2"/>
          </p:nvPr>
        </p:nvSpPr>
        <p:spPr>
          <a:xfrm>
            <a:off x="8432800" y="990603"/>
            <a:ext cx="3556000" cy="5181600"/>
          </a:xfrm>
        </p:spPr>
        <p:txBody>
          <a:bodyPr/>
          <a:lstStyle>
            <a:lvl1pPr marL="0" indent="0">
              <a:buNone/>
              <a:defRPr sz="1867"/>
            </a:lvl1pPr>
            <a:lvl2pPr marL="609497" indent="0">
              <a:buNone/>
              <a:defRPr sz="1600"/>
            </a:lvl2pPr>
            <a:lvl3pPr marL="1218991" indent="0">
              <a:buNone/>
              <a:defRPr sz="1333"/>
            </a:lvl3pPr>
            <a:lvl4pPr marL="1828486" indent="0">
              <a:buNone/>
              <a:defRPr sz="1200"/>
            </a:lvl4pPr>
            <a:lvl5pPr marL="2437982" indent="0">
              <a:buNone/>
              <a:defRPr sz="1200"/>
            </a:lvl5pPr>
            <a:lvl6pPr marL="3047477" indent="0">
              <a:buNone/>
              <a:defRPr sz="1200"/>
            </a:lvl6pPr>
            <a:lvl7pPr marL="3656974" indent="0">
              <a:buNone/>
              <a:defRPr sz="1200"/>
            </a:lvl7pPr>
            <a:lvl8pPr marL="4266469" indent="0">
              <a:buNone/>
              <a:defRPr sz="1200"/>
            </a:lvl8pPr>
            <a:lvl9pPr marL="4875962" indent="0">
              <a:buNone/>
              <a:defRPr sz="1200"/>
            </a:lvl9pPr>
          </a:lstStyle>
          <a:p>
            <a:pPr lvl="0"/>
            <a:r>
              <a:rPr lang="en-US"/>
              <a:t>Click to edit Master text styles</a:t>
            </a:r>
          </a:p>
        </p:txBody>
      </p:sp>
    </p:spTree>
    <p:extLst>
      <p:ext uri="{BB962C8B-B14F-4D97-AF65-F5344CB8AC3E}">
        <p14:creationId xmlns:p14="http://schemas.microsoft.com/office/powerpoint/2010/main" val="1720481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y">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415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8378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2"/>
          </p:nvPr>
        </p:nvSpPr>
        <p:spPr>
          <a:xfrm>
            <a:off x="1320801" y="6487803"/>
            <a:ext cx="1068999" cy="246592"/>
          </a:xfrm>
          <a:prstGeom prst="rect">
            <a:avLst/>
          </a:prstGeom>
        </p:spPr>
        <p:txBody>
          <a:bodyPr vert="horz" lIns="0" tIns="0" rIns="0" bIns="0" rtlCol="0" anchor="ctr"/>
          <a:lstStyle>
            <a:lvl1pPr algn="l">
              <a:defRPr sz="1467">
                <a:solidFill>
                  <a:schemeClr val="bg1"/>
                </a:solidFill>
              </a:defRPr>
            </a:lvl1pPr>
          </a:lstStyle>
          <a:p>
            <a:fld id="{E52A06C8-DE9E-4F9F-A17C-0C3ABA54C3C6}" type="datetime1">
              <a:rPr lang="en-US" smtClean="0"/>
              <a:t>5/16/2022</a:t>
            </a:fld>
            <a:endParaRPr lang="en-US"/>
          </a:p>
        </p:txBody>
      </p:sp>
      <p:sp>
        <p:nvSpPr>
          <p:cNvPr id="6" name="Slide Number Placeholder 7"/>
          <p:cNvSpPr>
            <a:spLocks noGrp="1"/>
          </p:cNvSpPr>
          <p:nvPr>
            <p:ph type="sldNum" sz="quarter" idx="4"/>
          </p:nvPr>
        </p:nvSpPr>
        <p:spPr>
          <a:xfrm>
            <a:off x="11410265" y="6395509"/>
            <a:ext cx="683492" cy="366183"/>
          </a:xfrm>
          <a:prstGeom prst="rect">
            <a:avLst/>
          </a:prstGeom>
        </p:spPr>
        <p:txBody>
          <a:bodyPr vert="horz" lIns="91440" tIns="45720" rIns="91440" bIns="45720" rtlCol="0" anchor="ctr"/>
          <a:lstStyle>
            <a:lvl1pPr algn="r">
              <a:defRPr sz="1600">
                <a:solidFill>
                  <a:schemeClr val="bg1"/>
                </a:solidFill>
              </a:defRPr>
            </a:lvl1pPr>
          </a:lstStyle>
          <a:p>
            <a:fld id="{6CAEE597-B5FB-4E13-9A1D-9EBF3F3E061A}" type="slidenum">
              <a:rPr lang="en-US" smtClean="0"/>
              <a:pPr/>
              <a:t>‹#›</a:t>
            </a:fld>
            <a:endParaRPr lang="en-US"/>
          </a:p>
        </p:txBody>
      </p:sp>
      <p:sp>
        <p:nvSpPr>
          <p:cNvPr id="9" name="Text Placeholder 9"/>
          <p:cNvSpPr>
            <a:spLocks noGrp="1"/>
          </p:cNvSpPr>
          <p:nvPr>
            <p:ph type="body" sz="quarter" idx="11" hasCustomPrompt="1"/>
          </p:nvPr>
        </p:nvSpPr>
        <p:spPr>
          <a:xfrm>
            <a:off x="554567" y="5864269"/>
            <a:ext cx="10771717" cy="453404"/>
          </a:xfrm>
        </p:spPr>
        <p:txBody>
          <a:bodyPr/>
          <a:lstStyle>
            <a:lvl1pPr marL="6349" indent="0">
              <a:buNone/>
              <a:defRPr b="1" i="1" baseline="0">
                <a:solidFill>
                  <a:schemeClr val="bg1"/>
                </a:solidFill>
              </a:defRPr>
            </a:lvl1pPr>
            <a:lvl2pPr marL="148163" indent="0">
              <a:buNone/>
              <a:defRPr b="1" i="1">
                <a:solidFill>
                  <a:schemeClr val="bg1"/>
                </a:solidFill>
              </a:defRPr>
            </a:lvl2pPr>
            <a:lvl3pPr marL="455071" indent="0">
              <a:buNone/>
              <a:defRPr b="1" i="1">
                <a:solidFill>
                  <a:schemeClr val="bg1"/>
                </a:solidFill>
              </a:defRPr>
            </a:lvl3pPr>
            <a:lvl4pPr marL="611701" indent="0">
              <a:buNone/>
              <a:defRPr b="1" i="1">
                <a:solidFill>
                  <a:schemeClr val="bg1"/>
                </a:solidFill>
              </a:defRPr>
            </a:lvl4pPr>
            <a:lvl5pPr marL="924960" indent="0">
              <a:buNone/>
              <a:defRPr b="1" i="1">
                <a:solidFill>
                  <a:schemeClr val="bg1"/>
                </a:solidFill>
              </a:defRPr>
            </a:lvl5pPr>
          </a:lstStyle>
          <a:p>
            <a:pPr lvl="0"/>
            <a:r>
              <a:rPr lang="en-US"/>
              <a:t>Win Theme (Benefit + Feature + Proof Point)</a:t>
            </a:r>
          </a:p>
        </p:txBody>
      </p:sp>
    </p:spTree>
    <p:extLst>
      <p:ext uri="{BB962C8B-B14F-4D97-AF65-F5344CB8AC3E}">
        <p14:creationId xmlns:p14="http://schemas.microsoft.com/office/powerpoint/2010/main" val="152480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733" b="1"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17" indent="0">
              <a:buNone/>
              <a:defRPr sz="2400">
                <a:solidFill>
                  <a:schemeClr val="tx1">
                    <a:tint val="75000"/>
                  </a:schemeClr>
                </a:solidFill>
              </a:defRPr>
            </a:lvl2pPr>
            <a:lvl3pPr marL="1219034" indent="0">
              <a:buNone/>
              <a:defRPr sz="2133">
                <a:solidFill>
                  <a:schemeClr val="tx1">
                    <a:tint val="75000"/>
                  </a:schemeClr>
                </a:solidFill>
              </a:defRPr>
            </a:lvl3pPr>
            <a:lvl4pPr marL="1828549" indent="0">
              <a:buNone/>
              <a:defRPr sz="1867">
                <a:solidFill>
                  <a:schemeClr val="tx1">
                    <a:tint val="75000"/>
                  </a:schemeClr>
                </a:solidFill>
              </a:defRPr>
            </a:lvl4pPr>
            <a:lvl5pPr marL="2438066" indent="0">
              <a:buNone/>
              <a:defRPr sz="1867">
                <a:solidFill>
                  <a:schemeClr val="tx1">
                    <a:tint val="75000"/>
                  </a:schemeClr>
                </a:solidFill>
              </a:defRPr>
            </a:lvl5pPr>
            <a:lvl6pPr marL="3047582" indent="0">
              <a:buNone/>
              <a:defRPr sz="1867">
                <a:solidFill>
                  <a:schemeClr val="tx1">
                    <a:tint val="75000"/>
                  </a:schemeClr>
                </a:solidFill>
              </a:defRPr>
            </a:lvl6pPr>
            <a:lvl7pPr marL="3657099" indent="0">
              <a:buNone/>
              <a:defRPr sz="1867">
                <a:solidFill>
                  <a:schemeClr val="tx1">
                    <a:tint val="75000"/>
                  </a:schemeClr>
                </a:solidFill>
              </a:defRPr>
            </a:lvl7pPr>
            <a:lvl8pPr marL="4266616" indent="0">
              <a:buNone/>
              <a:defRPr sz="1867">
                <a:solidFill>
                  <a:schemeClr val="tx1">
                    <a:tint val="75000"/>
                  </a:schemeClr>
                </a:solidFill>
              </a:defRPr>
            </a:lvl8pPr>
            <a:lvl9pPr marL="4876131" indent="0">
              <a:buNone/>
              <a:defRPr sz="1867">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7564785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_Takeawa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2"/>
          </p:nvPr>
        </p:nvSpPr>
        <p:spPr>
          <a:xfrm>
            <a:off x="1320801" y="6487803"/>
            <a:ext cx="1068999" cy="246592"/>
          </a:xfrm>
          <a:prstGeom prst="rect">
            <a:avLst/>
          </a:prstGeom>
        </p:spPr>
        <p:txBody>
          <a:bodyPr vert="horz" lIns="0" tIns="0" rIns="0" bIns="0" rtlCol="0" anchor="ctr"/>
          <a:lstStyle>
            <a:lvl1pPr algn="l">
              <a:defRPr sz="1467">
                <a:solidFill>
                  <a:schemeClr val="bg1"/>
                </a:solidFill>
              </a:defRPr>
            </a:lvl1pPr>
          </a:lstStyle>
          <a:p>
            <a:fld id="{5EABFAD5-6C35-4E62-A064-221E12670271}" type="datetime1">
              <a:rPr lang="en-US" smtClean="0"/>
              <a:t>5/16/2022</a:t>
            </a:fld>
            <a:endParaRPr lang="en-US"/>
          </a:p>
        </p:txBody>
      </p:sp>
      <p:sp>
        <p:nvSpPr>
          <p:cNvPr id="5" name="Slide Number Placeholder 7"/>
          <p:cNvSpPr>
            <a:spLocks noGrp="1"/>
          </p:cNvSpPr>
          <p:nvPr>
            <p:ph type="sldNum" sz="quarter" idx="4"/>
          </p:nvPr>
        </p:nvSpPr>
        <p:spPr>
          <a:xfrm>
            <a:off x="11410265" y="6395509"/>
            <a:ext cx="683492" cy="366183"/>
          </a:xfrm>
          <a:prstGeom prst="rect">
            <a:avLst/>
          </a:prstGeom>
        </p:spPr>
        <p:txBody>
          <a:bodyPr vert="horz" lIns="91440" tIns="45720" rIns="91440" bIns="45720" rtlCol="0" anchor="ctr"/>
          <a:lstStyle>
            <a:lvl1pPr algn="r">
              <a:defRPr sz="1600">
                <a:solidFill>
                  <a:schemeClr val="bg1"/>
                </a:solidFill>
              </a:defRPr>
            </a:lvl1pPr>
          </a:lstStyle>
          <a:p>
            <a:fld id="{6CAEE597-B5FB-4E13-9A1D-9EBF3F3E061A}" type="slidenum">
              <a:rPr lang="en-US" smtClean="0"/>
              <a:pPr/>
              <a:t>‹#›</a:t>
            </a:fld>
            <a:endParaRPr lang="en-US"/>
          </a:p>
        </p:txBody>
      </p:sp>
      <p:sp>
        <p:nvSpPr>
          <p:cNvPr id="6" name="Rectangle 5"/>
          <p:cNvSpPr/>
          <p:nvPr userDrawn="1"/>
        </p:nvSpPr>
        <p:spPr>
          <a:xfrm>
            <a:off x="0" y="5834993"/>
            <a:ext cx="12192000" cy="487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7" name="Rectangle 6"/>
          <p:cNvSpPr/>
          <p:nvPr userDrawn="1"/>
        </p:nvSpPr>
        <p:spPr>
          <a:xfrm>
            <a:off x="1" y="5834993"/>
            <a:ext cx="503177" cy="487680"/>
          </a:xfrm>
          <a:prstGeom prst="rect">
            <a:avLst/>
          </a:prstGeom>
          <a:solidFill>
            <a:srgbClr val="FF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8386" y="5839961"/>
            <a:ext cx="1093615" cy="546808"/>
          </a:xfrm>
          <a:prstGeom prst="rect">
            <a:avLst/>
          </a:prstGeom>
        </p:spPr>
      </p:pic>
      <p:sp>
        <p:nvSpPr>
          <p:cNvPr id="9" name="Text Placeholder 9"/>
          <p:cNvSpPr>
            <a:spLocks noGrp="1"/>
          </p:cNvSpPr>
          <p:nvPr>
            <p:ph type="body" sz="quarter" idx="11" hasCustomPrompt="1"/>
          </p:nvPr>
        </p:nvSpPr>
        <p:spPr>
          <a:xfrm>
            <a:off x="554567" y="5864269"/>
            <a:ext cx="10771717" cy="453404"/>
          </a:xfrm>
          <a:prstGeom prst="rect">
            <a:avLst/>
          </a:prstGeom>
        </p:spPr>
        <p:txBody>
          <a:bodyPr/>
          <a:lstStyle>
            <a:lvl1pPr marL="6349" indent="0">
              <a:buNone/>
              <a:defRPr b="1" i="1" baseline="0">
                <a:solidFill>
                  <a:schemeClr val="bg1"/>
                </a:solidFill>
              </a:defRPr>
            </a:lvl1pPr>
            <a:lvl2pPr marL="148163" indent="0">
              <a:buNone/>
              <a:defRPr b="1" i="1">
                <a:solidFill>
                  <a:schemeClr val="bg1"/>
                </a:solidFill>
              </a:defRPr>
            </a:lvl2pPr>
            <a:lvl3pPr marL="455071" indent="0">
              <a:buNone/>
              <a:defRPr b="1" i="1">
                <a:solidFill>
                  <a:schemeClr val="bg1"/>
                </a:solidFill>
              </a:defRPr>
            </a:lvl3pPr>
            <a:lvl4pPr marL="611701" indent="0">
              <a:buNone/>
              <a:defRPr b="1" i="1">
                <a:solidFill>
                  <a:schemeClr val="bg1"/>
                </a:solidFill>
              </a:defRPr>
            </a:lvl4pPr>
            <a:lvl5pPr marL="924960" indent="0">
              <a:buNone/>
              <a:defRPr b="1" i="1">
                <a:solidFill>
                  <a:schemeClr val="bg1"/>
                </a:solidFill>
              </a:defRPr>
            </a:lvl5pPr>
          </a:lstStyle>
          <a:p>
            <a:pPr lvl="0"/>
            <a:r>
              <a:rPr lang="en-US"/>
              <a:t>Win Theme (Benefit + Feature + Proof Point)</a:t>
            </a:r>
          </a:p>
        </p:txBody>
      </p:sp>
    </p:spTree>
    <p:extLst>
      <p:ext uri="{BB962C8B-B14F-4D97-AF65-F5344CB8AC3E}">
        <p14:creationId xmlns:p14="http://schemas.microsoft.com/office/powerpoint/2010/main" val="1800441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2" name="Slide Number Placeholder 7"/>
          <p:cNvSpPr>
            <a:spLocks noGrp="1"/>
          </p:cNvSpPr>
          <p:nvPr>
            <p:ph type="sldNum" sz="quarter" idx="4"/>
          </p:nvPr>
        </p:nvSpPr>
        <p:spPr>
          <a:xfrm>
            <a:off x="11410265" y="6395509"/>
            <a:ext cx="683492" cy="366183"/>
          </a:xfrm>
          <a:prstGeom prst="rect">
            <a:avLst/>
          </a:prstGeom>
        </p:spPr>
        <p:txBody>
          <a:bodyPr vert="horz" lIns="91440" tIns="45720" rIns="91440" bIns="45720" rtlCol="0" anchor="ctr"/>
          <a:lstStyle>
            <a:lvl1pPr algn="r">
              <a:defRPr sz="1600">
                <a:solidFill>
                  <a:schemeClr val="bg1"/>
                </a:solidFill>
              </a:defRPr>
            </a:lvl1pPr>
          </a:lstStyle>
          <a:p>
            <a:fld id="{6CAEE597-B5FB-4E13-9A1D-9EBF3F3E061A}" type="slidenum">
              <a:rPr lang="en-US" smtClean="0"/>
              <a:pPr/>
              <a:t>‹#›</a:t>
            </a:fld>
            <a:endParaRPr lang="en-US"/>
          </a:p>
        </p:txBody>
      </p:sp>
      <p:sp>
        <p:nvSpPr>
          <p:cNvPr id="6" name="Date Placeholder 3"/>
          <p:cNvSpPr>
            <a:spLocks noGrp="1"/>
          </p:cNvSpPr>
          <p:nvPr>
            <p:ph type="dt" sz="half" idx="2"/>
          </p:nvPr>
        </p:nvSpPr>
        <p:spPr>
          <a:xfrm>
            <a:off x="1320801" y="6487803"/>
            <a:ext cx="1068999" cy="246592"/>
          </a:xfrm>
          <a:prstGeom prst="rect">
            <a:avLst/>
          </a:prstGeom>
        </p:spPr>
        <p:txBody>
          <a:bodyPr vert="horz" lIns="0" tIns="0" rIns="0" bIns="0" rtlCol="0" anchor="ctr"/>
          <a:lstStyle>
            <a:lvl1pPr algn="l">
              <a:defRPr sz="1467">
                <a:solidFill>
                  <a:schemeClr val="bg1"/>
                </a:solidFill>
              </a:defRPr>
            </a:lvl1pPr>
          </a:lstStyle>
          <a:p>
            <a:fld id="{D422FA24-A53C-41CE-9075-3573ABE61745}" type="datetime1">
              <a:rPr lang="en-US" smtClean="0"/>
              <a:t>5/16/2022</a:t>
            </a:fld>
            <a:endParaRPr lang="en-US"/>
          </a:p>
        </p:txBody>
      </p:sp>
    </p:spTree>
    <p:extLst>
      <p:ext uri="{BB962C8B-B14F-4D97-AF65-F5344CB8AC3E}">
        <p14:creationId xmlns:p14="http://schemas.microsoft.com/office/powerpoint/2010/main" val="172831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256399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235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152400"/>
            <a:ext cx="3556000" cy="762000"/>
          </a:xfrm>
        </p:spPr>
        <p:txBody>
          <a:bodyPr anchor="b"/>
          <a:lstStyle>
            <a:lvl1pPr algn="l">
              <a:defRPr sz="2667"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0"/>
            <a:ext cx="8128000" cy="6324600"/>
          </a:xfrm>
        </p:spPr>
        <p:txBody>
          <a:bodyPr/>
          <a:lstStyle>
            <a:lvl1pPr marL="0" indent="0">
              <a:buNone/>
              <a:defRPr sz="4267"/>
            </a:lvl1pPr>
            <a:lvl2pPr marL="609517" indent="0">
              <a:buNone/>
              <a:defRPr sz="3733"/>
            </a:lvl2pPr>
            <a:lvl3pPr marL="1219034" indent="0">
              <a:buNone/>
              <a:defRPr sz="3200"/>
            </a:lvl3pPr>
            <a:lvl4pPr marL="1828549" indent="0">
              <a:buNone/>
              <a:defRPr sz="2667"/>
            </a:lvl4pPr>
            <a:lvl5pPr marL="2438066" indent="0">
              <a:buNone/>
              <a:defRPr sz="2667"/>
            </a:lvl5pPr>
            <a:lvl6pPr marL="3047582" indent="0">
              <a:buNone/>
              <a:defRPr sz="2667"/>
            </a:lvl6pPr>
            <a:lvl7pPr marL="3657099" indent="0">
              <a:buNone/>
              <a:defRPr sz="2667"/>
            </a:lvl7pPr>
            <a:lvl8pPr marL="4266616" indent="0">
              <a:buNone/>
              <a:defRPr sz="2667"/>
            </a:lvl8pPr>
            <a:lvl9pPr marL="4876131" indent="0">
              <a:buNone/>
              <a:defRPr sz="2667"/>
            </a:lvl9pPr>
          </a:lstStyle>
          <a:p>
            <a:r>
              <a:rPr lang="en-US" smtClean="0"/>
              <a:t>Click icon to add picture</a:t>
            </a:r>
            <a:endParaRPr lang="en-US"/>
          </a:p>
        </p:txBody>
      </p:sp>
      <p:sp>
        <p:nvSpPr>
          <p:cNvPr id="4" name="Text Placeholder 3"/>
          <p:cNvSpPr>
            <a:spLocks noGrp="1"/>
          </p:cNvSpPr>
          <p:nvPr>
            <p:ph type="body" sz="half" idx="2"/>
          </p:nvPr>
        </p:nvSpPr>
        <p:spPr>
          <a:xfrm>
            <a:off x="8432800" y="990600"/>
            <a:ext cx="3556000" cy="5181600"/>
          </a:xfrm>
        </p:spPr>
        <p:txBody>
          <a:bodyPr/>
          <a:lstStyle>
            <a:lvl1pPr marL="0" indent="0">
              <a:buNone/>
              <a:defRPr sz="1867"/>
            </a:lvl1pPr>
            <a:lvl2pPr marL="609517" indent="0">
              <a:buNone/>
              <a:defRPr sz="1600"/>
            </a:lvl2pPr>
            <a:lvl3pPr marL="1219034" indent="0">
              <a:buNone/>
              <a:defRPr sz="1333"/>
            </a:lvl3pPr>
            <a:lvl4pPr marL="1828549" indent="0">
              <a:buNone/>
              <a:defRPr sz="1200"/>
            </a:lvl4pPr>
            <a:lvl5pPr marL="2438066" indent="0">
              <a:buNone/>
              <a:defRPr sz="1200"/>
            </a:lvl5pPr>
            <a:lvl6pPr marL="3047582" indent="0">
              <a:buNone/>
              <a:defRPr sz="1200"/>
            </a:lvl6pPr>
            <a:lvl7pPr marL="3657099" indent="0">
              <a:buNone/>
              <a:defRPr sz="1200"/>
            </a:lvl7pPr>
            <a:lvl8pPr marL="4266616" indent="0">
              <a:buNone/>
              <a:defRPr sz="1200"/>
            </a:lvl8pPr>
            <a:lvl9pPr marL="4876131" indent="0">
              <a:buNone/>
              <a:defRPr sz="1200"/>
            </a:lvl9pPr>
          </a:lstStyle>
          <a:p>
            <a:pPr lvl="0"/>
            <a:r>
              <a:rPr lang="en-US" dirty="0" smtClean="0"/>
              <a:t>Click to edit Master text styles</a:t>
            </a:r>
          </a:p>
        </p:txBody>
      </p:sp>
    </p:spTree>
    <p:extLst>
      <p:ext uri="{BB962C8B-B14F-4D97-AF65-F5344CB8AC3E}">
        <p14:creationId xmlns:p14="http://schemas.microsoft.com/office/powerpoint/2010/main" val="39713774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y">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2372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7812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10BA78-6C5A-4348-A4D2-BBFF02776425}"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t>5/16/2022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808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7AEE26-03AE-47EF-BA6D-FA53AC4DDF4B}"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t>5/16/2022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7800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ooter Black Rectangle"/>
          <p:cNvSpPr/>
          <p:nvPr/>
        </p:nvSpPr>
        <p:spPr>
          <a:xfrm>
            <a:off x="0" y="6273800"/>
            <a:ext cx="12192000" cy="609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121907" tIns="60952" rIns="121907" bIns="60952" rtlCol="0" anchor="ctr"/>
          <a:lstStyle/>
          <a:p>
            <a:pPr algn="ctr"/>
            <a:endParaRPr lang="en-US" sz="2400">
              <a:latin typeface="Calibri" panose="020F0502020204030204" pitchFamily="34" charset="0"/>
              <a:cs typeface="Calibri" panose="020F0502020204030204" pitchFamily="34" charset="0"/>
            </a:endParaRPr>
          </a:p>
        </p:txBody>
      </p:sp>
      <p:pic>
        <p:nvPicPr>
          <p:cNvPr id="10" name="SNC Footer Logo" descr="\\sncorp\shares\Business\Reference\SNC Logos\SNC Corporate Logos\Registered\SNC Logos_Registered_INITIALS_white.png"/>
          <p:cNvPicPr>
            <a:picLocks noChangeAspect="1" noChangeArrowheads="1"/>
          </p:cNvPicPr>
          <p:nvPr/>
        </p:nvPicPr>
        <p:blipFill>
          <a:blip r:embed="rId9" cstate="screen">
            <a:extLst>
              <a:ext uri="{28A0092B-C50C-407E-A947-70E740481C1C}">
                <a14:useLocalDpi xmlns:a14="http://schemas.microsoft.com/office/drawing/2010/main"/>
              </a:ext>
            </a:extLst>
          </a:blip>
          <a:stretch>
            <a:fillRect/>
          </a:stretch>
        </p:blipFill>
        <p:spPr bwMode="auto">
          <a:xfrm>
            <a:off x="101601" y="6412687"/>
            <a:ext cx="934801" cy="34140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304800" y="177800"/>
            <a:ext cx="11582400" cy="406400"/>
          </a:xfrm>
          <a:prstGeom prst="rect">
            <a:avLst/>
          </a:prstGeom>
        </p:spPr>
        <p:txBody>
          <a:bodyPr vert="horz" lIns="91430" tIns="45714" rIns="91430" bIns="45714"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787401"/>
            <a:ext cx="11582400" cy="5323523"/>
          </a:xfrm>
          <a:prstGeom prst="rect">
            <a:avLst/>
          </a:prstGeom>
        </p:spPr>
        <p:txBody>
          <a:bodyPr vert="horz" lIns="91430" tIns="45714" rIns="91430"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p:nvSpPr>
        <p:spPr>
          <a:xfrm>
            <a:off x="11379200" y="6440846"/>
            <a:ext cx="812800" cy="328215"/>
          </a:xfrm>
          <a:prstGeom prst="rect">
            <a:avLst/>
          </a:prstGeom>
          <a:noFill/>
        </p:spPr>
        <p:txBody>
          <a:bodyPr wrap="square" lIns="121907" tIns="60952" rIns="121907" bIns="60952" rtlCol="0">
            <a:spAutoFit/>
          </a:bodyPr>
          <a:lstStyle/>
          <a:p>
            <a:pPr algn="r"/>
            <a:fld id="{DCE60957-0292-427E-80FC-FD55C1B42E72}" type="slidenum">
              <a:rPr lang="en-US" sz="1333" smtClean="0">
                <a:solidFill>
                  <a:schemeClr val="bg1"/>
                </a:solidFill>
                <a:latin typeface="Calibri" panose="020F0502020204030204" pitchFamily="34" charset="0"/>
                <a:cs typeface="Calibri" panose="020F0502020204030204" pitchFamily="34" charset="0"/>
              </a:rPr>
              <a:pPr algn="r"/>
              <a:t>‹#›</a:t>
            </a:fld>
            <a:endParaRPr lang="en-US" sz="1067" dirty="0">
              <a:solidFill>
                <a:schemeClr val="bg1"/>
              </a:solidFill>
              <a:latin typeface="Calibri" panose="020F0502020204030204" pitchFamily="34" charset="0"/>
              <a:cs typeface="Calibri" panose="020F0502020204030204" pitchFamily="34" charset="0"/>
            </a:endParaRPr>
          </a:p>
        </p:txBody>
      </p:sp>
      <p:sp>
        <p:nvSpPr>
          <p:cNvPr id="11" name="TextBox 10"/>
          <p:cNvSpPr txBox="1"/>
          <p:nvPr userDrawn="1"/>
        </p:nvSpPr>
        <p:spPr>
          <a:xfrm>
            <a:off x="2184400" y="6397204"/>
            <a:ext cx="7010400" cy="415498"/>
          </a:xfrm>
          <a:prstGeom prst="rect">
            <a:avLst/>
          </a:prstGeom>
          <a:noFill/>
        </p:spPr>
        <p:txBody>
          <a:bodyPr wrap="square" rtlCol="0">
            <a:spAutoFit/>
          </a:bodyPr>
          <a:lstStyle/>
          <a:p>
            <a:pPr algn="ctr">
              <a:defRPr/>
            </a:pPr>
            <a:r>
              <a:rPr lang="en-US" sz="700" dirty="0" smtClean="0">
                <a:solidFill>
                  <a:srgbClr val="F2F2F2"/>
                </a:solidFill>
              </a:rPr>
              <a:t>Sierra Nevada Corporation Proprietary—Use or disclosure of data contained </a:t>
            </a:r>
            <a:br>
              <a:rPr lang="en-US" sz="700" dirty="0" smtClean="0">
                <a:solidFill>
                  <a:srgbClr val="F2F2F2"/>
                </a:solidFill>
              </a:rPr>
            </a:br>
            <a:r>
              <a:rPr lang="en-US" sz="700" dirty="0" smtClean="0">
                <a:solidFill>
                  <a:srgbClr val="F2F2F2"/>
                </a:solidFill>
              </a:rPr>
              <a:t>on this sheet is subject to the restrictions on the title page.</a:t>
            </a:r>
          </a:p>
          <a:p>
            <a:pPr algn="ctr">
              <a:defRPr/>
            </a:pPr>
            <a:r>
              <a:rPr lang="en-US" sz="700" dirty="0" smtClean="0">
                <a:solidFill>
                  <a:srgbClr val="F2F2F2"/>
                </a:solidFill>
              </a:rPr>
              <a:t>© 2020 Sierra Nevada Corporation</a:t>
            </a:r>
          </a:p>
        </p:txBody>
      </p:sp>
      <p:sp>
        <p:nvSpPr>
          <p:cNvPr id="6" name="hc" descr=" "/>
          <p:cNvSpPr txBox="1"/>
          <p:nvPr userDrawn="1"/>
        </p:nvSpPr>
        <p:spPr>
          <a:xfrm>
            <a:off x="0" y="0"/>
            <a:ext cx="12192000" cy="223138"/>
          </a:xfrm>
          <a:prstGeom prst="rect">
            <a:avLst/>
          </a:prstGeom>
          <a:noFill/>
        </p:spPr>
        <p:txBody>
          <a:bodyPr vert="horz" rtlCol="0">
            <a:spAutoFit/>
          </a:bodyPr>
          <a:lstStyle/>
          <a:p>
            <a:pPr algn="ctr"/>
            <a:r>
              <a:rPr lang="en-US" sz="850" b="1" i="0" u="none" baseline="0" smtClean="0">
                <a:solidFill>
                  <a:srgbClr val="000000"/>
                </a:solidFill>
                <a:latin typeface="Microsoft Sans Serif" panose="020B0604020202020204" pitchFamily="34" charset="0"/>
              </a:rPr>
              <a:t> </a:t>
            </a:r>
            <a:endParaRPr lang="en-US" sz="850" b="1" i="0" u="none" baseline="0">
              <a:solidFill>
                <a:srgbClr val="000000"/>
              </a:solidFill>
              <a:latin typeface="Microsoft Sans Serif" panose="020B0604020202020204" pitchFamily="34" charset="0"/>
            </a:endParaRPr>
          </a:p>
        </p:txBody>
      </p:sp>
      <p:sp>
        <p:nvSpPr>
          <p:cNvPr id="8" name="fc" descr=" "/>
          <p:cNvSpPr txBox="1"/>
          <p:nvPr userDrawn="1"/>
        </p:nvSpPr>
        <p:spPr>
          <a:xfrm>
            <a:off x="0" y="6537960"/>
            <a:ext cx="12192000" cy="223138"/>
          </a:xfrm>
          <a:prstGeom prst="rect">
            <a:avLst/>
          </a:prstGeom>
          <a:noFill/>
        </p:spPr>
        <p:txBody>
          <a:bodyPr vert="horz" rtlCol="0">
            <a:spAutoFit/>
          </a:bodyPr>
          <a:lstStyle/>
          <a:p>
            <a:pPr algn="ctr"/>
            <a:r>
              <a:rPr lang="en-US" sz="850" b="1" i="0" u="none" baseline="0" smtClean="0">
                <a:solidFill>
                  <a:srgbClr val="000000"/>
                </a:solidFill>
                <a:latin typeface="Microsoft Sans Serif" panose="020B0604020202020204" pitchFamily="34" charset="0"/>
              </a:rPr>
              <a:t> </a:t>
            </a: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409301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hf hdr="0" ftr="0" dt="0"/>
  <p:txStyles>
    <p:titleStyle>
      <a:lvl1pPr algn="l" defTabSz="1219034" rtl="0" eaLnBrk="1" latinLnBrk="0" hangingPunct="1">
        <a:spcBef>
          <a:spcPct val="0"/>
        </a:spcBef>
        <a:buNone/>
        <a:defRPr sz="2400" b="1" kern="1200">
          <a:solidFill>
            <a:schemeClr val="accent1"/>
          </a:solidFill>
          <a:latin typeface="Calibri" panose="020F0502020204030204" pitchFamily="34" charset="0"/>
          <a:ea typeface="+mj-ea"/>
          <a:cs typeface="Calibri" panose="020F0502020204030204" pitchFamily="34" charset="0"/>
        </a:defRPr>
      </a:lvl1pPr>
    </p:titleStyle>
    <p:bodyStyle>
      <a:lvl1pPr marL="457138" indent="-457138" algn="l" defTabSz="1219034"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990465" indent="-380948" algn="l" defTabSz="1219034" rtl="0" eaLnBrk="1" latinLnBrk="0" hangingPunct="1">
        <a:spcBef>
          <a:spcPct val="20000"/>
        </a:spcBef>
        <a:buFont typeface="Courier New" panose="02070309020205020404" pitchFamily="49" charset="0"/>
        <a:buChar char="o"/>
        <a:defRPr sz="2667" kern="1200">
          <a:solidFill>
            <a:schemeClr val="tx1"/>
          </a:solidFill>
          <a:latin typeface="Calibri" panose="020F0502020204030204" pitchFamily="34" charset="0"/>
          <a:ea typeface="+mn-ea"/>
          <a:cs typeface="Calibri" panose="020F0502020204030204" pitchFamily="34" charset="0"/>
        </a:defRPr>
      </a:lvl2pPr>
      <a:lvl3pPr marL="1523791" indent="-304758" algn="l" defTabSz="1219034" rtl="0" eaLnBrk="1" latinLnBrk="0" hangingPunct="1">
        <a:spcBef>
          <a:spcPct val="20000"/>
        </a:spcBef>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3pPr>
      <a:lvl4pPr marL="2133308" indent="-304758" algn="l" defTabSz="1219034" rtl="0" eaLnBrk="1" latinLnBrk="0" hangingPunct="1">
        <a:spcBef>
          <a:spcPct val="20000"/>
        </a:spcBef>
        <a:buFont typeface="Wingdings" panose="05000000000000000000" pitchFamily="2" charset="2"/>
        <a:buChar char="Ø"/>
        <a:defRPr sz="2133" kern="1200">
          <a:solidFill>
            <a:schemeClr val="tx1"/>
          </a:solidFill>
          <a:latin typeface="Calibri" panose="020F0502020204030204" pitchFamily="34" charset="0"/>
          <a:ea typeface="+mn-ea"/>
          <a:cs typeface="Calibri" panose="020F0502020204030204" pitchFamily="34" charset="0"/>
        </a:defRPr>
      </a:lvl4pPr>
      <a:lvl5pPr marL="2742825" indent="-304758" algn="l" defTabSz="1219034" rtl="0" eaLnBrk="1" latinLnBrk="0" hangingPunct="1">
        <a:spcBef>
          <a:spcPct val="20000"/>
        </a:spcBef>
        <a:buFont typeface="Arial" panose="020B0604020202020204" pitchFamily="34" charset="0"/>
        <a:buChar char="»"/>
        <a:defRPr sz="2133" kern="1200">
          <a:solidFill>
            <a:schemeClr val="tx1"/>
          </a:solidFill>
          <a:latin typeface="Calibri" panose="020F0502020204030204" pitchFamily="34" charset="0"/>
          <a:ea typeface="+mn-ea"/>
          <a:cs typeface="Calibri" panose="020F0502020204030204" pitchFamily="34" charset="0"/>
        </a:defRPr>
      </a:lvl5pPr>
      <a:lvl6pPr marL="3352340" indent="-304758" algn="l" defTabSz="1219034"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1857" indent="-304758" algn="l" defTabSz="1219034"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374" indent="-304758" algn="l" defTabSz="1219034"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0890" indent="-304758" algn="l" defTabSz="1219034"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034" rtl="0" eaLnBrk="1" latinLnBrk="0" hangingPunct="1">
        <a:defRPr sz="2400" kern="1200">
          <a:solidFill>
            <a:schemeClr val="tx1"/>
          </a:solidFill>
          <a:latin typeface="+mn-lt"/>
          <a:ea typeface="+mn-ea"/>
          <a:cs typeface="+mn-cs"/>
        </a:defRPr>
      </a:lvl1pPr>
      <a:lvl2pPr marL="609517" algn="l" defTabSz="1219034" rtl="0" eaLnBrk="1" latinLnBrk="0" hangingPunct="1">
        <a:defRPr sz="2400" kern="1200">
          <a:solidFill>
            <a:schemeClr val="tx1"/>
          </a:solidFill>
          <a:latin typeface="+mn-lt"/>
          <a:ea typeface="+mn-ea"/>
          <a:cs typeface="+mn-cs"/>
        </a:defRPr>
      </a:lvl2pPr>
      <a:lvl3pPr marL="1219034" algn="l" defTabSz="1219034" rtl="0" eaLnBrk="1" latinLnBrk="0" hangingPunct="1">
        <a:defRPr sz="2400" kern="1200">
          <a:solidFill>
            <a:schemeClr val="tx1"/>
          </a:solidFill>
          <a:latin typeface="+mn-lt"/>
          <a:ea typeface="+mn-ea"/>
          <a:cs typeface="+mn-cs"/>
        </a:defRPr>
      </a:lvl3pPr>
      <a:lvl4pPr marL="1828549" algn="l" defTabSz="1219034" rtl="0" eaLnBrk="1" latinLnBrk="0" hangingPunct="1">
        <a:defRPr sz="2400" kern="1200">
          <a:solidFill>
            <a:schemeClr val="tx1"/>
          </a:solidFill>
          <a:latin typeface="+mn-lt"/>
          <a:ea typeface="+mn-ea"/>
          <a:cs typeface="+mn-cs"/>
        </a:defRPr>
      </a:lvl4pPr>
      <a:lvl5pPr marL="2438066" algn="l" defTabSz="1219034" rtl="0" eaLnBrk="1" latinLnBrk="0" hangingPunct="1">
        <a:defRPr sz="2400" kern="1200">
          <a:solidFill>
            <a:schemeClr val="tx1"/>
          </a:solidFill>
          <a:latin typeface="+mn-lt"/>
          <a:ea typeface="+mn-ea"/>
          <a:cs typeface="+mn-cs"/>
        </a:defRPr>
      </a:lvl5pPr>
      <a:lvl6pPr marL="3047582" algn="l" defTabSz="1219034" rtl="0" eaLnBrk="1" latinLnBrk="0" hangingPunct="1">
        <a:defRPr sz="2400" kern="1200">
          <a:solidFill>
            <a:schemeClr val="tx1"/>
          </a:solidFill>
          <a:latin typeface="+mn-lt"/>
          <a:ea typeface="+mn-ea"/>
          <a:cs typeface="+mn-cs"/>
        </a:defRPr>
      </a:lvl6pPr>
      <a:lvl7pPr marL="3657099" algn="l" defTabSz="1219034" rtl="0" eaLnBrk="1" latinLnBrk="0" hangingPunct="1">
        <a:defRPr sz="2400" kern="1200">
          <a:solidFill>
            <a:schemeClr val="tx1"/>
          </a:solidFill>
          <a:latin typeface="+mn-lt"/>
          <a:ea typeface="+mn-ea"/>
          <a:cs typeface="+mn-cs"/>
        </a:defRPr>
      </a:lvl7pPr>
      <a:lvl8pPr marL="4266616" algn="l" defTabSz="1219034" rtl="0" eaLnBrk="1" latinLnBrk="0" hangingPunct="1">
        <a:defRPr sz="2400" kern="1200">
          <a:solidFill>
            <a:schemeClr val="tx1"/>
          </a:solidFill>
          <a:latin typeface="+mn-lt"/>
          <a:ea typeface="+mn-ea"/>
          <a:cs typeface="+mn-cs"/>
        </a:defRPr>
      </a:lvl8pPr>
      <a:lvl9pPr marL="4876131" algn="l" defTabSz="1219034"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914131" y="865632"/>
            <a:ext cx="522605" cy="133985"/>
          </a:xfrm>
          <a:custGeom>
            <a:avLst/>
            <a:gdLst/>
            <a:ahLst/>
            <a:cxnLst/>
            <a:rect l="l" t="t" r="r" b="b"/>
            <a:pathLst>
              <a:path w="522604" h="133984">
                <a:moveTo>
                  <a:pt x="0" y="133730"/>
                </a:moveTo>
                <a:lnTo>
                  <a:pt x="522350" y="133730"/>
                </a:lnTo>
                <a:lnTo>
                  <a:pt x="522350" y="0"/>
                </a:lnTo>
                <a:lnTo>
                  <a:pt x="0" y="0"/>
                </a:lnTo>
                <a:lnTo>
                  <a:pt x="0" y="133730"/>
                </a:lnTo>
                <a:close/>
              </a:path>
            </a:pathLst>
          </a:custGeom>
          <a:solidFill>
            <a:srgbClr val="0033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bk object 17"/>
          <p:cNvSpPr/>
          <p:nvPr/>
        </p:nvSpPr>
        <p:spPr>
          <a:xfrm>
            <a:off x="8491728" y="865632"/>
            <a:ext cx="467995" cy="133985"/>
          </a:xfrm>
          <a:custGeom>
            <a:avLst/>
            <a:gdLst/>
            <a:ahLst/>
            <a:cxnLst/>
            <a:rect l="l" t="t" r="r" b="b"/>
            <a:pathLst>
              <a:path w="467995" h="133984">
                <a:moveTo>
                  <a:pt x="0" y="133730"/>
                </a:moveTo>
                <a:lnTo>
                  <a:pt x="467614" y="133730"/>
                </a:lnTo>
                <a:lnTo>
                  <a:pt x="467614" y="0"/>
                </a:lnTo>
                <a:lnTo>
                  <a:pt x="0" y="0"/>
                </a:lnTo>
                <a:lnTo>
                  <a:pt x="0" y="133730"/>
                </a:lnTo>
                <a:close/>
              </a:path>
            </a:pathLst>
          </a:custGeom>
          <a:solidFill>
            <a:srgbClr val="0033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bk object 18"/>
          <p:cNvSpPr/>
          <p:nvPr/>
        </p:nvSpPr>
        <p:spPr>
          <a:xfrm>
            <a:off x="9017507" y="865632"/>
            <a:ext cx="415925" cy="133985"/>
          </a:xfrm>
          <a:custGeom>
            <a:avLst/>
            <a:gdLst/>
            <a:ahLst/>
            <a:cxnLst/>
            <a:rect l="l" t="t" r="r" b="b"/>
            <a:pathLst>
              <a:path w="415925" h="133984">
                <a:moveTo>
                  <a:pt x="0" y="133730"/>
                </a:moveTo>
                <a:lnTo>
                  <a:pt x="415671" y="133730"/>
                </a:lnTo>
                <a:lnTo>
                  <a:pt x="415671" y="0"/>
                </a:lnTo>
                <a:lnTo>
                  <a:pt x="0" y="0"/>
                </a:lnTo>
                <a:lnTo>
                  <a:pt x="0" y="133730"/>
                </a:lnTo>
                <a:close/>
              </a:path>
            </a:pathLst>
          </a:custGeom>
          <a:solidFill>
            <a:srgbClr val="0033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bk object 19"/>
          <p:cNvSpPr/>
          <p:nvPr/>
        </p:nvSpPr>
        <p:spPr>
          <a:xfrm>
            <a:off x="9491471" y="865632"/>
            <a:ext cx="367665" cy="133985"/>
          </a:xfrm>
          <a:custGeom>
            <a:avLst/>
            <a:gdLst/>
            <a:ahLst/>
            <a:cxnLst/>
            <a:rect l="l" t="t" r="r" b="b"/>
            <a:pathLst>
              <a:path w="367665" h="133984">
                <a:moveTo>
                  <a:pt x="0" y="133730"/>
                </a:moveTo>
                <a:lnTo>
                  <a:pt x="367156" y="133730"/>
                </a:lnTo>
                <a:lnTo>
                  <a:pt x="367156" y="0"/>
                </a:lnTo>
                <a:lnTo>
                  <a:pt x="0" y="0"/>
                </a:lnTo>
                <a:lnTo>
                  <a:pt x="0" y="133730"/>
                </a:lnTo>
                <a:close/>
              </a:path>
            </a:pathLst>
          </a:custGeom>
          <a:solidFill>
            <a:srgbClr val="0033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bk object 20"/>
          <p:cNvSpPr/>
          <p:nvPr/>
        </p:nvSpPr>
        <p:spPr>
          <a:xfrm>
            <a:off x="9915143" y="865632"/>
            <a:ext cx="316865" cy="133985"/>
          </a:xfrm>
          <a:custGeom>
            <a:avLst/>
            <a:gdLst/>
            <a:ahLst/>
            <a:cxnLst/>
            <a:rect l="l" t="t" r="r" b="b"/>
            <a:pathLst>
              <a:path w="316865" h="133984">
                <a:moveTo>
                  <a:pt x="0" y="133730"/>
                </a:moveTo>
                <a:lnTo>
                  <a:pt x="316610" y="133730"/>
                </a:lnTo>
                <a:lnTo>
                  <a:pt x="316610" y="0"/>
                </a:lnTo>
                <a:lnTo>
                  <a:pt x="0" y="0"/>
                </a:lnTo>
                <a:lnTo>
                  <a:pt x="0" y="133730"/>
                </a:lnTo>
                <a:close/>
              </a:path>
            </a:pathLst>
          </a:custGeom>
          <a:solidFill>
            <a:srgbClr val="0033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bk object 21"/>
          <p:cNvSpPr/>
          <p:nvPr/>
        </p:nvSpPr>
        <p:spPr>
          <a:xfrm>
            <a:off x="10285476" y="865632"/>
            <a:ext cx="268605" cy="133985"/>
          </a:xfrm>
          <a:custGeom>
            <a:avLst/>
            <a:gdLst/>
            <a:ahLst/>
            <a:cxnLst/>
            <a:rect l="l" t="t" r="r" b="b"/>
            <a:pathLst>
              <a:path w="268604" h="133984">
                <a:moveTo>
                  <a:pt x="0" y="133730"/>
                </a:moveTo>
                <a:lnTo>
                  <a:pt x="268097" y="133730"/>
                </a:lnTo>
                <a:lnTo>
                  <a:pt x="268097" y="0"/>
                </a:lnTo>
                <a:lnTo>
                  <a:pt x="0" y="0"/>
                </a:lnTo>
                <a:lnTo>
                  <a:pt x="0" y="133730"/>
                </a:lnTo>
                <a:close/>
              </a:path>
            </a:pathLst>
          </a:custGeom>
          <a:solidFill>
            <a:srgbClr val="0033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bk object 22"/>
          <p:cNvSpPr/>
          <p:nvPr/>
        </p:nvSpPr>
        <p:spPr>
          <a:xfrm>
            <a:off x="0" y="865619"/>
            <a:ext cx="7854315" cy="133985"/>
          </a:xfrm>
          <a:custGeom>
            <a:avLst/>
            <a:gdLst/>
            <a:ahLst/>
            <a:cxnLst/>
            <a:rect l="l" t="t" r="r" b="b"/>
            <a:pathLst>
              <a:path w="7854315" h="133984">
                <a:moveTo>
                  <a:pt x="0" y="133743"/>
                </a:moveTo>
                <a:lnTo>
                  <a:pt x="7854188" y="133743"/>
                </a:lnTo>
                <a:lnTo>
                  <a:pt x="7854188" y="0"/>
                </a:lnTo>
                <a:lnTo>
                  <a:pt x="0" y="0"/>
                </a:lnTo>
                <a:lnTo>
                  <a:pt x="0" y="133743"/>
                </a:lnTo>
                <a:close/>
              </a:path>
            </a:pathLst>
          </a:custGeom>
          <a:solidFill>
            <a:srgbClr val="0033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bk object 23"/>
          <p:cNvSpPr/>
          <p:nvPr/>
        </p:nvSpPr>
        <p:spPr>
          <a:xfrm>
            <a:off x="11324843" y="865632"/>
            <a:ext cx="94615" cy="133985"/>
          </a:xfrm>
          <a:custGeom>
            <a:avLst/>
            <a:gdLst/>
            <a:ahLst/>
            <a:cxnLst/>
            <a:rect l="l" t="t" r="r" b="b"/>
            <a:pathLst>
              <a:path w="94615" h="133984">
                <a:moveTo>
                  <a:pt x="0" y="133730"/>
                </a:moveTo>
                <a:lnTo>
                  <a:pt x="94232" y="133730"/>
                </a:lnTo>
                <a:lnTo>
                  <a:pt x="94232" y="0"/>
                </a:lnTo>
                <a:lnTo>
                  <a:pt x="0" y="0"/>
                </a:lnTo>
                <a:lnTo>
                  <a:pt x="0" y="133730"/>
                </a:lnTo>
                <a:close/>
              </a:path>
            </a:pathLst>
          </a:custGeom>
          <a:solidFill>
            <a:srgbClr val="0033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bk object 24"/>
          <p:cNvSpPr/>
          <p:nvPr/>
        </p:nvSpPr>
        <p:spPr>
          <a:xfrm>
            <a:off x="11120628" y="865632"/>
            <a:ext cx="147955" cy="133985"/>
          </a:xfrm>
          <a:custGeom>
            <a:avLst/>
            <a:gdLst/>
            <a:ahLst/>
            <a:cxnLst/>
            <a:rect l="l" t="t" r="r" b="b"/>
            <a:pathLst>
              <a:path w="147954" h="133984">
                <a:moveTo>
                  <a:pt x="0" y="133730"/>
                </a:moveTo>
                <a:lnTo>
                  <a:pt x="147574" y="133730"/>
                </a:lnTo>
                <a:lnTo>
                  <a:pt x="147574" y="0"/>
                </a:lnTo>
                <a:lnTo>
                  <a:pt x="0" y="0"/>
                </a:lnTo>
                <a:lnTo>
                  <a:pt x="0" y="133730"/>
                </a:lnTo>
                <a:close/>
              </a:path>
            </a:pathLst>
          </a:custGeom>
          <a:solidFill>
            <a:srgbClr val="0033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bk object 25"/>
          <p:cNvSpPr/>
          <p:nvPr/>
        </p:nvSpPr>
        <p:spPr>
          <a:xfrm>
            <a:off x="10878311" y="865632"/>
            <a:ext cx="192405" cy="133985"/>
          </a:xfrm>
          <a:custGeom>
            <a:avLst/>
            <a:gdLst/>
            <a:ahLst/>
            <a:cxnLst/>
            <a:rect l="l" t="t" r="r" b="b"/>
            <a:pathLst>
              <a:path w="192404" h="133984">
                <a:moveTo>
                  <a:pt x="0" y="133730"/>
                </a:moveTo>
                <a:lnTo>
                  <a:pt x="191897" y="133730"/>
                </a:lnTo>
                <a:lnTo>
                  <a:pt x="191897" y="0"/>
                </a:lnTo>
                <a:lnTo>
                  <a:pt x="0" y="0"/>
                </a:lnTo>
                <a:lnTo>
                  <a:pt x="0" y="133730"/>
                </a:lnTo>
                <a:close/>
              </a:path>
            </a:pathLst>
          </a:custGeom>
          <a:solidFill>
            <a:srgbClr val="0033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bk object 26"/>
          <p:cNvSpPr/>
          <p:nvPr/>
        </p:nvSpPr>
        <p:spPr>
          <a:xfrm>
            <a:off x="10607040" y="865632"/>
            <a:ext cx="215265" cy="133985"/>
          </a:xfrm>
          <a:custGeom>
            <a:avLst/>
            <a:gdLst/>
            <a:ahLst/>
            <a:cxnLst/>
            <a:rect l="l" t="t" r="r" b="b"/>
            <a:pathLst>
              <a:path w="215265" h="133984">
                <a:moveTo>
                  <a:pt x="0" y="133730"/>
                </a:moveTo>
                <a:lnTo>
                  <a:pt x="214756" y="133730"/>
                </a:lnTo>
                <a:lnTo>
                  <a:pt x="214756" y="0"/>
                </a:lnTo>
                <a:lnTo>
                  <a:pt x="0" y="0"/>
                </a:lnTo>
                <a:lnTo>
                  <a:pt x="0" y="133730"/>
                </a:lnTo>
                <a:close/>
              </a:path>
            </a:pathLst>
          </a:custGeom>
          <a:solidFill>
            <a:srgbClr val="0033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bk object 27"/>
          <p:cNvSpPr/>
          <p:nvPr/>
        </p:nvSpPr>
        <p:spPr>
          <a:xfrm>
            <a:off x="11499342" y="867917"/>
            <a:ext cx="0" cy="132715"/>
          </a:xfrm>
          <a:custGeom>
            <a:avLst/>
            <a:gdLst/>
            <a:ahLst/>
            <a:cxnLst/>
            <a:rect l="l" t="t" r="r" b="b"/>
            <a:pathLst>
              <a:path h="132715">
                <a:moveTo>
                  <a:pt x="0" y="0"/>
                </a:moveTo>
                <a:lnTo>
                  <a:pt x="0" y="132207"/>
                </a:lnTo>
              </a:path>
            </a:pathLst>
          </a:custGeom>
          <a:ln w="50292">
            <a:solidFill>
              <a:srgbClr val="0033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Holder 2"/>
          <p:cNvSpPr>
            <a:spLocks noGrp="1"/>
          </p:cNvSpPr>
          <p:nvPr>
            <p:ph type="title"/>
          </p:nvPr>
        </p:nvSpPr>
        <p:spPr>
          <a:xfrm>
            <a:off x="4302759" y="299592"/>
            <a:ext cx="3586480" cy="567055"/>
          </a:xfrm>
          <a:prstGeom prst="rect">
            <a:avLst/>
          </a:prstGeom>
        </p:spPr>
        <p:txBody>
          <a:bodyPr wrap="square" lIns="0" tIns="0" rIns="0" bIns="0">
            <a:spAutoFit/>
          </a:bodyPr>
          <a:lstStyle>
            <a:lvl1pPr>
              <a:defRPr sz="3600" b="1" i="0">
                <a:solidFill>
                  <a:schemeClr val="tx1"/>
                </a:solidFill>
                <a:latin typeface="Arial"/>
                <a:cs typeface="Arial"/>
              </a:defRPr>
            </a:lvl1pPr>
          </a:lstStyle>
          <a:p>
            <a:endParaRPr/>
          </a:p>
        </p:txBody>
      </p:sp>
      <p:sp>
        <p:nvSpPr>
          <p:cNvPr id="3" name="Holder 3"/>
          <p:cNvSpPr>
            <a:spLocks noGrp="1"/>
          </p:cNvSpPr>
          <p:nvPr>
            <p:ph type="body" idx="1"/>
          </p:nvPr>
        </p:nvSpPr>
        <p:spPr>
          <a:xfrm>
            <a:off x="380187" y="1161308"/>
            <a:ext cx="11431625" cy="22288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40D50E-7D3F-4E73-A04A-4EBDB502BDA2}"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t>5/16/2022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026" name="Picture 1" descr="image00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607040" y="0"/>
            <a:ext cx="1584960" cy="86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userDrawn="1"/>
        </p:nvSpPr>
        <p:spPr>
          <a:xfrm>
            <a:off x="2184400" y="6397204"/>
            <a:ext cx="7010400" cy="415498"/>
          </a:xfrm>
          <a:prstGeom prst="rect">
            <a:avLst/>
          </a:prstGeom>
          <a:noFill/>
        </p:spPr>
        <p:txBody>
          <a:bodyPr wrap="square" rtlCol="0">
            <a:spAutoFit/>
          </a:bodyPr>
          <a:lstStyle/>
          <a:p>
            <a:pPr algn="ctr">
              <a:defRPr/>
            </a:pPr>
            <a:r>
              <a:rPr lang="en-US" sz="700" dirty="0" smtClean="0">
                <a:solidFill>
                  <a:schemeClr val="tx1"/>
                </a:solidFill>
              </a:rPr>
              <a:t>Sierra Nevada Corporation Proprietary—Use or disclosure of data contained </a:t>
            </a:r>
            <a:br>
              <a:rPr lang="en-US" sz="700" dirty="0" smtClean="0">
                <a:solidFill>
                  <a:schemeClr val="tx1"/>
                </a:solidFill>
              </a:rPr>
            </a:br>
            <a:r>
              <a:rPr lang="en-US" sz="700" dirty="0" smtClean="0">
                <a:solidFill>
                  <a:schemeClr val="tx1"/>
                </a:solidFill>
              </a:rPr>
              <a:t>on this sheet is subject to the restrictions on the title page.</a:t>
            </a:r>
          </a:p>
          <a:p>
            <a:pPr algn="ctr">
              <a:defRPr/>
            </a:pPr>
            <a:r>
              <a:rPr lang="en-US" sz="700" dirty="0" smtClean="0">
                <a:solidFill>
                  <a:schemeClr val="tx1"/>
                </a:solidFill>
              </a:rPr>
              <a:t>© 2020 Sierra Nevada Corporation</a:t>
            </a:r>
          </a:p>
        </p:txBody>
      </p:sp>
      <p:pic>
        <p:nvPicPr>
          <p:cNvPr id="30" name="Picture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90" y="84999"/>
            <a:ext cx="1974505" cy="729016"/>
          </a:xfrm>
          <a:prstGeom prst="rect">
            <a:avLst/>
          </a:prstGeom>
        </p:spPr>
      </p:pic>
      <p:sp>
        <p:nvSpPr>
          <p:cNvPr id="8" name="hc" descr=" "/>
          <p:cNvSpPr txBox="1"/>
          <p:nvPr userDrawn="1"/>
        </p:nvSpPr>
        <p:spPr>
          <a:xfrm>
            <a:off x="0" y="0"/>
            <a:ext cx="12192000" cy="223138"/>
          </a:xfrm>
          <a:prstGeom prst="rect">
            <a:avLst/>
          </a:prstGeom>
          <a:noFill/>
        </p:spPr>
        <p:txBody>
          <a:bodyPr vert="horz" rtlCol="0">
            <a:spAutoFit/>
          </a:bodyPr>
          <a:lstStyle/>
          <a:p>
            <a:pPr algn="ctr"/>
            <a:r>
              <a:rPr lang="en-US" sz="850" b="1" i="0" u="none" baseline="0" smtClean="0">
                <a:solidFill>
                  <a:srgbClr val="000000"/>
                </a:solidFill>
                <a:latin typeface="Microsoft Sans Serif" panose="020B0604020202020204" pitchFamily="34" charset="0"/>
              </a:rPr>
              <a:t> </a:t>
            </a:r>
            <a:endParaRPr lang="en-US" sz="850" b="1" i="0" u="none" baseline="0">
              <a:solidFill>
                <a:srgbClr val="000000"/>
              </a:solidFill>
              <a:latin typeface="Microsoft Sans Serif" panose="020B0604020202020204" pitchFamily="34" charset="0"/>
            </a:endParaRPr>
          </a:p>
        </p:txBody>
      </p:sp>
      <p:sp>
        <p:nvSpPr>
          <p:cNvPr id="7" name="fc" descr=" "/>
          <p:cNvSpPr txBox="1"/>
          <p:nvPr userDrawn="1"/>
        </p:nvSpPr>
        <p:spPr>
          <a:xfrm>
            <a:off x="0" y="6537960"/>
            <a:ext cx="12192000" cy="223138"/>
          </a:xfrm>
          <a:prstGeom prst="rect">
            <a:avLst/>
          </a:prstGeom>
          <a:noFill/>
        </p:spPr>
        <p:txBody>
          <a:bodyPr vert="horz" rtlCol="0">
            <a:spAutoFit/>
          </a:bodyPr>
          <a:lstStyle/>
          <a:p>
            <a:pPr algn="ctr"/>
            <a:r>
              <a:rPr lang="en-US" sz="850" b="1" i="0" u="none" baseline="0" smtClean="0">
                <a:solidFill>
                  <a:srgbClr val="000000"/>
                </a:solidFill>
                <a:latin typeface="Microsoft Sans Serif" panose="020B0604020202020204" pitchFamily="34" charset="0"/>
              </a:rPr>
              <a:t> </a:t>
            </a: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15203976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83"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ooter Black Rectangle"/>
          <p:cNvSpPr/>
          <p:nvPr/>
        </p:nvSpPr>
        <p:spPr>
          <a:xfrm>
            <a:off x="0" y="6273803"/>
            <a:ext cx="12192000" cy="609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121907" tIns="60952" rIns="121907" bIns="60952" rtlCol="0" anchor="ctr"/>
          <a:lstStyle/>
          <a:p>
            <a:pPr algn="ctr"/>
            <a:endParaRPr lang="en-US" sz="2400">
              <a:latin typeface="Calibri" panose="020F0502020204030204" pitchFamily="34" charset="0"/>
              <a:cs typeface="Calibri" panose="020F0502020204030204" pitchFamily="34" charset="0"/>
            </a:endParaRPr>
          </a:p>
        </p:txBody>
      </p:sp>
      <p:pic>
        <p:nvPicPr>
          <p:cNvPr id="10" name="SNC Footer Logo" descr="\\sncorp\shares\Business\Reference\SNC Logos\SNC Corporate Logos\Registered\SNC Logos_Registered_INITIALS_white.png"/>
          <p:cNvPicPr>
            <a:picLocks noChangeAspect="1" noChangeArrowheads="1"/>
          </p:cNvPicPr>
          <p:nvPr/>
        </p:nvPicPr>
        <p:blipFill>
          <a:blip r:embed="rId13" cstate="screen">
            <a:extLst>
              <a:ext uri="{28A0092B-C50C-407E-A947-70E740481C1C}">
                <a14:useLocalDpi xmlns:a14="http://schemas.microsoft.com/office/drawing/2010/main"/>
              </a:ext>
            </a:extLst>
          </a:blip>
          <a:stretch>
            <a:fillRect/>
          </a:stretch>
        </p:blipFill>
        <p:spPr bwMode="auto">
          <a:xfrm>
            <a:off x="134202" y="6440398"/>
            <a:ext cx="934801" cy="34140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304803" y="177800"/>
            <a:ext cx="11582400" cy="508000"/>
          </a:xfrm>
          <a:prstGeom prst="rect">
            <a:avLst/>
          </a:prstGeom>
        </p:spPr>
        <p:txBody>
          <a:bodyPr vert="horz" lIns="91430" tIns="45714" rIns="91430" bIns="45714" rtlCol="0" anchor="t" anchorCtr="0">
            <a:normAutofit/>
          </a:bodyPr>
          <a:lstStyle/>
          <a:p>
            <a:r>
              <a:rPr lang="en-US" dirty="0"/>
              <a:t>Click to edit Master title style</a:t>
            </a:r>
          </a:p>
        </p:txBody>
      </p:sp>
      <p:sp>
        <p:nvSpPr>
          <p:cNvPr id="3" name="Text Placeholder 2"/>
          <p:cNvSpPr>
            <a:spLocks noGrp="1"/>
          </p:cNvSpPr>
          <p:nvPr>
            <p:ph type="body" idx="1"/>
          </p:nvPr>
        </p:nvSpPr>
        <p:spPr>
          <a:xfrm>
            <a:off x="304803" y="787404"/>
            <a:ext cx="11582400" cy="5323523"/>
          </a:xfrm>
          <a:prstGeom prst="rect">
            <a:avLst/>
          </a:prstGeom>
        </p:spPr>
        <p:txBody>
          <a:bodyPr vert="horz" lIns="91430" tIns="45714" rIns="91430" bIns="4571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p:nvSpPr>
        <p:spPr>
          <a:xfrm>
            <a:off x="11582401" y="6453508"/>
            <a:ext cx="609600" cy="328215"/>
          </a:xfrm>
          <a:prstGeom prst="rect">
            <a:avLst/>
          </a:prstGeom>
          <a:noFill/>
        </p:spPr>
        <p:txBody>
          <a:bodyPr wrap="square" lIns="121907" tIns="60952" rIns="121907" bIns="60952" rtlCol="0">
            <a:spAutoFit/>
          </a:bodyPr>
          <a:lstStyle/>
          <a:p>
            <a:pPr algn="r"/>
            <a:fld id="{DCE60957-0292-427E-80FC-FD55C1B42E72}" type="slidenum">
              <a:rPr lang="en-US" sz="1333" smtClean="0">
                <a:solidFill>
                  <a:schemeClr val="bg1"/>
                </a:solidFill>
                <a:latin typeface="Calibri" panose="020F0502020204030204" pitchFamily="34" charset="0"/>
                <a:cs typeface="Calibri" panose="020F0502020204030204" pitchFamily="34" charset="0"/>
              </a:rPr>
              <a:pPr algn="r"/>
              <a:t>‹#›</a:t>
            </a:fld>
            <a:endParaRPr lang="en-US" sz="1067" dirty="0">
              <a:solidFill>
                <a:schemeClr val="bg1"/>
              </a:solidFill>
              <a:latin typeface="Calibri" panose="020F0502020204030204" pitchFamily="34" charset="0"/>
              <a:cs typeface="Calibri" panose="020F0502020204030204" pitchFamily="34" charset="0"/>
            </a:endParaRPr>
          </a:p>
        </p:txBody>
      </p:sp>
      <p:sp>
        <p:nvSpPr>
          <p:cNvPr id="13" name="TextBox 12"/>
          <p:cNvSpPr txBox="1"/>
          <p:nvPr userDrawn="1"/>
        </p:nvSpPr>
        <p:spPr>
          <a:xfrm>
            <a:off x="1828800" y="6246340"/>
            <a:ext cx="8534400" cy="625684"/>
          </a:xfrm>
          <a:prstGeom prst="rect">
            <a:avLst/>
          </a:prstGeom>
          <a:noFill/>
        </p:spPr>
        <p:txBody>
          <a:bodyPr wrap="square" rtlCol="0">
            <a:spAutoFit/>
          </a:bodyPr>
          <a:lstStyle/>
          <a:p>
            <a:pPr marL="0" marR="0" indent="0" algn="ctr" defTabSz="1219127" rtl="0" eaLnBrk="1" fontAlgn="auto" latinLnBrk="0" hangingPunct="1">
              <a:lnSpc>
                <a:spcPct val="100000"/>
              </a:lnSpc>
              <a:spcBef>
                <a:spcPts val="0"/>
              </a:spcBef>
              <a:spcAft>
                <a:spcPts val="0"/>
              </a:spcAft>
              <a:buClrTx/>
              <a:buSzTx/>
              <a:buFontTx/>
              <a:buNone/>
              <a:tabLst/>
              <a:defRPr/>
            </a:pPr>
            <a:r>
              <a:rPr lang="en-US" sz="800" b="1" dirty="0">
                <a:solidFill>
                  <a:schemeClr val="bg1"/>
                </a:solidFill>
                <a:latin typeface="Calibri" panose="020F0502020204030204" pitchFamily="34" charset="0"/>
                <a:cs typeface="Calibri" panose="020F0502020204030204" pitchFamily="34" charset="0"/>
              </a:rPr>
              <a:t>Sierra Nevada Corporation </a:t>
            </a:r>
            <a:r>
              <a:rPr lang="en-US" sz="800" b="1" dirty="0" smtClean="0">
                <a:solidFill>
                  <a:schemeClr val="bg1"/>
                </a:solidFill>
                <a:latin typeface="Calibri" panose="020F0502020204030204" pitchFamily="34" charset="0"/>
                <a:cs typeface="Calibri" panose="020F0502020204030204" pitchFamily="34" charset="0"/>
              </a:rPr>
              <a:t>Proprietary</a:t>
            </a:r>
          </a:p>
          <a:p>
            <a:pPr marL="0" marR="0" indent="0" algn="ctr" defTabSz="1219127" rtl="0" eaLnBrk="1" fontAlgn="auto" latinLnBrk="0" hangingPunct="1">
              <a:lnSpc>
                <a:spcPct val="100000"/>
              </a:lnSpc>
              <a:spcBef>
                <a:spcPts val="0"/>
              </a:spcBef>
              <a:spcAft>
                <a:spcPts val="0"/>
              </a:spcAft>
              <a:buClrTx/>
              <a:buSzTx/>
              <a:buFontTx/>
              <a:buNone/>
              <a:tabLst/>
              <a:defRPr/>
            </a:pPr>
            <a:r>
              <a:rPr lang="en-US" sz="933" dirty="0" smtClean="0">
                <a:solidFill>
                  <a:schemeClr val="bg2"/>
                </a:solidFill>
                <a:latin typeface="Calibri" panose="020F0502020204030204" pitchFamily="34" charset="0"/>
                <a:cs typeface="Calibri" panose="020F0502020204030204" pitchFamily="34" charset="0"/>
              </a:rPr>
              <a:t>Sierra Nevada Corporation’s confidential and proprietary information may not be distributed or further disseminated without the express written permission of Sierra Nevada Corporation, Mission Solutions and Technology. Neither receipt nor possession of this data from any source constitutes such permission.</a:t>
            </a:r>
          </a:p>
          <a:p>
            <a:pPr marL="0" marR="0" indent="0" algn="ctr" defTabSz="1219127" rtl="0" eaLnBrk="1" fontAlgn="auto" latinLnBrk="0" hangingPunct="1">
              <a:lnSpc>
                <a:spcPct val="100000"/>
              </a:lnSpc>
              <a:spcBef>
                <a:spcPts val="0"/>
              </a:spcBef>
              <a:spcAft>
                <a:spcPts val="0"/>
              </a:spcAft>
              <a:buClrTx/>
              <a:buSzTx/>
              <a:buFontTx/>
              <a:buNone/>
              <a:tabLst/>
              <a:defRPr/>
            </a:pPr>
            <a:r>
              <a:rPr lang="en-US" sz="800" dirty="0" smtClean="0">
                <a:solidFill>
                  <a:schemeClr val="bg1"/>
                </a:solidFill>
                <a:latin typeface="Calibri" panose="020F0502020204030204" pitchFamily="34" charset="0"/>
                <a:cs typeface="Calibri" panose="020F0502020204030204" pitchFamily="34" charset="0"/>
              </a:rPr>
              <a:t>© 2021 </a:t>
            </a:r>
            <a:r>
              <a:rPr lang="en-US" sz="800" dirty="0">
                <a:solidFill>
                  <a:schemeClr val="bg1"/>
                </a:solidFill>
                <a:latin typeface="Calibri" panose="020F0502020204030204" pitchFamily="34" charset="0"/>
                <a:cs typeface="Calibri" panose="020F0502020204030204" pitchFamily="34" charset="0"/>
              </a:rPr>
              <a:t>Sierra Nevada Corporation</a:t>
            </a:r>
          </a:p>
        </p:txBody>
      </p:sp>
      <p:sp>
        <p:nvSpPr>
          <p:cNvPr id="4" name="hc" descr=" "/>
          <p:cNvSpPr txBox="1"/>
          <p:nvPr userDrawn="1"/>
        </p:nvSpPr>
        <p:spPr>
          <a:xfrm>
            <a:off x="0" y="0"/>
            <a:ext cx="12192000" cy="223138"/>
          </a:xfrm>
          <a:prstGeom prst="rect">
            <a:avLst/>
          </a:prstGeom>
          <a:noFill/>
        </p:spPr>
        <p:txBody>
          <a:bodyPr vert="horz" rtlCol="0">
            <a:spAutoFit/>
          </a:bodyPr>
          <a:lstStyle/>
          <a:p>
            <a:pPr algn="ctr"/>
            <a:r>
              <a:rPr lang="en-US" sz="850" b="1" i="0" u="none" baseline="0" smtClean="0">
                <a:solidFill>
                  <a:srgbClr val="000000"/>
                </a:solidFill>
                <a:latin typeface="Microsoft Sans Serif" panose="020B0604020202020204" pitchFamily="34" charset="0"/>
              </a:rPr>
              <a:t> </a:t>
            </a:r>
            <a:endParaRPr lang="en-US" sz="850" b="1" i="0" u="none" baseline="0">
              <a:solidFill>
                <a:srgbClr val="000000"/>
              </a:solidFill>
              <a:latin typeface="Microsoft Sans Serif" panose="020B0604020202020204" pitchFamily="34" charset="0"/>
            </a:endParaRPr>
          </a:p>
        </p:txBody>
      </p:sp>
      <p:sp>
        <p:nvSpPr>
          <p:cNvPr id="5" name="fc" descr=" "/>
          <p:cNvSpPr txBox="1"/>
          <p:nvPr userDrawn="1"/>
        </p:nvSpPr>
        <p:spPr>
          <a:xfrm>
            <a:off x="0" y="6537960"/>
            <a:ext cx="12192000" cy="223138"/>
          </a:xfrm>
          <a:prstGeom prst="rect">
            <a:avLst/>
          </a:prstGeom>
          <a:noFill/>
        </p:spPr>
        <p:txBody>
          <a:bodyPr vert="horz" rtlCol="0">
            <a:spAutoFit/>
          </a:bodyPr>
          <a:lstStyle/>
          <a:p>
            <a:pPr algn="ctr"/>
            <a:r>
              <a:rPr lang="en-US" sz="850" b="1" i="0" u="none" baseline="0" smtClean="0">
                <a:solidFill>
                  <a:srgbClr val="000000"/>
                </a:solidFill>
                <a:latin typeface="Microsoft Sans Serif" panose="020B0604020202020204" pitchFamily="34" charset="0"/>
              </a:rPr>
              <a:t> </a:t>
            </a: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7914054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defTabSz="1218991" rtl="0" eaLnBrk="1" latinLnBrk="0" hangingPunct="1">
        <a:spcBef>
          <a:spcPct val="0"/>
        </a:spcBef>
        <a:buNone/>
        <a:defRPr sz="2400" b="1" kern="1200">
          <a:solidFill>
            <a:schemeClr val="accent1"/>
          </a:solidFill>
          <a:latin typeface="Calibri" panose="020F0502020204030204" pitchFamily="34" charset="0"/>
          <a:ea typeface="+mj-ea"/>
          <a:cs typeface="Calibri" panose="020F0502020204030204" pitchFamily="34" charset="0"/>
        </a:defRPr>
      </a:lvl1pPr>
    </p:titleStyle>
    <p:bodyStyle>
      <a:lvl1pPr marL="457123" indent="-457123" algn="l" defTabSz="1218991"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990431" indent="-380936" algn="l" defTabSz="1218991" rtl="0" eaLnBrk="1" latinLnBrk="0" hangingPunct="1">
        <a:spcBef>
          <a:spcPct val="20000"/>
        </a:spcBef>
        <a:buFont typeface="Courier New" panose="02070309020205020404" pitchFamily="49" charset="0"/>
        <a:buChar char="o"/>
        <a:defRPr sz="2667" kern="1200">
          <a:solidFill>
            <a:schemeClr val="tx1"/>
          </a:solidFill>
          <a:latin typeface="Calibri" panose="020F0502020204030204" pitchFamily="34" charset="0"/>
          <a:ea typeface="+mn-ea"/>
          <a:cs typeface="Calibri" panose="020F0502020204030204" pitchFamily="34" charset="0"/>
        </a:defRPr>
      </a:lvl2pPr>
      <a:lvl3pPr marL="1523738" indent="-304747" algn="l" defTabSz="1218991" rtl="0" eaLnBrk="1" latinLnBrk="0" hangingPunct="1">
        <a:spcBef>
          <a:spcPct val="20000"/>
        </a:spcBef>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3pPr>
      <a:lvl4pPr marL="2133235" indent="-304747" algn="l" defTabSz="1218991" rtl="0" eaLnBrk="1" latinLnBrk="0" hangingPunct="1">
        <a:spcBef>
          <a:spcPct val="20000"/>
        </a:spcBef>
        <a:buFont typeface="Wingdings" panose="05000000000000000000" pitchFamily="2" charset="2"/>
        <a:buChar char="Ø"/>
        <a:defRPr sz="2133" kern="1200">
          <a:solidFill>
            <a:schemeClr val="tx1"/>
          </a:solidFill>
          <a:latin typeface="Calibri" panose="020F0502020204030204" pitchFamily="34" charset="0"/>
          <a:ea typeface="+mn-ea"/>
          <a:cs typeface="Calibri" panose="020F0502020204030204" pitchFamily="34" charset="0"/>
        </a:defRPr>
      </a:lvl4pPr>
      <a:lvl5pPr marL="2742731" indent="-304747" algn="l" defTabSz="1218991" rtl="0" eaLnBrk="1" latinLnBrk="0" hangingPunct="1">
        <a:spcBef>
          <a:spcPct val="20000"/>
        </a:spcBef>
        <a:buFont typeface="Arial" panose="020B0604020202020204" pitchFamily="34" charset="0"/>
        <a:buChar char="»"/>
        <a:defRPr sz="2133" kern="1200">
          <a:solidFill>
            <a:schemeClr val="tx1"/>
          </a:solidFill>
          <a:latin typeface="Calibri" panose="020F0502020204030204" pitchFamily="34" charset="0"/>
          <a:ea typeface="+mn-ea"/>
          <a:cs typeface="Calibri" panose="020F0502020204030204" pitchFamily="34" charset="0"/>
        </a:defRPr>
      </a:lvl5pPr>
      <a:lvl6pPr marL="3352226" indent="-304747" algn="l" defTabSz="1218991"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1721" indent="-304747" algn="l" defTabSz="1218991"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216" indent="-304747" algn="l" defTabSz="1218991"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0710" indent="-304747" algn="l" defTabSz="1218991"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8991" rtl="0" eaLnBrk="1" latinLnBrk="0" hangingPunct="1">
        <a:defRPr sz="2400" kern="1200">
          <a:solidFill>
            <a:schemeClr val="tx1"/>
          </a:solidFill>
          <a:latin typeface="+mn-lt"/>
          <a:ea typeface="+mn-ea"/>
          <a:cs typeface="+mn-cs"/>
        </a:defRPr>
      </a:lvl1pPr>
      <a:lvl2pPr marL="609497" algn="l" defTabSz="1218991" rtl="0" eaLnBrk="1" latinLnBrk="0" hangingPunct="1">
        <a:defRPr sz="2400" kern="1200">
          <a:solidFill>
            <a:schemeClr val="tx1"/>
          </a:solidFill>
          <a:latin typeface="+mn-lt"/>
          <a:ea typeface="+mn-ea"/>
          <a:cs typeface="+mn-cs"/>
        </a:defRPr>
      </a:lvl2pPr>
      <a:lvl3pPr marL="1218991" algn="l" defTabSz="1218991" rtl="0" eaLnBrk="1" latinLnBrk="0" hangingPunct="1">
        <a:defRPr sz="2400" kern="1200">
          <a:solidFill>
            <a:schemeClr val="tx1"/>
          </a:solidFill>
          <a:latin typeface="+mn-lt"/>
          <a:ea typeface="+mn-ea"/>
          <a:cs typeface="+mn-cs"/>
        </a:defRPr>
      </a:lvl3pPr>
      <a:lvl4pPr marL="1828486" algn="l" defTabSz="1218991" rtl="0" eaLnBrk="1" latinLnBrk="0" hangingPunct="1">
        <a:defRPr sz="2400" kern="1200">
          <a:solidFill>
            <a:schemeClr val="tx1"/>
          </a:solidFill>
          <a:latin typeface="+mn-lt"/>
          <a:ea typeface="+mn-ea"/>
          <a:cs typeface="+mn-cs"/>
        </a:defRPr>
      </a:lvl4pPr>
      <a:lvl5pPr marL="2437982" algn="l" defTabSz="1218991" rtl="0" eaLnBrk="1" latinLnBrk="0" hangingPunct="1">
        <a:defRPr sz="2400" kern="1200">
          <a:solidFill>
            <a:schemeClr val="tx1"/>
          </a:solidFill>
          <a:latin typeface="+mn-lt"/>
          <a:ea typeface="+mn-ea"/>
          <a:cs typeface="+mn-cs"/>
        </a:defRPr>
      </a:lvl5pPr>
      <a:lvl6pPr marL="3047477" algn="l" defTabSz="1218991" rtl="0" eaLnBrk="1" latinLnBrk="0" hangingPunct="1">
        <a:defRPr sz="2400" kern="1200">
          <a:solidFill>
            <a:schemeClr val="tx1"/>
          </a:solidFill>
          <a:latin typeface="+mn-lt"/>
          <a:ea typeface="+mn-ea"/>
          <a:cs typeface="+mn-cs"/>
        </a:defRPr>
      </a:lvl6pPr>
      <a:lvl7pPr marL="3656974" algn="l" defTabSz="1218991" rtl="0" eaLnBrk="1" latinLnBrk="0" hangingPunct="1">
        <a:defRPr sz="2400" kern="1200">
          <a:solidFill>
            <a:schemeClr val="tx1"/>
          </a:solidFill>
          <a:latin typeface="+mn-lt"/>
          <a:ea typeface="+mn-ea"/>
          <a:cs typeface="+mn-cs"/>
        </a:defRPr>
      </a:lvl7pPr>
      <a:lvl8pPr marL="4266469" algn="l" defTabSz="1218991" rtl="0" eaLnBrk="1" latinLnBrk="0" hangingPunct="1">
        <a:defRPr sz="2400" kern="1200">
          <a:solidFill>
            <a:schemeClr val="tx1"/>
          </a:solidFill>
          <a:latin typeface="+mn-lt"/>
          <a:ea typeface="+mn-ea"/>
          <a:cs typeface="+mn-cs"/>
        </a:defRPr>
      </a:lvl8pPr>
      <a:lvl9pPr marL="4875962" algn="l" defTabSz="1218991"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0.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1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16.png"/><Relationship Id="rId12" Type="http://schemas.microsoft.com/office/2007/relationships/hdphoto" Target="../media/hdphoto2.wdp"/><Relationship Id="rId17" Type="http://schemas.openxmlformats.org/officeDocument/2006/relationships/image" Target="../media/image22.png"/><Relationship Id="rId2" Type="http://schemas.openxmlformats.org/officeDocument/2006/relationships/notesSlide" Target="../notesSlides/notesSlide3.xml"/><Relationship Id="rId16" Type="http://schemas.microsoft.com/office/2007/relationships/hdphoto" Target="../media/hdphoto4.wdp"/><Relationship Id="rId1" Type="http://schemas.openxmlformats.org/officeDocument/2006/relationships/slideLayout" Target="../slideLayouts/slideLayout10.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5" Type="http://schemas.openxmlformats.org/officeDocument/2006/relationships/image" Target="../media/image21.png"/><Relationship Id="rId10" Type="http://schemas.microsoft.com/office/2007/relationships/hdphoto" Target="../media/hdphoto1.wdp"/><Relationship Id="rId4" Type="http://schemas.openxmlformats.org/officeDocument/2006/relationships/image" Target="../media/image13.png"/><Relationship Id="rId9" Type="http://schemas.openxmlformats.org/officeDocument/2006/relationships/image" Target="../media/image18.png"/><Relationship Id="rId1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3850" y="2874125"/>
            <a:ext cx="11468100" cy="1661993"/>
          </a:xfrm>
        </p:spPr>
        <p:txBody>
          <a:bodyPr/>
          <a:lstStyle/>
          <a:p>
            <a:pPr algn="ctr"/>
            <a:r>
              <a:rPr lang="en-US" dirty="0" err="1" smtClean="0"/>
              <a:t>RoGO</a:t>
            </a:r>
            <a:r>
              <a:rPr lang="en-US" dirty="0" smtClean="0"/>
              <a:t> </a:t>
            </a:r>
            <a:r>
              <a:rPr lang="en-US" dirty="0" err="1" smtClean="0"/>
              <a:t>DropBlock</a:t>
            </a:r>
            <a:r>
              <a:rPr lang="en-US" dirty="0" smtClean="0"/>
              <a:t> / SNC Ronin UAS</a:t>
            </a:r>
            <a:br>
              <a:rPr lang="en-US" dirty="0" smtClean="0"/>
            </a:br>
            <a:r>
              <a:rPr lang="en-US" dirty="0" smtClean="0"/>
              <a:t>Extending Communications to Protect Resources</a:t>
            </a:r>
            <a:endParaRPr lang="en-US" dirty="0"/>
          </a:p>
        </p:txBody>
      </p:sp>
      <p:sp>
        <p:nvSpPr>
          <p:cNvPr id="5" name="Subtitle 4"/>
          <p:cNvSpPr>
            <a:spLocks noGrp="1"/>
          </p:cNvSpPr>
          <p:nvPr>
            <p:ph type="subTitle" idx="4"/>
          </p:nvPr>
        </p:nvSpPr>
        <p:spPr>
          <a:xfrm>
            <a:off x="1963917" y="5390500"/>
            <a:ext cx="8534400" cy="923330"/>
          </a:xfrm>
        </p:spPr>
        <p:txBody>
          <a:bodyPr/>
          <a:lstStyle/>
          <a:p>
            <a:pPr algn="ctr"/>
            <a:r>
              <a:rPr lang="en-US" sz="2000" b="1" dirty="0" smtClean="0"/>
              <a:t>Rod </a:t>
            </a:r>
            <a:r>
              <a:rPr lang="en-US" sz="2000" b="1" dirty="0" smtClean="0"/>
              <a:t>Goossen (CEO/Founder, </a:t>
            </a:r>
            <a:r>
              <a:rPr lang="en-US" sz="2000" b="1" dirty="0" err="1" smtClean="0"/>
              <a:t>RoGO</a:t>
            </a:r>
            <a:r>
              <a:rPr lang="en-US" sz="2000" b="1" dirty="0" smtClean="0"/>
              <a:t> Communications</a:t>
            </a:r>
            <a:r>
              <a:rPr lang="en-US" sz="2000" b="1" dirty="0"/>
              <a:t>) </a:t>
            </a:r>
            <a:endParaRPr lang="en-US" sz="2000" b="1" dirty="0" smtClean="0"/>
          </a:p>
          <a:p>
            <a:pPr algn="ctr"/>
            <a:r>
              <a:rPr lang="en-US" sz="2000" b="1" dirty="0" smtClean="0"/>
              <a:t>Scott </a:t>
            </a:r>
            <a:r>
              <a:rPr lang="en-US" sz="2000" b="1" dirty="0"/>
              <a:t>Petersen (Program Director, Sierra Nevada Corporation)</a:t>
            </a:r>
          </a:p>
          <a:p>
            <a:pPr algn="ctr"/>
            <a:endParaRPr lang="en-US" sz="2000" b="1" dirty="0"/>
          </a:p>
        </p:txBody>
      </p:sp>
    </p:spTree>
    <p:extLst>
      <p:ext uri="{BB962C8B-B14F-4D97-AF65-F5344CB8AC3E}">
        <p14:creationId xmlns:p14="http://schemas.microsoft.com/office/powerpoint/2010/main" val="1091703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582" y="288019"/>
            <a:ext cx="8678488" cy="553998"/>
          </a:xfrm>
        </p:spPr>
        <p:txBody>
          <a:bodyPr/>
          <a:lstStyle/>
          <a:p>
            <a:pPr algn="ctr"/>
            <a:r>
              <a:rPr lang="en-US" dirty="0" err="1"/>
              <a:t>Rōnin</a:t>
            </a:r>
            <a:r>
              <a:rPr lang="en-US" dirty="0"/>
              <a:t> </a:t>
            </a:r>
            <a:r>
              <a:rPr lang="en-US" dirty="0" smtClean="0"/>
              <a:t>ALE-UAS</a:t>
            </a:r>
            <a:endParaRPr lang="en-US" dirty="0"/>
          </a:p>
        </p:txBody>
      </p:sp>
      <p:pic>
        <p:nvPicPr>
          <p:cNvPr id="3" name="Picture 2"/>
          <p:cNvPicPr/>
          <p:nvPr/>
        </p:nvPicPr>
        <p:blipFill rotWithShape="1">
          <a:blip r:embed="rId2">
            <a:extLst>
              <a:ext uri="{28A0092B-C50C-407E-A947-70E740481C1C}">
                <a14:useLocalDpi xmlns:a14="http://schemas.microsoft.com/office/drawing/2010/main" val="0"/>
              </a:ext>
            </a:extLst>
          </a:blip>
          <a:srcRect l="5407" t="7729" r="5047" b="8121"/>
          <a:stretch/>
        </p:blipFill>
        <p:spPr bwMode="auto">
          <a:xfrm>
            <a:off x="6824791" y="3781038"/>
            <a:ext cx="4040660" cy="2343296"/>
          </a:xfrm>
          <a:prstGeom prst="rect">
            <a:avLst/>
          </a:prstGeom>
          <a:noFill/>
          <a:ln w="25400">
            <a:solidFill>
              <a:schemeClr val="tx1"/>
            </a:solidFill>
          </a:ln>
          <a:extLst>
            <a:ext uri="{53640926-AAD7-44D8-BBD7-CCE9431645EC}">
              <a14:shadowObscured xmlns:a14="http://schemas.microsoft.com/office/drawing/2010/main"/>
            </a:ext>
          </a:extLst>
        </p:spPr>
      </p:pic>
      <p:sp>
        <p:nvSpPr>
          <p:cNvPr id="6" name="Rectangle 5"/>
          <p:cNvSpPr/>
          <p:nvPr/>
        </p:nvSpPr>
        <p:spPr>
          <a:xfrm>
            <a:off x="-154385" y="1170709"/>
            <a:ext cx="6623223" cy="4842479"/>
          </a:xfrm>
          <a:prstGeom prst="rect">
            <a:avLst/>
          </a:prstGeom>
        </p:spPr>
        <p:txBody>
          <a:bodyPr wrap="square">
            <a:spAutoFit/>
          </a:bodyPr>
          <a:lstStyle/>
          <a:p>
            <a:pPr marL="511170" lvl="1" indent="-285750" defTabSz="1219034">
              <a:lnSpc>
                <a:spcPct val="90000"/>
              </a:lnSpc>
              <a:spcAft>
                <a:spcPts val="600"/>
              </a:spcAft>
              <a:buFont typeface="Arial" panose="020B0604020202020204" pitchFamily="34" charset="0"/>
              <a:buChar char="•"/>
              <a:tabLst>
                <a:tab pos="228594" algn="l"/>
              </a:tabLst>
              <a:defRPr/>
            </a:pPr>
            <a:r>
              <a:rPr lang="en-US" sz="1500" b="1" dirty="0" smtClean="0">
                <a:solidFill>
                  <a:srgbClr val="000000"/>
                </a:solidFill>
                <a:latin typeface="Arial"/>
              </a:rPr>
              <a:t> Tailless </a:t>
            </a:r>
            <a:r>
              <a:rPr lang="en-US" sz="1500" b="1" dirty="0">
                <a:solidFill>
                  <a:srgbClr val="000000"/>
                </a:solidFill>
                <a:latin typeface="Arial"/>
              </a:rPr>
              <a:t>flying wing configuration</a:t>
            </a:r>
          </a:p>
          <a:p>
            <a:pPr marL="511170" lvl="1" indent="-285750" defTabSz="1219034">
              <a:lnSpc>
                <a:spcPct val="90000"/>
              </a:lnSpc>
              <a:spcAft>
                <a:spcPts val="600"/>
              </a:spcAft>
              <a:buFont typeface="Arial" panose="020B0604020202020204" pitchFamily="34" charset="0"/>
              <a:buChar char="•"/>
              <a:tabLst>
                <a:tab pos="228594" algn="l"/>
              </a:tabLst>
              <a:defRPr/>
            </a:pPr>
            <a:r>
              <a:rPr lang="en-US" sz="1500" b="1" dirty="0" smtClean="0">
                <a:solidFill>
                  <a:srgbClr val="000000"/>
                </a:solidFill>
                <a:latin typeface="Arial"/>
              </a:rPr>
              <a:t> Automated </a:t>
            </a:r>
            <a:r>
              <a:rPr lang="en-US" sz="1500" b="1" dirty="0">
                <a:solidFill>
                  <a:srgbClr val="000000"/>
                </a:solidFill>
                <a:latin typeface="Arial"/>
              </a:rPr>
              <a:t>unfold and fly</a:t>
            </a:r>
          </a:p>
          <a:p>
            <a:pPr marL="511170" lvl="1" indent="-285750" defTabSz="1219034">
              <a:lnSpc>
                <a:spcPct val="90000"/>
              </a:lnSpc>
              <a:spcAft>
                <a:spcPts val="600"/>
              </a:spcAft>
              <a:buFont typeface="Arial" panose="020B0604020202020204" pitchFamily="34" charset="0"/>
              <a:buChar char="•"/>
              <a:tabLst>
                <a:tab pos="228594" algn="l"/>
              </a:tabLst>
              <a:defRPr/>
            </a:pPr>
            <a:r>
              <a:rPr lang="en-US" sz="1500" b="1" dirty="0" smtClean="0">
                <a:solidFill>
                  <a:srgbClr val="000000"/>
                </a:solidFill>
                <a:latin typeface="Arial"/>
              </a:rPr>
              <a:t> Army </a:t>
            </a:r>
            <a:r>
              <a:rPr lang="en-US" sz="1500" b="1" dirty="0">
                <a:solidFill>
                  <a:srgbClr val="000000"/>
                </a:solidFill>
                <a:latin typeface="Arial"/>
              </a:rPr>
              <a:t>Level 3 AWR</a:t>
            </a:r>
          </a:p>
          <a:p>
            <a:pPr marL="511170" lvl="1" indent="-285750" defTabSz="1219034">
              <a:lnSpc>
                <a:spcPct val="90000"/>
              </a:lnSpc>
              <a:spcAft>
                <a:spcPts val="600"/>
              </a:spcAft>
              <a:buFont typeface="Arial" panose="020B0604020202020204" pitchFamily="34" charset="0"/>
              <a:buChar char="•"/>
              <a:tabLst>
                <a:tab pos="228594" algn="l"/>
              </a:tabLst>
              <a:defRPr/>
            </a:pPr>
            <a:r>
              <a:rPr lang="en-US" sz="1500" b="1" dirty="0" smtClean="0">
                <a:solidFill>
                  <a:srgbClr val="000000"/>
                </a:solidFill>
                <a:latin typeface="Arial"/>
              </a:rPr>
              <a:t> Endurance: </a:t>
            </a:r>
            <a:r>
              <a:rPr lang="en-US" sz="1500" dirty="0" smtClean="0">
                <a:solidFill>
                  <a:srgbClr val="000000"/>
                </a:solidFill>
                <a:latin typeface="Arial"/>
              </a:rPr>
              <a:t>up </a:t>
            </a:r>
            <a:r>
              <a:rPr lang="en-US" sz="1500" dirty="0">
                <a:solidFill>
                  <a:srgbClr val="000000"/>
                </a:solidFill>
                <a:latin typeface="Arial"/>
              </a:rPr>
              <a:t>to 4 </a:t>
            </a:r>
            <a:r>
              <a:rPr lang="en-US" sz="1500" dirty="0" err="1">
                <a:solidFill>
                  <a:srgbClr val="000000"/>
                </a:solidFill>
                <a:latin typeface="Arial"/>
              </a:rPr>
              <a:t>hrs</a:t>
            </a:r>
            <a:endParaRPr lang="en-US" sz="1500" dirty="0">
              <a:solidFill>
                <a:srgbClr val="000000"/>
              </a:solidFill>
              <a:latin typeface="Arial"/>
            </a:endParaRPr>
          </a:p>
          <a:p>
            <a:pPr marL="511170" lvl="1" indent="-285750" defTabSz="1219034">
              <a:lnSpc>
                <a:spcPct val="90000"/>
              </a:lnSpc>
              <a:spcAft>
                <a:spcPts val="600"/>
              </a:spcAft>
              <a:buFont typeface="Arial" panose="020B0604020202020204" pitchFamily="34" charset="0"/>
              <a:buChar char="•"/>
              <a:tabLst>
                <a:tab pos="228594" algn="l"/>
              </a:tabLst>
              <a:defRPr/>
            </a:pPr>
            <a:r>
              <a:rPr lang="en-US" sz="1500" b="1" dirty="0" smtClean="0">
                <a:solidFill>
                  <a:srgbClr val="000000"/>
                </a:solidFill>
                <a:latin typeface="Arial"/>
              </a:rPr>
              <a:t> Weight: </a:t>
            </a:r>
            <a:r>
              <a:rPr lang="en-US" sz="1500" dirty="0">
                <a:solidFill>
                  <a:srgbClr val="000000"/>
                </a:solidFill>
                <a:latin typeface="Arial"/>
              </a:rPr>
              <a:t>~17 </a:t>
            </a:r>
            <a:r>
              <a:rPr lang="en-US" sz="1500" dirty="0" err="1">
                <a:solidFill>
                  <a:srgbClr val="000000"/>
                </a:solidFill>
                <a:latin typeface="Arial"/>
              </a:rPr>
              <a:t>lbs</a:t>
            </a:r>
            <a:endParaRPr lang="en-US" sz="1500" dirty="0">
              <a:solidFill>
                <a:srgbClr val="000000"/>
              </a:solidFill>
              <a:latin typeface="Arial"/>
            </a:endParaRPr>
          </a:p>
          <a:p>
            <a:pPr marL="511170" lvl="1" indent="-285750" defTabSz="1219034">
              <a:lnSpc>
                <a:spcPct val="90000"/>
              </a:lnSpc>
              <a:spcAft>
                <a:spcPts val="600"/>
              </a:spcAft>
              <a:buFont typeface="Arial" panose="020B0604020202020204" pitchFamily="34" charset="0"/>
              <a:buChar char="•"/>
              <a:tabLst>
                <a:tab pos="228594" algn="l"/>
              </a:tabLst>
              <a:defRPr/>
            </a:pPr>
            <a:r>
              <a:rPr lang="en-US" sz="1500" b="1" dirty="0" smtClean="0">
                <a:solidFill>
                  <a:srgbClr val="000000"/>
                </a:solidFill>
                <a:latin typeface="Arial"/>
              </a:rPr>
              <a:t> Wing Span: </a:t>
            </a:r>
            <a:r>
              <a:rPr lang="en-US" sz="1500" dirty="0">
                <a:solidFill>
                  <a:srgbClr val="000000"/>
                </a:solidFill>
                <a:latin typeface="Arial"/>
              </a:rPr>
              <a:t>~11.8 </a:t>
            </a:r>
            <a:r>
              <a:rPr lang="en-US" sz="1500" dirty="0" err="1">
                <a:solidFill>
                  <a:srgbClr val="000000"/>
                </a:solidFill>
                <a:latin typeface="Arial"/>
              </a:rPr>
              <a:t>ft</a:t>
            </a:r>
            <a:endParaRPr lang="en-US" sz="1500" dirty="0">
              <a:solidFill>
                <a:srgbClr val="000000"/>
              </a:solidFill>
              <a:latin typeface="Arial"/>
            </a:endParaRPr>
          </a:p>
          <a:p>
            <a:pPr marL="511170" lvl="1" indent="-285750" defTabSz="1219034">
              <a:lnSpc>
                <a:spcPct val="90000"/>
              </a:lnSpc>
              <a:spcAft>
                <a:spcPts val="600"/>
              </a:spcAft>
              <a:buFont typeface="Arial" panose="020B0604020202020204" pitchFamily="34" charset="0"/>
              <a:buChar char="•"/>
              <a:tabLst>
                <a:tab pos="228594" algn="l"/>
              </a:tabLst>
              <a:defRPr/>
            </a:pPr>
            <a:r>
              <a:rPr lang="en-US" sz="1500" b="1" dirty="0" smtClean="0">
                <a:solidFill>
                  <a:srgbClr val="000000"/>
                </a:solidFill>
                <a:latin typeface="Arial"/>
              </a:rPr>
              <a:t> Cruise </a:t>
            </a:r>
            <a:r>
              <a:rPr lang="en-US" sz="1500" b="1" dirty="0">
                <a:solidFill>
                  <a:srgbClr val="000000"/>
                </a:solidFill>
                <a:latin typeface="Arial"/>
              </a:rPr>
              <a:t>/ Dash speed: </a:t>
            </a:r>
            <a:r>
              <a:rPr lang="en-US" sz="1500" dirty="0">
                <a:solidFill>
                  <a:srgbClr val="000000"/>
                </a:solidFill>
                <a:latin typeface="Arial"/>
              </a:rPr>
              <a:t>38 kts / 80kts </a:t>
            </a:r>
            <a:r>
              <a:rPr lang="en-US" sz="1200" dirty="0">
                <a:solidFill>
                  <a:srgbClr val="000000"/>
                </a:solidFill>
                <a:latin typeface="Arial"/>
              </a:rPr>
              <a:t>(Sea Level)</a:t>
            </a:r>
            <a:endParaRPr lang="en-US" sz="1500" dirty="0">
              <a:solidFill>
                <a:srgbClr val="000000"/>
              </a:solidFill>
              <a:latin typeface="Arial"/>
            </a:endParaRPr>
          </a:p>
          <a:p>
            <a:pPr marL="511170" lvl="1" indent="-285750" defTabSz="1219034">
              <a:lnSpc>
                <a:spcPct val="90000"/>
              </a:lnSpc>
              <a:spcAft>
                <a:spcPts val="600"/>
              </a:spcAft>
              <a:buFont typeface="Arial" panose="020B0604020202020204" pitchFamily="34" charset="0"/>
              <a:buChar char="•"/>
              <a:tabLst>
                <a:tab pos="228594" algn="l"/>
              </a:tabLst>
              <a:defRPr/>
            </a:pPr>
            <a:r>
              <a:rPr lang="en-US" sz="1500" b="1" dirty="0" smtClean="0">
                <a:solidFill>
                  <a:srgbClr val="000000"/>
                </a:solidFill>
                <a:latin typeface="Arial"/>
              </a:rPr>
              <a:t> Super </a:t>
            </a:r>
            <a:r>
              <a:rPr lang="en-US" sz="1500" b="1" dirty="0">
                <a:solidFill>
                  <a:srgbClr val="000000"/>
                </a:solidFill>
                <a:latin typeface="Arial"/>
              </a:rPr>
              <a:t>Quiet electric propulsion</a:t>
            </a:r>
          </a:p>
          <a:p>
            <a:pPr marL="511170" lvl="1" indent="-285750" defTabSz="1219034">
              <a:lnSpc>
                <a:spcPct val="90000"/>
              </a:lnSpc>
              <a:spcAft>
                <a:spcPts val="600"/>
              </a:spcAft>
              <a:buFont typeface="Arial" panose="020B0604020202020204" pitchFamily="34" charset="0"/>
              <a:buChar char="•"/>
              <a:tabLst>
                <a:tab pos="228594" algn="l"/>
              </a:tabLst>
              <a:defRPr/>
            </a:pPr>
            <a:r>
              <a:rPr lang="en-US" sz="1500" b="1" dirty="0" smtClean="0">
                <a:solidFill>
                  <a:srgbClr val="000000"/>
                </a:solidFill>
                <a:latin typeface="Arial"/>
              </a:rPr>
              <a:t> Low </a:t>
            </a:r>
            <a:r>
              <a:rPr lang="en-US" sz="1500" b="1" dirty="0">
                <a:solidFill>
                  <a:srgbClr val="000000"/>
                </a:solidFill>
                <a:latin typeface="Arial"/>
              </a:rPr>
              <a:t>visual, acoustic, thermal, and RCS observables</a:t>
            </a:r>
          </a:p>
          <a:p>
            <a:pPr marL="511170" lvl="1" indent="-285750" defTabSz="1219034">
              <a:lnSpc>
                <a:spcPct val="90000"/>
              </a:lnSpc>
              <a:spcAft>
                <a:spcPts val="600"/>
              </a:spcAft>
              <a:buFont typeface="Arial" panose="020B0604020202020204" pitchFamily="34" charset="0"/>
              <a:buChar char="•"/>
              <a:tabLst>
                <a:tab pos="228594" algn="l"/>
              </a:tabLst>
              <a:defRPr/>
            </a:pPr>
            <a:r>
              <a:rPr lang="en-US" sz="1500" b="1" dirty="0" smtClean="0">
                <a:solidFill>
                  <a:srgbClr val="000000"/>
                </a:solidFill>
                <a:latin typeface="Arial"/>
              </a:rPr>
              <a:t> Optional </a:t>
            </a:r>
            <a:r>
              <a:rPr lang="en-US" sz="1500" b="1" dirty="0">
                <a:solidFill>
                  <a:srgbClr val="000000"/>
                </a:solidFill>
                <a:latin typeface="Arial"/>
              </a:rPr>
              <a:t>AJ-GPS / GPS denied operations</a:t>
            </a:r>
          </a:p>
          <a:p>
            <a:pPr marL="511170" lvl="1" indent="-285750" defTabSz="1219034">
              <a:lnSpc>
                <a:spcPct val="90000"/>
              </a:lnSpc>
              <a:spcAft>
                <a:spcPts val="600"/>
              </a:spcAft>
              <a:buFont typeface="Arial" panose="020B0604020202020204" pitchFamily="34" charset="0"/>
              <a:buChar char="•"/>
              <a:tabLst>
                <a:tab pos="228594" algn="l"/>
              </a:tabLst>
              <a:defRPr/>
            </a:pPr>
            <a:r>
              <a:rPr lang="en-US" sz="1500" b="1" dirty="0" smtClean="0">
                <a:solidFill>
                  <a:srgbClr val="000000"/>
                </a:solidFill>
                <a:latin typeface="Arial"/>
              </a:rPr>
              <a:t> Secure </a:t>
            </a:r>
            <a:r>
              <a:rPr lang="en-US" sz="1500" b="1" dirty="0">
                <a:solidFill>
                  <a:srgbClr val="000000"/>
                </a:solidFill>
                <a:latin typeface="Arial"/>
              </a:rPr>
              <a:t>RF digital data link to </a:t>
            </a:r>
            <a:r>
              <a:rPr lang="en-US" sz="1500" b="1" dirty="0" smtClean="0">
                <a:solidFill>
                  <a:srgbClr val="000000"/>
                </a:solidFill>
                <a:latin typeface="Arial"/>
              </a:rPr>
              <a:t>airborne “mothership</a:t>
            </a:r>
            <a:r>
              <a:rPr lang="en-US" sz="1500" b="1" dirty="0">
                <a:solidFill>
                  <a:srgbClr val="000000"/>
                </a:solidFill>
                <a:latin typeface="Arial"/>
              </a:rPr>
              <a:t>”&amp; GCS</a:t>
            </a:r>
          </a:p>
          <a:p>
            <a:pPr marL="739761" lvl="2" indent="-171450" defTabSz="1219034">
              <a:lnSpc>
                <a:spcPct val="90000"/>
              </a:lnSpc>
              <a:spcAft>
                <a:spcPts val="600"/>
              </a:spcAft>
              <a:buFont typeface="Arial" panose="020B0604020202020204" pitchFamily="34" charset="0"/>
              <a:buChar char="•"/>
              <a:tabLst>
                <a:tab pos="228594" algn="l"/>
              </a:tabLst>
              <a:defRPr/>
            </a:pPr>
            <a:r>
              <a:rPr lang="en-US" sz="1100" dirty="0">
                <a:solidFill>
                  <a:srgbClr val="000000"/>
                </a:solidFill>
                <a:latin typeface="Arial"/>
              </a:rPr>
              <a:t>Radio-Link / frequency band flexibility</a:t>
            </a:r>
          </a:p>
          <a:p>
            <a:pPr marL="739761" lvl="2" indent="-171450" defTabSz="1219034">
              <a:lnSpc>
                <a:spcPct val="90000"/>
              </a:lnSpc>
              <a:spcAft>
                <a:spcPts val="600"/>
              </a:spcAft>
              <a:buFont typeface="Arial" panose="020B0604020202020204" pitchFamily="34" charset="0"/>
              <a:buChar char="•"/>
              <a:tabLst>
                <a:tab pos="228594" algn="l"/>
              </a:tabLst>
              <a:defRPr/>
            </a:pPr>
            <a:r>
              <a:rPr lang="en-US" sz="1100" dirty="0">
                <a:solidFill>
                  <a:srgbClr val="000000"/>
                </a:solidFill>
                <a:latin typeface="Arial"/>
              </a:rPr>
              <a:t>FIPS 140-2, AES 256 Encryption, Optional Anti-Jam Radio</a:t>
            </a:r>
          </a:p>
          <a:p>
            <a:pPr marL="511170" lvl="1" indent="-285750" defTabSz="1219034">
              <a:lnSpc>
                <a:spcPct val="90000"/>
              </a:lnSpc>
              <a:spcAft>
                <a:spcPts val="600"/>
              </a:spcAft>
              <a:buFont typeface="Arial" panose="020B0604020202020204" pitchFamily="34" charset="0"/>
              <a:buChar char="•"/>
              <a:tabLst>
                <a:tab pos="228594" algn="l"/>
              </a:tabLst>
              <a:defRPr/>
            </a:pPr>
            <a:r>
              <a:rPr lang="en-US" sz="1500" b="1" dirty="0" smtClean="0">
                <a:solidFill>
                  <a:srgbClr val="000000"/>
                </a:solidFill>
                <a:latin typeface="Arial"/>
              </a:rPr>
              <a:t> Supplemental </a:t>
            </a:r>
            <a:r>
              <a:rPr lang="en-US" sz="1500" b="1" dirty="0">
                <a:solidFill>
                  <a:srgbClr val="000000"/>
                </a:solidFill>
                <a:latin typeface="Arial"/>
              </a:rPr>
              <a:t>p</a:t>
            </a:r>
            <a:r>
              <a:rPr lang="en-US" sz="1500" b="1" dirty="0" smtClean="0">
                <a:solidFill>
                  <a:srgbClr val="000000"/>
                </a:solidFill>
                <a:latin typeface="Arial"/>
              </a:rPr>
              <a:t>ayload </a:t>
            </a:r>
            <a:r>
              <a:rPr lang="en-US" sz="1500" b="1" dirty="0">
                <a:solidFill>
                  <a:srgbClr val="000000"/>
                </a:solidFill>
                <a:latin typeface="Arial"/>
              </a:rPr>
              <a:t>c</a:t>
            </a:r>
            <a:r>
              <a:rPr lang="en-US" sz="1500" b="1" dirty="0" smtClean="0">
                <a:solidFill>
                  <a:srgbClr val="000000"/>
                </a:solidFill>
                <a:latin typeface="Arial"/>
              </a:rPr>
              <a:t>apacity </a:t>
            </a:r>
            <a:r>
              <a:rPr lang="en-US" sz="1500" dirty="0" smtClean="0">
                <a:solidFill>
                  <a:srgbClr val="000000"/>
                </a:solidFill>
                <a:latin typeface="Arial"/>
              </a:rPr>
              <a:t>(ROGO </a:t>
            </a:r>
            <a:r>
              <a:rPr lang="en-US" sz="1500" dirty="0" err="1" smtClean="0">
                <a:solidFill>
                  <a:srgbClr val="000000"/>
                </a:solidFill>
                <a:latin typeface="Arial"/>
              </a:rPr>
              <a:t>DropBlock</a:t>
            </a:r>
            <a:r>
              <a:rPr lang="en-US" sz="1500" dirty="0" smtClean="0">
                <a:solidFill>
                  <a:srgbClr val="000000"/>
                </a:solidFill>
                <a:latin typeface="Arial"/>
              </a:rPr>
              <a:t> Mini)</a:t>
            </a:r>
            <a:endParaRPr lang="en-US" sz="1500" dirty="0">
              <a:solidFill>
                <a:srgbClr val="000000"/>
              </a:solidFill>
              <a:latin typeface="Arial"/>
            </a:endParaRPr>
          </a:p>
          <a:p>
            <a:pPr marL="511170" lvl="1" indent="-285750" defTabSz="1219034">
              <a:lnSpc>
                <a:spcPct val="90000"/>
              </a:lnSpc>
              <a:spcAft>
                <a:spcPts val="600"/>
              </a:spcAft>
              <a:buFont typeface="Arial" panose="020B0604020202020204" pitchFamily="34" charset="0"/>
              <a:buChar char="•"/>
              <a:tabLst>
                <a:tab pos="228594" algn="l"/>
              </a:tabLst>
              <a:defRPr/>
            </a:pPr>
            <a:r>
              <a:rPr lang="en-US" sz="1500" b="1" dirty="0" smtClean="0">
                <a:solidFill>
                  <a:srgbClr val="000000"/>
                </a:solidFill>
                <a:latin typeface="Arial"/>
              </a:rPr>
              <a:t> Gimbaled </a:t>
            </a:r>
            <a:r>
              <a:rPr lang="en-US" sz="1500" b="1" dirty="0">
                <a:solidFill>
                  <a:srgbClr val="000000"/>
                </a:solidFill>
                <a:latin typeface="Arial"/>
              </a:rPr>
              <a:t>14 </a:t>
            </a:r>
            <a:r>
              <a:rPr lang="en-US" sz="1500" b="1" dirty="0" err="1">
                <a:solidFill>
                  <a:srgbClr val="000000"/>
                </a:solidFill>
                <a:latin typeface="Arial"/>
              </a:rPr>
              <a:t>m</a:t>
            </a:r>
            <a:r>
              <a:rPr lang="en-US" sz="1500" b="1" dirty="0" err="1" smtClean="0">
                <a:solidFill>
                  <a:srgbClr val="000000"/>
                </a:solidFill>
                <a:latin typeface="Arial"/>
              </a:rPr>
              <a:t>p</a:t>
            </a:r>
            <a:r>
              <a:rPr lang="en-US" sz="1500" b="1" dirty="0" smtClean="0">
                <a:solidFill>
                  <a:srgbClr val="000000"/>
                </a:solidFill>
                <a:latin typeface="Arial"/>
              </a:rPr>
              <a:t> </a:t>
            </a:r>
            <a:r>
              <a:rPr lang="en-US" sz="1500" b="1" dirty="0">
                <a:solidFill>
                  <a:srgbClr val="000000"/>
                </a:solidFill>
                <a:latin typeface="Arial"/>
              </a:rPr>
              <a:t>HD </a:t>
            </a:r>
            <a:r>
              <a:rPr lang="en-US" sz="1500" b="1" dirty="0" smtClean="0">
                <a:solidFill>
                  <a:srgbClr val="000000"/>
                </a:solidFill>
                <a:latin typeface="Arial"/>
              </a:rPr>
              <a:t>color </a:t>
            </a:r>
            <a:r>
              <a:rPr lang="en-US" sz="1500" b="1" dirty="0">
                <a:solidFill>
                  <a:srgbClr val="000000"/>
                </a:solidFill>
                <a:latin typeface="Arial"/>
              </a:rPr>
              <a:t>c</a:t>
            </a:r>
            <a:r>
              <a:rPr lang="en-US" sz="1500" b="1" dirty="0" smtClean="0">
                <a:solidFill>
                  <a:srgbClr val="000000"/>
                </a:solidFill>
                <a:latin typeface="Arial"/>
              </a:rPr>
              <a:t>amera </a:t>
            </a:r>
            <a:r>
              <a:rPr lang="en-US" sz="1500" b="1" dirty="0">
                <a:solidFill>
                  <a:srgbClr val="000000"/>
                </a:solidFill>
                <a:latin typeface="Arial"/>
              </a:rPr>
              <a:t>– </a:t>
            </a:r>
            <a:r>
              <a:rPr lang="en-US" sz="1500" b="1" dirty="0" smtClean="0">
                <a:solidFill>
                  <a:srgbClr val="000000"/>
                </a:solidFill>
                <a:latin typeface="Arial"/>
              </a:rPr>
              <a:t>640x512 IR </a:t>
            </a:r>
            <a:r>
              <a:rPr lang="en-US" sz="1500" b="1" dirty="0">
                <a:solidFill>
                  <a:srgbClr val="000000"/>
                </a:solidFill>
                <a:latin typeface="Arial"/>
              </a:rPr>
              <a:t>camera </a:t>
            </a:r>
          </a:p>
          <a:p>
            <a:pPr marL="739761" lvl="2" indent="-171450" defTabSz="1219034">
              <a:lnSpc>
                <a:spcPct val="90000"/>
              </a:lnSpc>
              <a:spcAft>
                <a:spcPts val="600"/>
              </a:spcAft>
              <a:buFont typeface="Arial" panose="020B0604020202020204" pitchFamily="34" charset="0"/>
              <a:buChar char="•"/>
              <a:tabLst>
                <a:tab pos="228594" algn="l"/>
              </a:tabLst>
              <a:defRPr/>
            </a:pPr>
            <a:r>
              <a:rPr lang="en-US" sz="1051" dirty="0">
                <a:solidFill>
                  <a:srgbClr val="000000"/>
                </a:solidFill>
                <a:latin typeface="Arial"/>
              </a:rPr>
              <a:t>Electronic </a:t>
            </a:r>
            <a:r>
              <a:rPr lang="en-US" sz="1051" dirty="0" smtClean="0">
                <a:solidFill>
                  <a:srgbClr val="000000"/>
                </a:solidFill>
                <a:latin typeface="Arial"/>
              </a:rPr>
              <a:t>Pan, Tilt</a:t>
            </a:r>
            <a:r>
              <a:rPr lang="en-US" sz="1051" dirty="0">
                <a:solidFill>
                  <a:srgbClr val="000000"/>
                </a:solidFill>
                <a:latin typeface="Arial"/>
              </a:rPr>
              <a:t>, Zoom and stabilization</a:t>
            </a:r>
          </a:p>
          <a:p>
            <a:pPr marL="739761" lvl="2" indent="-171450" defTabSz="1219034">
              <a:lnSpc>
                <a:spcPct val="90000"/>
              </a:lnSpc>
              <a:spcAft>
                <a:spcPts val="600"/>
              </a:spcAft>
              <a:buFont typeface="Arial" panose="020B0604020202020204" pitchFamily="34" charset="0"/>
              <a:buChar char="•"/>
              <a:tabLst>
                <a:tab pos="228594" algn="l"/>
              </a:tabLst>
              <a:defRPr/>
            </a:pPr>
            <a:r>
              <a:rPr lang="en-US" sz="1051" dirty="0">
                <a:solidFill>
                  <a:srgbClr val="000000"/>
                </a:solidFill>
                <a:latin typeface="Arial"/>
              </a:rPr>
              <a:t>Color camera: 1.6cm GSD at 150m (nadir) – 2.3cm GSD at 212m 45degree slant range</a:t>
            </a:r>
          </a:p>
          <a:p>
            <a:pPr marL="739761" lvl="2" indent="-171450" defTabSz="1219034">
              <a:lnSpc>
                <a:spcPct val="90000"/>
              </a:lnSpc>
              <a:spcAft>
                <a:spcPts val="600"/>
              </a:spcAft>
              <a:buFont typeface="Arial" panose="020B0604020202020204" pitchFamily="34" charset="0"/>
              <a:buChar char="•"/>
              <a:tabLst>
                <a:tab pos="228594" algn="l"/>
              </a:tabLst>
              <a:defRPr/>
            </a:pPr>
            <a:r>
              <a:rPr lang="en-US" sz="1051" dirty="0">
                <a:solidFill>
                  <a:srgbClr val="000000"/>
                </a:solidFill>
                <a:latin typeface="Arial"/>
              </a:rPr>
              <a:t>Infrared camera: 9.1cm GSD at 150m (nadir) – 12.9cm GSD at 212m 45degree slant range</a:t>
            </a:r>
          </a:p>
        </p:txBody>
      </p:sp>
      <p:grpSp>
        <p:nvGrpSpPr>
          <p:cNvPr id="14" name="Group 13"/>
          <p:cNvGrpSpPr/>
          <p:nvPr/>
        </p:nvGrpSpPr>
        <p:grpSpPr>
          <a:xfrm>
            <a:off x="8845121" y="1220144"/>
            <a:ext cx="3165898" cy="1788012"/>
            <a:chOff x="8874754" y="3345326"/>
            <a:chExt cx="3165898" cy="1788012"/>
          </a:xfrm>
        </p:grpSpPr>
        <p:pic>
          <p:nvPicPr>
            <p:cNvPr id="10" name="Picture 9"/>
            <p:cNvPicPr/>
            <p:nvPr/>
          </p:nvPicPr>
          <p:blipFill rotWithShape="1">
            <a:blip r:embed="rId3" cstate="print">
              <a:extLst>
                <a:ext uri="{28A0092B-C50C-407E-A947-70E740481C1C}">
                  <a14:useLocalDpi xmlns:a14="http://schemas.microsoft.com/office/drawing/2010/main" val="0"/>
                </a:ext>
              </a:extLst>
            </a:blip>
            <a:srcRect t="4600" b="3114"/>
            <a:stretch/>
          </p:blipFill>
          <p:spPr bwMode="auto">
            <a:xfrm>
              <a:off x="8874754" y="3579708"/>
              <a:ext cx="3165898" cy="155363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descr="Epiq Solutions Announces The Matchstiq S10 Handheld Software Defined Radi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67645" y="3443492"/>
              <a:ext cx="813204" cy="542136"/>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12" name="Rounded Rectangular Callout 11"/>
            <p:cNvSpPr/>
            <p:nvPr/>
          </p:nvSpPr>
          <p:spPr>
            <a:xfrm>
              <a:off x="10663015" y="3345326"/>
              <a:ext cx="1022465" cy="781396"/>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873740" y="1836027"/>
            <a:ext cx="2677370" cy="15060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92420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 y="1303806"/>
            <a:ext cx="3962400" cy="2043148"/>
          </a:xfrm>
          <a:prstGeom prst="rect">
            <a:avLst/>
          </a:prstGeom>
          <a:ln>
            <a:noFill/>
          </a:ln>
          <a:effectLst>
            <a:outerShdw blurRad="292100" dist="139700" dir="2700000" algn="tl" rotWithShape="0">
              <a:srgbClr val="333333">
                <a:alpha val="65000"/>
              </a:srgbClr>
            </a:outerShdw>
          </a:effectLst>
        </p:spPr>
      </p:pic>
      <p:pic>
        <p:nvPicPr>
          <p:cNvPr id="6" name="Picture 5" descr="Canister_Fotor.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180320" y="3929222"/>
            <a:ext cx="1041811" cy="226104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569943" y="3963807"/>
            <a:ext cx="1302964" cy="222646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51256" y="3935981"/>
            <a:ext cx="3933851" cy="223125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b="8095"/>
          <a:stretch/>
        </p:blipFill>
        <p:spPr>
          <a:xfrm>
            <a:off x="1082960" y="3827512"/>
            <a:ext cx="1854199" cy="2391261"/>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1553881" y="958268"/>
            <a:ext cx="1926681" cy="369332"/>
          </a:xfrm>
          <a:prstGeom prst="rect">
            <a:avLst/>
          </a:prstGeom>
          <a:noFill/>
        </p:spPr>
        <p:txBody>
          <a:bodyPr wrap="none" rtlCol="0">
            <a:spAutoFit/>
          </a:bodyPr>
          <a:lstStyle/>
          <a:p>
            <a:pPr defTabSz="1219034"/>
            <a:r>
              <a:rPr lang="en-US" b="1" dirty="0">
                <a:solidFill>
                  <a:srgbClr val="000000"/>
                </a:solidFill>
                <a:latin typeface="Arial"/>
              </a:rPr>
              <a:t>Wing/Belly POD</a:t>
            </a:r>
          </a:p>
        </p:txBody>
      </p:sp>
      <p:sp>
        <p:nvSpPr>
          <p:cNvPr id="11" name="TextBox 10"/>
          <p:cNvSpPr txBox="1"/>
          <p:nvPr/>
        </p:nvSpPr>
        <p:spPr>
          <a:xfrm>
            <a:off x="8388421" y="1039980"/>
            <a:ext cx="2710935" cy="369332"/>
          </a:xfrm>
          <a:prstGeom prst="rect">
            <a:avLst/>
          </a:prstGeom>
          <a:noFill/>
        </p:spPr>
        <p:txBody>
          <a:bodyPr wrap="none" rtlCol="0">
            <a:spAutoFit/>
          </a:bodyPr>
          <a:lstStyle/>
          <a:p>
            <a:pPr defTabSz="1219034"/>
            <a:r>
              <a:rPr lang="en-US" b="1" dirty="0">
                <a:solidFill>
                  <a:srgbClr val="000000"/>
                </a:solidFill>
                <a:latin typeface="Arial"/>
              </a:rPr>
              <a:t>Low Altitude </a:t>
            </a:r>
            <a:r>
              <a:rPr lang="en-US" b="1" dirty="0" err="1" smtClean="0">
                <a:solidFill>
                  <a:srgbClr val="000000"/>
                </a:solidFill>
                <a:latin typeface="Arial"/>
              </a:rPr>
              <a:t>Helo</a:t>
            </a:r>
            <a:r>
              <a:rPr lang="en-US" b="1" dirty="0" smtClean="0">
                <a:solidFill>
                  <a:srgbClr val="000000"/>
                </a:solidFill>
                <a:latin typeface="Arial"/>
              </a:rPr>
              <a:t> </a:t>
            </a:r>
            <a:r>
              <a:rPr lang="en-US" b="1" dirty="0">
                <a:solidFill>
                  <a:srgbClr val="000000"/>
                </a:solidFill>
                <a:latin typeface="Arial"/>
              </a:rPr>
              <a:t>Toss</a:t>
            </a:r>
          </a:p>
        </p:txBody>
      </p:sp>
      <p:sp>
        <p:nvSpPr>
          <p:cNvPr id="12" name="TextBox 11"/>
          <p:cNvSpPr txBox="1"/>
          <p:nvPr/>
        </p:nvSpPr>
        <p:spPr>
          <a:xfrm>
            <a:off x="617434" y="3440513"/>
            <a:ext cx="2651110" cy="369332"/>
          </a:xfrm>
          <a:prstGeom prst="rect">
            <a:avLst/>
          </a:prstGeom>
          <a:noFill/>
        </p:spPr>
        <p:txBody>
          <a:bodyPr wrap="none" rtlCol="0">
            <a:spAutoFit/>
          </a:bodyPr>
          <a:lstStyle/>
          <a:p>
            <a:pPr defTabSz="1219034"/>
            <a:r>
              <a:rPr lang="en-US" b="1" dirty="0" smtClean="0">
                <a:solidFill>
                  <a:srgbClr val="000000"/>
                </a:solidFill>
                <a:latin typeface="Arial"/>
              </a:rPr>
              <a:t>High </a:t>
            </a:r>
            <a:r>
              <a:rPr lang="en-US" b="1" dirty="0">
                <a:solidFill>
                  <a:srgbClr val="000000"/>
                </a:solidFill>
                <a:latin typeface="Arial"/>
              </a:rPr>
              <a:t>Altitude </a:t>
            </a:r>
            <a:r>
              <a:rPr lang="en-US" b="1" dirty="0" smtClean="0">
                <a:solidFill>
                  <a:srgbClr val="000000"/>
                </a:solidFill>
                <a:latin typeface="Arial"/>
              </a:rPr>
              <a:t>Balloons</a:t>
            </a:r>
            <a:endParaRPr lang="en-US" b="1" dirty="0">
              <a:solidFill>
                <a:srgbClr val="000000"/>
              </a:solidFill>
              <a:latin typeface="Arial"/>
            </a:endParaRPr>
          </a:p>
        </p:txBody>
      </p:sp>
      <p:sp>
        <p:nvSpPr>
          <p:cNvPr id="13" name="TextBox 12"/>
          <p:cNvSpPr txBox="1"/>
          <p:nvPr/>
        </p:nvSpPr>
        <p:spPr>
          <a:xfrm>
            <a:off x="4537003" y="3566649"/>
            <a:ext cx="2762359" cy="369332"/>
          </a:xfrm>
          <a:prstGeom prst="rect">
            <a:avLst/>
          </a:prstGeom>
          <a:noFill/>
        </p:spPr>
        <p:txBody>
          <a:bodyPr wrap="none" rtlCol="0">
            <a:spAutoFit/>
          </a:bodyPr>
          <a:lstStyle/>
          <a:p>
            <a:pPr defTabSz="1219034"/>
            <a:r>
              <a:rPr lang="en-US" b="1" dirty="0">
                <a:solidFill>
                  <a:srgbClr val="000000"/>
                </a:solidFill>
                <a:latin typeface="Arial"/>
              </a:rPr>
              <a:t>Ground </a:t>
            </a:r>
            <a:r>
              <a:rPr lang="en-US" b="1" dirty="0" smtClean="0">
                <a:solidFill>
                  <a:srgbClr val="000000"/>
                </a:solidFill>
                <a:latin typeface="Arial"/>
              </a:rPr>
              <a:t>Vehicle Launch</a:t>
            </a:r>
            <a:endParaRPr lang="en-US" b="1" dirty="0">
              <a:solidFill>
                <a:srgbClr val="000000"/>
              </a:solidFill>
              <a:latin typeface="Arial"/>
            </a:endParaRPr>
          </a:p>
        </p:txBody>
      </p:sp>
      <p:sp>
        <p:nvSpPr>
          <p:cNvPr id="14" name="TextBox 13"/>
          <p:cNvSpPr txBox="1"/>
          <p:nvPr/>
        </p:nvSpPr>
        <p:spPr>
          <a:xfrm>
            <a:off x="8056119" y="3488698"/>
            <a:ext cx="3369256" cy="369332"/>
          </a:xfrm>
          <a:prstGeom prst="rect">
            <a:avLst/>
          </a:prstGeom>
          <a:noFill/>
        </p:spPr>
        <p:txBody>
          <a:bodyPr wrap="none" rtlCol="0">
            <a:spAutoFit/>
          </a:bodyPr>
          <a:lstStyle/>
          <a:p>
            <a:pPr defTabSz="1219034"/>
            <a:r>
              <a:rPr lang="en-US" b="1" dirty="0">
                <a:solidFill>
                  <a:srgbClr val="000000"/>
                </a:solidFill>
                <a:latin typeface="Arial"/>
              </a:rPr>
              <a:t>High Altitude FW Cargo Drop</a:t>
            </a:r>
          </a:p>
        </p:txBody>
      </p:sp>
      <p:sp>
        <p:nvSpPr>
          <p:cNvPr id="15" name="TextBox 14"/>
          <p:cNvSpPr txBox="1"/>
          <p:nvPr/>
        </p:nvSpPr>
        <p:spPr>
          <a:xfrm>
            <a:off x="4672769" y="1871311"/>
            <a:ext cx="3471105" cy="1384995"/>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defTabSz="1219034"/>
            <a:r>
              <a:rPr lang="en-US" sz="1400" dirty="0">
                <a:solidFill>
                  <a:srgbClr val="FFFFFF"/>
                </a:solidFill>
                <a:latin typeface="Arial"/>
              </a:rPr>
              <a:t>High TRL Proven Capability</a:t>
            </a:r>
          </a:p>
          <a:p>
            <a:pPr marL="285744" indent="-285744" defTabSz="1219034">
              <a:buFont typeface="Arial" panose="020B0604020202020204" pitchFamily="34" charset="0"/>
              <a:buChar char="•"/>
            </a:pPr>
            <a:r>
              <a:rPr lang="en-US" sz="1400" dirty="0">
                <a:solidFill>
                  <a:srgbClr val="FFFFFF"/>
                </a:solidFill>
                <a:latin typeface="Arial"/>
              </a:rPr>
              <a:t>&gt; 200 Flights To Date</a:t>
            </a:r>
          </a:p>
          <a:p>
            <a:pPr marL="285744" indent="-285744" defTabSz="1219034">
              <a:buFont typeface="Arial" panose="020B0604020202020204" pitchFamily="34" charset="0"/>
              <a:buChar char="•"/>
            </a:pPr>
            <a:r>
              <a:rPr lang="en-US" sz="1400" dirty="0" smtClean="0">
                <a:solidFill>
                  <a:srgbClr val="FFFFFF"/>
                </a:solidFill>
                <a:latin typeface="Arial"/>
              </a:rPr>
              <a:t>~</a:t>
            </a:r>
            <a:r>
              <a:rPr lang="en-US" sz="1400" dirty="0">
                <a:solidFill>
                  <a:srgbClr val="FFFFFF"/>
                </a:solidFill>
                <a:latin typeface="Arial"/>
              </a:rPr>
              <a:t>85 Airdrop flights performed to date</a:t>
            </a:r>
          </a:p>
          <a:p>
            <a:pPr marL="285744" indent="-285744" defTabSz="1219034">
              <a:buFont typeface="Arial" panose="020B0604020202020204" pitchFamily="34" charset="0"/>
              <a:buChar char="•"/>
            </a:pPr>
            <a:r>
              <a:rPr lang="en-US" sz="1400" dirty="0">
                <a:solidFill>
                  <a:srgbClr val="FFFFFF"/>
                </a:solidFill>
                <a:latin typeface="Arial"/>
              </a:rPr>
              <a:t>Airdrop altitudes of up to 78,000 </a:t>
            </a:r>
            <a:r>
              <a:rPr lang="en-US" sz="1400" dirty="0" err="1">
                <a:solidFill>
                  <a:srgbClr val="FFFFFF"/>
                </a:solidFill>
                <a:latin typeface="Arial"/>
              </a:rPr>
              <a:t>ft</a:t>
            </a:r>
            <a:endParaRPr lang="en-US" sz="1400" dirty="0">
              <a:solidFill>
                <a:srgbClr val="FFFFFF"/>
              </a:solidFill>
              <a:latin typeface="Arial"/>
            </a:endParaRPr>
          </a:p>
          <a:p>
            <a:pPr marL="285744" indent="-285744" defTabSz="1219034">
              <a:buFont typeface="Arial" panose="020B0604020202020204" pitchFamily="34" charset="0"/>
              <a:buChar char="•"/>
            </a:pPr>
            <a:r>
              <a:rPr lang="en-US" sz="1400" dirty="0">
                <a:solidFill>
                  <a:srgbClr val="FFFFFF"/>
                </a:solidFill>
                <a:latin typeface="Arial"/>
              </a:rPr>
              <a:t>Precision placement of sensors </a:t>
            </a:r>
          </a:p>
          <a:p>
            <a:pPr marL="285744" indent="-285744" defTabSz="1219034">
              <a:buFont typeface="Arial" panose="020B0604020202020204" pitchFamily="34" charset="0"/>
              <a:buChar char="•"/>
            </a:pPr>
            <a:r>
              <a:rPr lang="en-US" sz="1400" dirty="0">
                <a:solidFill>
                  <a:srgbClr val="FFFFFF"/>
                </a:solidFill>
                <a:latin typeface="Arial"/>
              </a:rPr>
              <a:t>Serves as a </a:t>
            </a:r>
            <a:r>
              <a:rPr lang="en-US" sz="1400" dirty="0" err="1" smtClean="0">
                <a:solidFill>
                  <a:srgbClr val="FFFFFF"/>
                </a:solidFill>
                <a:latin typeface="Arial"/>
              </a:rPr>
              <a:t>comms</a:t>
            </a:r>
            <a:r>
              <a:rPr lang="en-US" sz="1400" dirty="0" smtClean="0">
                <a:solidFill>
                  <a:srgbClr val="FFFFFF"/>
                </a:solidFill>
                <a:latin typeface="Arial"/>
              </a:rPr>
              <a:t> </a:t>
            </a:r>
            <a:r>
              <a:rPr lang="en-US" sz="1400" dirty="0">
                <a:solidFill>
                  <a:srgbClr val="FFFFFF"/>
                </a:solidFill>
                <a:latin typeface="Arial"/>
              </a:rPr>
              <a:t>relay </a:t>
            </a:r>
            <a:r>
              <a:rPr lang="en-US" sz="1400" dirty="0" smtClean="0">
                <a:solidFill>
                  <a:srgbClr val="FFFFFF"/>
                </a:solidFill>
                <a:latin typeface="Arial"/>
              </a:rPr>
              <a:t>node</a:t>
            </a:r>
            <a:endParaRPr lang="en-US" sz="1400" dirty="0">
              <a:solidFill>
                <a:srgbClr val="FFFFFF"/>
              </a:solidFill>
              <a:latin typeface="Arial"/>
            </a:endParaRPr>
          </a:p>
        </p:txBody>
      </p:sp>
      <p:pic>
        <p:nvPicPr>
          <p:cNvPr id="16" name="Picture 15"/>
          <p:cNvPicPr>
            <a:picLocks noChangeAspect="1"/>
          </p:cNvPicPr>
          <p:nvPr/>
        </p:nvPicPr>
        <p:blipFill>
          <a:blip r:embed="rId8"/>
          <a:stretch>
            <a:fillRect/>
          </a:stretch>
        </p:blipFill>
        <p:spPr>
          <a:xfrm flipH="1">
            <a:off x="691856" y="4680935"/>
            <a:ext cx="867158" cy="1665855"/>
          </a:xfrm>
          <a:prstGeom prst="rect">
            <a:avLst/>
          </a:prstGeom>
        </p:spPr>
      </p:pic>
      <p:sp>
        <p:nvSpPr>
          <p:cNvPr id="3" name="AutoShape 2" descr="data:image/png;base64,%20iVBORw0KGgoAAAANSUhEUgAAAN4AAACoCAYAAACPHFBrAAAAAXNSR0IArs4c6QAAAARnQU1BAACxjwv8YQUAAAAJcEhZcwAADsMAAA7DAcdvqGQAAJ8uSURBVHhe7f0HmKXZVR4KvyeHOpWruro6h+mJPXlGmkHSSEICCYRlLCTwJYMNEgZzMdiX38YB7Gtzee7DY3x/38t/hcGATRRICMQMQiBmlGY0QaPJnWPlXHWqTg7/+6797VNfnT5VXdPTAz1Sr+5VO+9vh/Xutfb+wongb4/+Nq91na7TlVIzcF9XigbudbpO1+lvkf42tNDrcY3r2vM6hen10FKvq+Z7owHvOuCu01Z0NcHyhgXe5eq+kmtHPvShDwXe63Sd1uljH/uYnCsBy+XKvC4AfCPt8a5ru+t0OXrDyMhraegVaazAbadtabKZmZnr4LtOm9KOHTsuq50uoxlfi3Z7VWX/NoHXKX8rLgy8zQC2urr6Wtp7nb7GKZfLdRT+MCAD4HnqlP9Kwfe6A2+7ZTrl26DZXi3AisXilbT3On2dUCaT6Sj8rwKQnfJtF1DbzWd0JYK83TLt+SzsgdcJdB5wmwGsUqlsiK9Wqx3zXaevD0okEhuEPZlMdhT+dkCGgejBF9KE7XV0rLMDbTef0asR3Mvl7ZS+pYZr12wecO0A8ySgHThwIAgB5XK5Y77r9PVBqVSqJeznzp27BIie2gHpgdiuCa+SBrxcutGrEdzL5W1Pt3AnDXc5wLVrsnq93grv2bNnU013XQN+bdNmwFL82NhYEAJisdiGfL5cGIBhLXiVNeDl0o22I6iXyxNO35aGC5uS7WAbHR3dUKYdTO3hWq22IRwG6XX62qF2MHmKx+MW3w7K9vDk5OSGfJ1A+Co14Ia8W1DHfNsR0svl8enmbqXhNtNsHixyd+3atSW42oHVHm40GhvC1+lrg6LRaEcB9oAMA9OD0ZPANjExcUnedhB2AuAWGrCV5zLUMd9WQno5AQ6nm6a7nIYLA057Ne3RPMi860EWBlRvb+8lcaJ2bXcddF/b1Al8YZB5QC0vL18S164Z5WqPGN4bbgVAkUB4BZqvY/pWgno5Ifbp5r797W9v5d+OhvN7NXE72OR6EHV3d5vbDqowCK8UcNeB+ndLm2mxy1G4XFjTiXxaPp83V+F2TScQCmxi7Q19/HYA+Nhjj3l/u7sZdUzfSvA2SwvHt/Z0XtsJdFtpOB/2gPMACms1xXtQ+PSuri5zw2DxadeB98ak1wq8MOh83Nra2oY0xQtoPuy1ocJhACpuKw3owddmepo/oLA/TB3jtxK8zdJ8vLlh4G0GOgEkfBoZBp1YAOjv7zfTMQw4+X04m82a68PtbifaKu06Xfu0FTB9WrtbKBRaYXE7ABcXF82v+DD4lEeu14Cbge8K9nwd47cSzPa0cHjTPZ2AFwadTik7AU4aTq7CShNIpNU84BTXDj52vhUvt9lstsrKDVOnuOv0xiMPqDD5uEgkYq4HF2XPXKV7cPmw/NKGvqzXgtKActsBqFPQMPjCWs/TNvd87WGjrYSzPc2Hzd1sTyfQeaAJICMjI62wBx3DUe3dBA4PrjDoPGi83wMuHB92PQBpKpjryadfpzcmeZB44lbFwh5wPr3dFQDlD8eLw+CTX672ggRYw4NP+QW46elpy+PDHnwKv8o9X3vYaCvBbE+zMDWduZvt6f7DHx0rKeCGxnm8X/DgoAkoiIaqt+T14AZSWZXxpLIiX8+mFF1PD+eN6EK+HPOIwu3brH75OVFBaD2fKJxXrm+v1We+dVIaF4RWnk7Ufu1w2Pvb80QZbvUjlC63wVYoqVPZZkMz0bChaDYbFldXPNOjtm4pr2IjiDNfLFZFPFpHnBdLUC6TkQbidKMab6b7yZTI6zpBYTr0R+JWd41xVdZdZ5zWxhprrrAd9brysj2tdjKoP3JJ4bbL3WpZ/cXvu3ePgMV8LZB5QPqwQCg/QWXAa9d+4rDpeZk9n+toMAIhag8bvab38dpBJ80W5eBrIg1wxpeOznqM2rTeLi8MYdJ8SXA8mzAHcWHacJ2Q15NPl2P+AJhiJ5jO7/L4vBTmkF/UqY0CkidfxrhTQ0gb8gS8FYWv6dssDpdTlgb/iJXbSjC55ZerTG1kykP5LC0AmUVxJlk/bQ5GEFyROoHWQJKcIKpS8ShSsQjjCEiW17xHWdDV17BydYYbXKwakgrWVSOwq/UGKjXKC3cYlVoc5XoM5WqD1hAhqWtTIm0ueA0ByzXH/3N95EVcO7cggidGmYxRJs0Vh+KiYm9lMS5KbRoNb38ky2KFxfIznw24ZN5beVdKnYCnCsOVhsPmtu/tfIPayQuCBlADr+LNhhvAMKDc8L46MuFjHS0ghvy+Ni+YYddf2/IoWku9mGkuF8nPqq7h/Z5UF+OU13EIOMxqfruI/q+X9Xl8fdb+ECu9PU84zvvDcSIftktKaLWgqAnGAs56GzxpofDXcCaFq0eVsDZzxZaD+aTRTLvF6gRbA+l4g8AjEKX5GI5GBToHvCgB11pw+b9G3Eq7VYirEv0larZSI45SPYFiPUrgRVFlw6mC0CCIvUworP6o/eqHsfqmPrLecL/8GHgKwnFqKmItboCjxooSQFFuR6IKyxX4qL2i6XTa/AIfNZmx/ARYVA906GDQU7ush7AQdsN52sNGnYC3GVnhdhPTN8SvDjIpNKcCGP+DCxxdDqj5uRIyb50BY8bXAx3pBcELYju3U3igjdryhMuF69E/m1gWN8EM8rjJdhOsRcJNrnM3sM8XsBMMV17+lhsSDJFvS5h8Hy7pS0C+zT7da1YfbvVJeRSvv/SH0yyujVR+/Zoun7STKy5dx3SVJVOxmZZLE3RpuikBkMBLEnTSgFEaihGZqCyrkhqMiNBBf50gq9Uj1GgEXC2KIjVcsUrQVWNmWtaYt8Z2GMjUHs8cV/4lhdtJCvXH90Gs9ofjRLVajbiLxeRSNo29xhMABTQPPp0FiOVn/paWEzOupfnkqm7JfFjrdQDfZSmccbNCFr/Z3k6NUIP86eXP/caX7EaKBkP2u/wCHadXsaxM6yIpGCD5tT8JD6oJTJBOXHYknx4e9BbR3zBhCMV1IO1DrFVbZNvQFrqdrufjtqJO7fV1h93L0Vb5rjTNxbN9migycyqW2oygozYTpzgP0nAxAjBKszPKhYVVWlmB1eaVgNM2rcZ5l1uhNqsJYAyLq8wjmdBCG9F+WeWDBcr2/G6IjNRekVJD0dum//OH3nwLZVN7Nq6fts9r+HCwz2tQXhsEY4PazeKoFRva98llvO33KOfm1x5P7E872086t7HX82Txm4j11tQOuvDKkOHmOy2O1miSOM7Eapw4MSdTm3FyjMMvCIqbWsnZHDeJrr3ebXAGhSHb9wshAStsewgGxfK3wqrTSm9OAp2I2c3aMn8w2Z7UBsW1hCBo03ZJ4hgu68u3X0fUfi1PPs7HX64OUXsZkU8Lk+KMzU+mq4VO5bSPS3DOEpo7mpWpBDUcXR2sxGROBmVFEVktnBOBq9KI0YyMULtx78b9m5mVZJmVSrctBzWaO30RyL3XtdW129UrkoAqvROLOvVLddQCjSeSX0wASaPJb2YnAaSwaT65lN+w29J68nv59rLervVeLalfKrhZYR9vbvveTqQnUsI2cIpmSIacTTaR5WTJn0nW0ZVoIkPW/iBNcyXNkUvbSupWVE2mGZ1ElFZcsQbVZIdjK79Mrda+kcz/ji3Dej4/GS2/pQWuvPwngLaTLxcmTaKP94Ls4zz7+M0oXM6TL+fdcJoPh+OUT7RZ3na/b5sonN/Txvpk6jFOA8R4LYxJajvNU4Ys4MUjVc4RNR3nSrjx5XTWqe1ElXu4Mjd0xcCsNCYAS1w4K6o2FjctZ8BmHW6OgRi1pECncIxu1OZfKVppSUE7NyPrG/OohM8bjGmcWiwmN8BfC3xB0MxPEUEUowYz0OlBDR26ePC1H7hI1sPvhHraZK/XiRSvYdiUNlSwmYlJNW2uWI2zySDHODsJcpqbhEwsSleT2EBXUlwnKGsEYw25RJVu1bnUjopr7SUESNOMnHBNCFdCJ1AcXGlBHYTpfNpcxgesOWvQZBIrn82hqcIAvEFaUNSETjIXZcViBY05qTaJ9Iu8sIqUJhYFE21+H29hX5CksM/n6wnX5ymcFk5v1dlGPp9Pay8n8uFwHd6VmAs5ETKxRg0nwHGxlNXCRVKHKUkCLh6pcU4dGLxF0dTBCLc9pSr3bxWBjdpNXE+gTM1HQ47XjnP++I9zZ4qO14sSbO4fI6T1Niz/QZry6CJsp01dB25pP9Xp2cdFo3HKY5xyGWdfzVWcmDJgIJPG85pPrgcf89q+T26n004v8+1a71WAj229DOkJFf9Y2FakRqlxEm5vhshiiBAZ0mLapGtSk3RtNU0QlOQMOWsMdKWaBGUT3QIntaWAKK0pkMq1DT7NnyRXX3HCBEKg5DW4Sus+VJ1+OzCRjNBROyQojEWdeYQy3Z+S1zEzEX1y3SEQgRFKU19YidUjksgJvAr7OFErPYi38HqykRd2T2EgiFTGh9vTNqP2fD7ciUUb2kcKYqm3aFqy0wKazMp0wlkuOkSxrQHnzXbn/K8hq/JPqQYUxNUYijInawnGyeTkkBJNDSKtGSOzbIR+3w4Kv1013Daxp1bbFL+57LZI+XyZEBnIpNEolzH6W+yJ4Gm5Hnx6WEOg00mnNJ/8kmuTbZIAJ7YrdKDt4sWNwDZpq71d4Gd9GgAKkITWStFVLAfGzEiytJeOnW2TrtMxrqRJasR0HJxsmahN5KgVc6k6usUEYi5Zo8s4ukrL0s1q/2h7SO5B7JSt7m7ogquzXcdd024Msz1y5NcdJs+MNdf2iCZUtnbQ7wBrJq11g/GBNnX1rHM7eSFQyQ4CcYmgeeoU16m8p075PV2unC+r8ZBVoZPLDE1KjWfWXI1lmdLLsWS6FqA6Fyyur6bh1ioxchSFujRc3NwytVs9EifgpDt5DYJNB2d2eKZr0XHMcWHcelj+dW5pNY083c1IeexkWfMU+N1JM+evXjdNx2wtTcc4MzcFPrkyOxm3QfMx3vZ8XuOJKe8WlowzfYPst2u97VIn4KmCDZVstbfTxdUYqWP3Co8TNhsE5tMEKyyX8mpsA6w8JhyMIQAjFP0IXbfX09MRXHkFRoIpI62XpEakNsyRZa7mqB17DJQOiAJkL92elExZCk8ATJlNAmOM9dPGcBpOlyU3qOlqNLG0QgtwQlSzWSMTiPR78OnGr7ScSE22thuQXV3+AMi77KDjYBjX+3p58oDw1B7ejJQvnDfs99fv1AYJgCyRDDWcsyyqHHeOPy0KzYG0nMzRigAWmJTFchxr1QTW6kmn5ajSatJw1G5cSa1Waw8v50JkXVptItuSzP/WGouTu86tvohJMUaKvRnp/SLrl/Nu6KPXbp5Zn2k3EeW15V4OfP4mu2RbMm6Vk/QoZPvXEkQdsKLwJfk6AS9MkfDezmJIApu3c9lIa5hYDW1KvWnANAh0nLg6Upqm0g5H2BaBk3+YwukNDRojbbr1V6aqSgk42tzr3pHMIWlGHdbkCEiBsVucbqCXwOsjKPvSdfpr6DFA0qVg5WTC6nBHoGZdtnfh1WIEUKRG4Nd4fZpOEVoVEe5fmjUxc4hJAt96Gx35cEfX55VD9uU9e9rM/2oo3DZff6suTQRZi4JfGJxLdUB0mHnJPZ20nRYqmfCySHSfVYcmpSoItAjyNClXCbZCI4ky93GVRkK2BasjcnUJzZf2bGQPFoNZACQPnM3YrCTyhjiyJwNjiDqB0fuZ1/Z4lEtpvhjHx8DHcAt03g1OOzeAT/Iss1Nuu8nJvCb7aoN3RW17vY2NbaPLAe8SkmqVqwuKw42RaxPOa9rNZ/7TJQQ2WWkya9wmm4OklACVymnPGrqgjbb8BlADq8mK/hoQjRs15hEoCR5W5MxUmJmqE1SBLEcQ9hKAPQRgb7pKMFbQn61gIEM3XSMrTiyT1mnJDFd97R91mCCONCh1vJYJNoXCTE/669SU9kCAxem0dR1UHgSWxo77w5x1gXc99fnDfl/Wx2+HfP51DtdHIzq4vo9X23Udu1Zdd9eo5SixMjd1oKVbCZoN3fwucjFa5RCslgU+mZQEHfdzNc2rbnzHCDouoJpPQrC1l2uwjgbrcg8TcAhbk/vqyffFU9gfJl1XHJCZmgHYZGpuAJ/XdHIZb0wZNla8mPJtWk/M8AYlowt40HlzU/7t0lbAu6QiX7m/sBoi1zdOrEeAKkyuUlvoBqo24BWOelUPwQbsHpAVsKT9TJeZTiP8uEdghVxB3dSzeQRe00x1mS8M60hag6sJllkjrcnJbXKFNnNVNUl4dCqqlVzmqpmqdTu86SH3E2gDGQIvW8NgtmpAHGR4gP5++vsIzj66vakKNWaZQC4ho0MdskTO9qoUWl7ShLpGf00Asz5xfBjWIY+ZqgxLTNQfjo+VpRp1gh8GrOVR3wlO9Sf4x0SWIQuwLKPFS3LnrsXy9o/ZWE7XE+sSHArjRi3G9gl4zCfAKY6DbGPPfLUq21+rkSvMW+O8VQi2Ogrlhu3jCjIpq9JyKcIzyfq5h9M8yKy0MdeyKoGPcSqoazR/Ai49xmob2SWsk08PU6c4UTje+9vDnjwo2V8PPAMdZdZMTsZfovkUL2JZybCBTQBUWK7kXXFBveZ62fdYEHXY64X9G0gJ7YkW3uxJlbW1NWvIwMCAVoeIf65Nq4Oee/tXv/6FWTcRKiVx40DQL/PD4hlr5ojSLF6QYpowFsTZnIolcBZPCFoZFZbw0mG8UiySkqan42NK4H8twiI/CYo2l5VGWVD1tyJJbhGQMAooFE7zS5DpMtEBiYuHhbWI6OROgitN3rSFxXpkC4maQInmtUwgxLaAqBduDHg1ZlJbrPGWT2Bzo8NU51hI64rKur4QdAxHmgl1junUZgS4metqO2MECuUVwJ1JzzapCkMjc6gu1zxLyXCR6k5yYYlUkJAlEa2zP0CBoCs20lwIE9RcaeZ0JqX6YGMXtFFk7Q6F10ljwIVATSfJDPRk7VA71ZAO5NPCrsjn71Q2nPcXf/D+99NPnFDXc5AILk5jo04Nx3WyYWHFi4g5SyPXmF6v1WoNmptylcb1qFZnWE++1P2bDMSDPdGysLBgYZqjGuBOL8z6Xod6bxJxefKg82amR7lc7+/p6bFwmcJoTG1XZlJJWo9u0Z7Vi6Ig5iZdR9BrYm7W5a7qpCwI58mr5QjjGJaJQ0kw1/wRK69NfqHSpNuwI+wyTaIyZbBCoOjZwCo1rbSrFiinWU02rfcUXwOqKUxKgx4CtpvFOrhJRZBLUzNmGtSIDQxwPAe7muQ6hqkRh3M17MxVMdJFzpXoljHaVcFIpopBmrLSkjrsScWoIakdE/UKTeoy94wyWQXsdTCIKSrWHsMF/0iwtW6wOQY6tVdsQhaNMS1uMm4yxz9mBShf4OrWihYydj+wHnh9alh5zaJgZbVaGZW1FSQaJeSieSTrK2hWVlAqFbCYr2F2OYKlcholAq8WIfh4zSavLatCbw2EFy0jVU6SwG8ka7nztpHPKzfsD7vt5IEWTg+XDxPz6n6daTv6jeUXzuQyzeJE9Jupqb2dXILLNFwqldLWacNejyC0Rni5967HxnZJc9xewMK33XabudRwBjhdUBcZGRmx+xuMM3s4sJHVAwu/5QP/5F9ICDTJdjTM6pygcdLNr3U6CHO87IiaQlcjOLSncM/20UwNXGmZqpmvitNjSAQZ89pT7RanfMFDt6G4KvOZSav6WYfeOrHreTbzi5PGNprQs8UybcUxruy0UWiuuken/Csw2WQsuP8Imp/iiDtp5V6ym5xLN8yc7U4huAXiTmJ1jzJDjnHvGGlyTyXNYiOh65N1bbWD13YHTvK7afF7X7sFw1inNsgqp6xWC8dT5SmADWlA7kntFg3DSWbiyHCieT32N1YvozdewoEBmkaTLyNRnufgl7mINbBUimClnkY1PoBmvBfReIJ7uATb5g5PtFhZu+l3D0oI+K6dIgp0Ky6c1vIHbD1QEuuTX3Uzh3wbyhioGLQ1iW7Qc+dXtnBdQd22iNH7pU/+tz9mrNpkqR6glFOZi/aOnY2XTHAKQhAvFWjXDrn27l6NZrhcWnbWT8q/NZ2WX7O3t9c+OaE6CF69sa5vBCkZL7/8srntZI1y3hZZWKamzMywttNmUkeovIiZmQIfL9AyM2lyxn7ud56fkiSbMLFp1jqSKjXBsggKh8L0a7wcuYG2BvGP5bMMZCsT5DVBVW6X5ARTgsvaxZbP+e0+kqVJaAMNx7BAJU0nv8xOseVXPoUpZxbH/Lrxr2tZmPEadNWltihebTShYYR8NpmM1l5K7ZSGk5mqxUXCXa7W6dczjVx4xEGaLUbSzlq0aN6pEgMlr6dhcPKjy/AarNz2mXY9CRuzK57CkotR82bqGO2PIs24eEz33Lh3o1+Pb9XLNezf0Y10tIzlxTkcPz2OmRW2ITmMUiKHSDrH/hNswbU0huqpxtWPNS9pffOkfJ5sXdiEJBXrFJRRXeygKdJQPSLFm8s2+BQfJ7KxUFjlgnhfxy9+/33/C+dK5qMegJZZaSYmwVGTn2x+xTF7jQCTOWlp8osCs1Pxdcp6gxpQrsxUvUTbkNkpczObzTY6PTwdfBrCN3i94aQtNV67tmMj7X6GACiwMa51BMtOmMZ7x4c+8s91DRNUG1W5qpWDJOFmhE1oiHVJTaYNr0ymIL/80khKUdh0BL3af5nA2RvNdCWwFOIK43SII6HWvkvvgJVpGShc0guX9OsZQufGzOx1r6vQFKaGNJPYXD1vKPOYWkEurcQSTVmF5VbJlXqDXDMQuWXENV3H8DFKUZIDkEpQUxJD0pB26kotmE1IO9I0160PMU1a05ZJPT6n2x96akdH+7qfFtzyYH06bmpUS6itzKGH5nBPNo6kLSwCr3vBNJeo487dMdy+O00zOYWE3XKJYrA7g8FskmZyEqO9aTv9nZyYwMf/9DO4sEQN370fka5hRLNZLi7cx1GItV+mcaaRt8XITisV0gTIlROQF3ZRKPoScjX4eiQLjPPyEdCGuui3sPLyupZ/wz8Sy1sdyhvEiT//Jx/9pOSVctmkawAVYOQGbJrM+0W8luWlPOtFWnMZtrcU5ApkxIO1ybuKE+CooEybihluab3NNF64z6+J1Em5agw7RJcswdCKLdVh8Z6VzuxBXj3XaWeaHEEJrdNWGihyK95pH23vTWNZWavCJKNpzzRRa9DfoF/7klpTZ5Bxmqu656Sn5BP2aNMaQbfCfWK+EsMyeakcw2IxioViAguFBOZXE5hbEycxu5p0boFscQm6UcytRjFfiJMjWFhtsgw5X8fiWh3LhQZWiN6VQgUFbjirVR101EH8EXxidw8yyX1gvF4imlfQWJ1HLT+Dxsok4vlxpNbG0FUexyBmMZqcw67ELLKrx7F69otIrbyEw7klvOlAFA8ciuLBg3E8eCCJgeYsNZ52dxo1jRX3zstLKBVXTdgkSPQwpYnhHTvRP7oXke4RxHIEXbJLI+0EN8o9Hc3LJqeUo+zmSqU4xGJl8vMs3i6pDd5Vec+K9f528nl1TV8+TOFy4XTG2R6Ocml7OrJQZiySomCasYgAMj/TI9rjeTedTpvCEXP8zA0u8ZoorPHktirdTOPpGTbGRXt6elpajmlquB29vutDP/4zfiCsQvNq8PyqtB5PjDjk01Uc+2+D2MpnfpblP8VZVqUFeVTKhYN4xhggg/zheP2Rq5BAapCWRlWYflryxm5f6TSmHvTVnrKo11tMA1JLVvR8ojsI0smf3KId+NDVwRH9RfNLowYaVvtO4sHvOas0+fKlBvLFOubyNZp6dcwskVdqmF2pYHZpDdMLeUzPzGNmehIL0+PIL0wQnzM4e/x5PPHYZzBx7gRmLl7E7OQYSgRsfzaKiydfwTNPPY5crhsDff2IcaWKc58Wp9ajqNlY2y0Y9i/BFX0l0o1CdACJVJZRHIVgMtwYMqD/Noh0KdMaOzeG7o+ya6ylcYyU4IHSgXy8m7P1PJvlFynNA2qrfJ58ns9/4qN/pnKSKbmepb0C8nH2Ll6YWIcuaPGUee37jBXWHk/XoDmpWwqtDyT5Pd4WGk8Na3UgHGhFijrt8UqlUlSPyjDcej1eJqcAxwvpQdPYv/qtp8eDKlrEvgS+ddpqQMP52/Mo7MvaY2mhvOE6ZRJ5fzgPo1tkdZDX6760HcZBWCSD10UIsi5GLDPa4CxXiwWj7fUaSmeMZqdeKrUHkelXPp3CrtF2LVZpulIzR6LUhxQSOxyx+3x0ZerUyqgW19ColLA4cRLPff6Pce7seeRXVvC2t3+DPYScTPViaGgE5y9cxPzcDEqri3jzPXfiO/7+38Oewzey3gRyqQzbqe+dVLHGheD8QhVnF1O0AgQmLXjuHpzAx94YqBTQ2Bg3QuMkVt7QwHSK24pUV3herjb94g/e/6OsX/sx27cxquUGcbbvY7gqV0zQmCsm4OzWgkh+yrn2fHZLQS5lXXu+hm4rEIQNfZWMSkn7vs32eJ4srJF0oxm4/v6d6HLAoxvz36uoEXztwGMHnCeYsFbFW5BKKJ+VpUc3qP2Et1Mnpe8n1J1UrpNvi9J1r878/OfjBa9WWKrYInVK6NO9cbCxYtdOAUblxYrUH3f6Z7UGaWYNG0AZYjXsGoWVJh21kR1iGGB1xyzQOKxAddBmsiaVVxcwduoZTI6dx/zMRdQrq4jUqYJrNfR2ZZBfKzpzkvvCSimPG0aGQIHAqfNT2HvwBhw4RNMyksChow8iOXITyvERrQ6M47WoBb1pr7aoXxRQplmPLguyTnGvlsLz7OflSun/+KE3fYR12L06BttBtwFwPkxAGeAU9sCTS9L9u7oHn0AnAG4HeKzXqP2Qpd3UbN1G6HSiyQbphrmZnjIzOckRNsRMUD1UyvjoW7/jwz9tmkiDqJroSqh9WJOzJatdlpcCYcuv81trVW/giu2f8ikPSS7b2PK32EU4v6o0Vti5yuDyuXrMTLXIwE9mkeCyLixymkKujp4d0HSD3sWJg+FlQT3VoTGwAyIn3oz3jeF/BZlqpp0ilEdJ9Oo9CpmCsVQa/SP7seeGo7jlnneQ340bbnsLRg/fglTvgD4AiWwuy31jHvt29dH8pdlLgKdzOYzPzNHkTOIHvue78Y633E0tqXueOlEN+ifQ6RlNG1f1gVo4aJe1yP6ss49zo+3Iwlsx+2Mu87qwm087tQxV5Me3E2l+O6WH4+SnqfmIXLK7XOCKZTIqLJafbJ+HYJputtthiUxSyrWC9uMmlHUBy+KUpjBlX4ctlp/bspbsyRUTM5veVpA8bYvCbyMIcEG0HaqIg6ANoH/Y1fxkrfBatX24nZXe8ofySSX4NMXL3wpr5kLEgWu5juVXhFvBfdjEnmXFMQq9a5vu3WnFd+zrEojcP+bhSOmkT5DRAZAdCElYBQ6V0R7KXF4rCAtTEujg3Ectt3/WdIuwBrk+2z+WazqASnV4TalXSfWmttrBFQ+xJM1G7t0iqQRS3Mvt3H8bbn3z+/D2D/wE3v7Bn8GOIw+hnjmI3L4HiDpqNbbp1ttuxujuvfjUpx/FU08+iwODWTxwpBuHh2LoilbYN/YvGndj4dutvorZb7u1EbA1n3OgWTcAKUJ9CObN2hn4w6wyNvbMqzzcWbm8Uv0h8gLsyc+H4r0/TIoLlwkEv3WY0sbWWvkD9xL2Mi32YauY5P1yhQOxMLHZm+mbkS6+bdIFAu8lpAaoMdarENsgk23w29I8c5TWw235Wmka11A++bdDvLJzWxNGV35jBcMu6xceJHiURCsiADCshSNGsJhGoN/3S4KjNJ1Y6olS7ev0xL/YwEqguP0TyzLCDjnob13H6qemi1E1SUEqXk2x+jV+LBNcR3+VKJGJ6qNDUbHAwHIkma8xAvLQ7W/Hfd/yYey65R6sLi9iaX4KtJnspPfYyeP440/+Kf78U5/C+RefwdrUK6itTKDJPWRCwGMf1W7tSd1CwoCuzeu2xlCOwhvi3dzYXIfcjcy/mjctykHYp21GqpvCH7rOpdSeHvit4UxjNzhrDMvRH4GpE3OuzILzYdXVDrRwXJi2wkYnUuOumDo1xHfeEzvQ4teTwtcNBr7l92R+YwUswlxrmcJyGNdiDzIKH6ePAi5BdDuwVh6BSQ9xE1xiPfVC0WWc8umf0ximOTgGTosQINRs8RDHOIQGLrZD+VRO1o/MTxmbTZqBVA2WhzjlesDrBrYbxYQs1LEnBGMzHkWuP4NqYR6LM+dx8dwCbr3n/bjzHd+Fm9/0TozN5/EHf/KnePjhT2Dm3HGkULRXqrilIeh0bffPmZ2u/wakYCwMjMF4idRWpdtja22kMu0y4OMuRz5fOL/84jCFwyG/aTi6HkRyPeh8fCvdc4dwR6B52b9SunSkOpDQrPfvgqBRjfs8ub4BaqQaSLfj4Ig6xYk0pOraq2WRv5au68PbpfYyBilGebZHrBgnNqKAh9k0FpNsfyc/QanXYAwPElrTmpbBwmHWyCtfI3DtPiTz6UqmEZnB3+6QRtUguVetLJv+Og//6yNBMhH1RWct9FWmzk9O4PHP/Dli9SpuPHwALz75l1icncadD7wb73r/9+KuB9+FVG4IuWwKw7Rcd6ZKGIqXkaXm1f1SNVFX81sjRjlS/6hatSgJbDTIDPSRht7hlz8093QlHa0+W1SQRtpszny8yZI62IF8Ge+GywTMJLbSab4wCKX0TPMFbkvTBektTiaTxqq3E/g8Bjz5d1SD4JbUGs/tki7WjvZOGo8NN3+YFSfy4ddKvo7wteT37Cl8Le8Px7UoqMOT94frEil+Qz6OotNOEhQ3qCa0cpnI3PbPtIb/x0SXLpd/1IfgMjUpTwqzFBirgV7rkQbVg1y0XN31QjPnREuunqTQ/bwX8Oe//5t44rN/gQvjs/jyV57CzMVjWDnzJHojBRy55Q7c8/YPou/IN2Ci1oOZQg3FtTkka7MYSKzae4rpJMEkmaM8RhNkLiJagOKUXzNH2bBkk8ardYAhLhx6UTnSrDGFjVa0OOgTvUZ+bi4Ja2xUgEQwmCvyr02JfF7v9xT2+3rINipM82ygUxaxwoEbTt/AgSIxZl5dx+LC8i9/OwC3Q+s9vAJSIzzoWo1kyHVJx/buON6zhkfcHm4nPwGhQWyF24nXDHyOwmXC+b1f+eVvLyeySZaHWa0PWqUDDtfn/T4slUWRtNXemZzrZVxx+i2fqnZCp/rtKRummSajnJhmUE16b4512vSqTUyL0ZotrS5jfvwiVqYnsDw9ifzcNIoLs1icnsbY6fM4d+I0zr/8Ii6+9CRWLr6Aozfux+juHRjeOYJCsYD66jgee+RP8PLzL2Ds1Cl7077eTGFmZglzrKO0PI3m6jQy1QX0I4/uxiLipRkU58awMjfh3vxP6lMR6gjbLQCyI7qFrK9HN/TEC1cGSgH7ZN2V5AeWhPrm4lRW+tH7zSX5OfHuhjEmhcPh+fPxbWnSdiJzTb8FGo7pWzK1nN0ED5PiA+9VIVXmKzQ3/B6ev52wtrYW9V+K1j28SvBwtB6KZiP1MqHdw2N67N/9wQvnVZ59dQMaGiAjDQ7j2JHWQFne9nx/B6QWqEW+7a516xRusycLGmAduCKUOIokPeojV8SwagpErHWdIOQWZ5IitH+jx77O5a9HIL7w9Odx9sUvI8m0gYE+WyQW5heRX8lz1dWrUDWsri6isjqFvkwCQ30ZdGXTLN9AqbiC/PIi7r3nDpyeKGGxlkJGN9QbFewZ7kd3V4LhCHbv3oldu/YilelBPJGxtzryawUsrhSwvLxqe77jx0/g8I23Yveho6gl+sDMBK/GhtXxWkYCGdunjmofqv6qL1poXLpiAgrGMxqcbHpZCI/zZrLh83oKl/mP33/vzzJs9/DIsr51f06uZ38vrxVHv8XR9Gzd36NCMZearZZKpWqUed2rq5dKJXto2j8srXt5uq2gh6WJDYW3fC9P+3zfWnM7vQ4kwOnhaD2p4lUtbWLzs5EtV+B76Nt/9KdUgdulsFJeRuEWt8JBOtn/fTXUPjHh8JWSLeR0fdslIM5QpJd//DXktlh5Gro7xxJOvVFzcfVXXu75VNj2bIx3ZXRQwbzGCstoU6XMo+rpSluYuLIe3Qj/iz/4NTz+yB/i4qmTmJ2ZxOT4BZw/exoXL5zHFPdyCwvzWJqdwNzFE9SEF7hHo+lYqmJujtpqRWBcthd4k6kkdu3cjWMvvYLi6qouwrY00NPTjXqtjKXFeTRqVSTjMXvMLM2VP5NKcB+YhL5rE63mMTd+AtHiDG7ZtwOTZ49jdWkGqWwOEQLVzS37r/60yM8NR4iu7Z31z1yyuqmw5WG4zRW5cVtnH+ddz14O5H7+Tz761/RrJRCrSWHXmPlaYXpb8dSK4Twtl/F2H0/XIAa0WbTHxij7qkda0h6WJhB1b2/L14NMvl4NCXQCWhC8hPwgXI7COS6fe2vazvUuR5oDG70Qtdfb6Tp6HDsVLSOpD75y4WxS81Ro1tVKBVTWVlGTiVcqol4s0V9k3BqqhaKlV0sll7dSovJhnnIZzVoFUT2NwtbUi3l88r//Ch77+K8hP3PO0uINffYwhR5OaLReQ4JtkraIRxPo7hkgCPqxvLqGM+dOYYFAWqTGWqM5ObRrP5595QL+5FOPoFIoEWyDSCXTKJUqWFpY4sTKJIziDE3QC+fOYWl+jlqSQKRCyGRSGBgexu79B/GOd70HN9x0K/NXsX8oheLFr2Dq5S8A5bybe/7zB1L6J/PZHThx7DTGAgd7Z3kDFll84A+T4sMULmdzFvAmZJeSh3k2VN4e9hTEd0zrRF4RBcFtU/gi5m5lauo9PGk9asDWe3hhU5MrQPznfvuZc34g/OC0U3u8fH4YwmmdyndKb8+nqsKlfAc9baxxvR6v3Twp3pPKCJrKIUFiop3+oUwwLc9pQcLKyjKmJycxdv4k90IxmngEY5x7BWk3EYvJXLNbEtq0aY+k+3p0dUQfo6bpyXUj3dWHRCaOl57+DLXdb2BlYREHjtyIRDKBdDqDgcFB6Dfjx8bGMT4xbfWp+/pmSqW6ZqDWR5po7rCuHG44uB+5XARjEzPEVww7R/Yhmkham6MoY5im657RXRih2Wnv763lJVDYs/cAcr19yOb6WE83EvEk4+sorK0glc6y/3G88NUnUWik0XfgfiQH9tm7hRonP+ryW9sYlO7QSLg5oy+YMz+HYX84zlN7WtgVhfP/4g/e/y8Z33oek9wyNamhOpqaLO/DlldlOQ41yri9oyc/Zb71zCZlXj9y0npu07+Xd9VNTblCt1DOxpjrTU2SvXrx0D/48E+pvCc/GOFB6Uih5HBeZ5qEOBwO/AaYULwdZrSHg3+s3PU8IF2LA7zezkBoFLT5tGiXphvkBj4938i0wuICVibPYmnsBZx85SXMjo9jeWGa7anarYhsKoZKecmeqdTb59FmBcmE3mindmmWyEVqrSLdChpVacAVlLlPW54bx6mvPorHHvl9LM5NUztR+NMp5qlQO5bN7epKW2sW5mfQ1HuB5QKBV+R1CXa7NaE38hsoFgoEyqq9FaHHwOIE/PLSMrXcPAqrvB41Xp1aWvaU9opzcwt46pln8cJLx7gYxmk+Ubv29NLk1PU4BgS/zOMcAZ1gXTKr45ksUmxjNNVNDclLc3B00GTjzD/SfnpkUourxtnGVkk2rNqGKeTG2M+Fn48Nc0NX4bA/nNdcJmtuPvcnH/0s0+0yZDMXA5apKIENxxkHcZZfZT1RrH0cRb1hYeLATExiwlw9PvZqTE212LU6cK9E4xGg9mYCGxT/N//j2bO+RjY08LByrvStcBsp1mu8drIut5Ef6DBtVrdI+X26O3k07wZSHq4k9K1PtBcetc3dKiBgqF2qhTL3W8dx/PknsDJ/Dl1xmYY028p1CnsF1WrJBFVWS7FapkaLmbailCJOrcbV0eoXaW+otDgnSi+hNgiiDM1WfcT3scc+Q602ha6efpRZT4N165aC/lEKUBXganUT9rg0KeOchhGrdv3RLQiFqd0IRn3aT3HqYo0aUj80onKcPoKSEGFCigJDPNFN4MCBg3jTm78BN99yK3LdvfbKUYLaMmH9a6JA7VqsNhDtGkIkO4ySfYYjTs2qIyZe34k0fQ3UWbdOOTW6Otm3JGuj5nl9UsJzKb/NjRocCnty3WQcPRavCDr/8Qfv+znmlVbTD3p4ree5PbyBVY7c0niU7dZBC2X+2tF4jLN389jB6EMf/MhPafI5CnYFG09yyy9bP/C30lzUBmoNdCiP+QVg+6d4RvC/TZ7SdM0N+Zxfddl0W7p8biLDLJIAtsJqp6KlPCzorrq8sID5C2dx/Jkv4tgLT2BpbhKLCytYXMxjZnYOae6H9uzaiYsXxzAxPolisYxV7rnWVou6wYo8/Ssrq1haWkE+n8dKfhUryytYoRZaXlyiu2IaqUqgUZXZjfEy94fSanXuBfUdzBqBXdaesMY9oWk49pR59Wk+ubLi3KtJGgGODpHp3/Lggm3dkrDWtUfkQpDmQtDdlUUmnaRmTdu9QFkJyrMwN49jr7xMzTrPRYdjw6JaJAR8e5KHTEG0BSOdiLJ8Fglaa7WlCXTX8+hp6v7gJOJsdzXWbWVsQFnepk1+1aOmbkJc0M2l8JsrUjmF1R7XKl+XefG5T/y/f0OHWbj8ddBu22UW11fEWn7SVdF4rkdXSAKeOAga2dBwADQxct1gBKx0TZhlcWmbjbfyWVn5ya38Qb2Ks8kP0qweu8x6vpY/SDO2gKvfu97vTh6DE0mrgwNE1nt0zXIV42cuYOr8GZw/+RXu457j3mvKQLOcX8TC4jRW1xZxnulPP/0UwThHgdGBRQPpZBy9uSz6e7oxxP1Ufx/dwX4M9PVisL8HAz055LIZmqDSOnp5toYL49ME5xoqlSoBVkGzWrTnP9U0TrYtEnFq0mSC5iDLCCh68TVGzaU86mud+7FqjQJPrShFp09WcNNDv1z1OErtm0Qmm2Jftd9TPc40lEmqNxfWSmXMLy3gS098AX/z6F/j9LmTmJoa5wKxQDO1wHL68G9TX9wkwNaQrtE0bk5iT1cBo7Fl9FemkVsbQ295meNI7czGSRvKmtD42B09XtuTnwtPAp2fIz+fG4jZ22JapLIBaIMRafEVUSd5v1J6TcDrRBLUMGsSO/k3cKcBJWmwTRiYR3um9nLr9bk0eyMiYKV5fyu/XF6HzgZyE6oZ0cFJEEdOaS9HEKzMz+HUsZdQWZnDzLlX8OKzX8DM9AUTvJJOKAslrvINdKd51XqJe7VVAqoLBw/sJMCy2DGYw+BAhnulODVLDH09CYIvbdzbm0JvfwbDwz3YtXsIe/YM4YbDoziwbwR9BGaUK2eEgKzoi9YEVn61YE+y6FaFXO3jiC8bq4TeWODCUasLaHqsy2mXhiyuiG5Z11iMY8N+pbj/7OnNUcvRZGReCpQd7tg8iHkJXUYaUmM50NvLRWYRjzz8KTz91JcxOXEBC9zPFgrcP3Ih0AJT5V62T0+8lItcHGrIE/TzxRpmlsoYnzmLWH0NCX0BXFKnawTj7CkMOtcMt4B6Cvs9tSyccEWOOsduk3gtrm1W8+tCr8nU9CamwnI5UNG3f+AjdrjSCUgiJ+TtaQJDeNDX8wgMYQqX9c8RuglxrGSXJ5wvmEBLZJ4g38Yy9JlAOHBqT1cqrGFq7DzmpifsaY2J0y/i2cc/gwWG6xVqshTX8EoBPd0Z7N0/yr1aDL3UarTr0cW9kLTY/n17zIzTqq5HreRqP6V7ZNZrAscOIwhcaTL7NLydNkYwNNyPm26+ifuphB2wdOV60DcwxEZGmVcmpXvTwXAoVcU+CkReQN0LtNReAaCUJ8n9WVJ7SpqHSpNGFeh0mqnPQQi44rVikXvWNeZpYP+e3VxABjA7O0uTWubwMq/VsHpUR8TeoNcTKzaodovCFgf2T4tBOsn+c/sUjaeRTHfZyarQEmR32s/5LM7HKyyNpfbYdYIEuc6vdJd/AzPlc5/46N8wzwaz0TPHR43rmOaZWVp+mZokFTNXpuXfqanZiVyfNADq/nq4nRQfThPATOBVTvFkxZnLOPtHV2V82FMrnf9cnUG9Mh01M4Grqk3rKUdQXGXtXUH+038dCBJNmJ8aw8WzJ7g3W0RvdxbnTzyPx//mz2xPJ1DcetuduO2Ou5HVxzO5BThy5DBuu/VGDPR3U6NRg1HLDQz22IGFMNHbnUOSgm1ahf8k7DqokXmrA5JymeYk46QpiiX3kd7puRXmi1BzHsIdt9+Fb3jzW/APv+s78f0/9AM4ctPNSKayiOtzfOkeJNL91I5ZE+6ofQtTX8nSo3kEG4U/k0yjK9PFvhIgsuzqXAQoVs0INan1m/s2hgX6IkHHhZearIJD+0ZpHndj7OJFA/tgfz/rbuDJJ79M7fcITp44TkBOcN+6gAotgHyeGpAaVgdBVfapRFNVprOWklSkhl59MJhaUV9Qs9eaOPb2QIGbJpsjzZ/GyB48sDmirNCjWbW5VqTJh4oFc6d5t3zBBK+Tsl0xUZ5eF823sYlXgTQwIg8qH5br40RuAANmWA3RmLlx0wooDpULdb09bKQwWfnDpIMXXdUNHXcUnF2uk7wOI+i3G9CsT7F6Om9taQnnT5/Ewswk0jTNYpU8Pvvnf4Sn/uYR7rPKyOW6sHPPXjz0rX8f3/htH8L93/A2FCikx156CVWanFnu52Sigqah9mYRgjKbTaKb4M3m0tQAvCbBp84VK2UUJOTUrOVKCWUKerVeZrMq6OpOYmR0B4rUguVKBYXSGlbZlqXlBXu6ZOeOIRw6uM+AXeX+s0jNpc8P6ldY9Q2WXNcg+gd22BsSayVeo1iwwxc97Ey8E/AyOxtsS9KNNeup0QyssI/Kr/YdPrAPPf0DOHVuzL4Ro9sKeoh/dW0VFy5OcC/7ND71qU/h2a8+g6nJMZqiC1yoltEk0DTc9v6h9p1xfdo8izQtgCRXPv1yU49+yyL4xVntoa0NnA+v4YRFCYOmU3Vpfth0urIQxFw9mEdbA5tbyQlT7TOAmvCN5KogbwdEl8vDRfM17/VeN1NzM2oHxquljeUvHWFPli1gAVWrpqaGC717uJchsdWgSaZQznLfMj81QQCtID8/hVMvfgVPPvZpTF04zkmv2DF6hFrk1jvuQhdNr1Xu+dZodhVXVzA9NYVVur29PSZwSe6dogSYfnvhpptuYRsEtApWuSfs6+vnPu5G7N23D7t3j2JQN8T7+tDf34uRHcPUML3ozeXsWF9H+rKnMtmcXb9SLNkY7BrdienpKTNndM0uXq9hz2uuosQ8ehv6ne96B248TE182x00U3upfarIc5GoyKRlz6Xh9NaDboonuOcrlqmdmEcm8f59u9Hfk8OZsSkCsYYdQ/0cr7qZppNTc3Y4oyVtcXERExOTHMAGwZ61RYXFERPaOL62rLK9epMwSc2coYbWwwPuK91idY+5BDbmM5NSUyIAsn7VZZAK5lJ5dO/QLBizBN28sgpnWjNEuONvPv7/e5R5Nb1mLl4pU3bM1JQrJrVONWVeXqmp+boCT4MkbhEFUiOh9WQz1ghuzMP+y1UsJ0GmRMucUN2aCHp9OZsBXde0optMkf6aWaOiAQg1UQ2OQHE1j7GTJ5CnGZmn2TR78SSe/txf4PzJFwk0Ao51ZtJZPPiu9+Cm2+9BhsCpN0qmeXLdPayrgonxCWqCAvdQKZpwEQp/hULKVb27F2fPnqfWamB8UkDpQpx5dISvU0mZf3bqSfAMDvRjlPvDGw4fxB13HsXB/Qdxz1134u4778LtR2/FvfTff+9duPeeuzhPt9I8LWHH8JDt1/oI2kMHD5jGWlheovbSi636dR83Jn3UXEfvuIMm8lGkuM/Sp+6JP2rcMv0VGyAqPJqBKdx6wz6apw2cZ5/0m/I7Bvo4VtSopRIuTi4QfhIbCbueM23aEztjY9SKNCu7sjR/E9orskJeV5+Bl+kbJdh6+gZdGdq6kQa1r2qixovRBI1HuQes6xG6FSQ5SXp5WIaDQYc2sbZcFDEHOJtMCa+EQGHJFeeSc64FRfy5j2++x3s1/HoBT10Qi8x9NTfQ6d/wdgIbFP+3v/OVsyovYkPN1STIr8+TW+UKa7klaWUzULms5iiPww19VkeQKLIKFO3iBCaRwh5kShHA3P29oABJGk7H2TIt9ZsIlWoBc9y7TF88i5XFGSxNj2Nq/DymqPlkLmYzKVuNi9QgMWqbB979Htxw420UjCgGhmjOpeO4ePI4PvPIw1jgyj+/sGCmI4eBV47Y/a50Ns31xoX1+JhMujjLxwgWTYz2fNISsm5y1HIKd9NNpx04daihZyV18LF3zyg10V4DW4maa62Qtz3U5CTbTY0bocCfPHUBf/GZR9mWZe4Lj2L/3l1sf54L6ardT+zOdfNaDYJ8kHElas15lh3D4sKs3S+8646j1JwrOHfuFEcsir6unIFmlf06PzHFstR7OhDiuOiWQ1VfVCYONbPS0DffejPe9KY3cc97IxcTdyCUTGWQYJr2mhXdh+SeVodKNpmsQ3UJQhOT06jomTPuT7U31Z5yhQuD3vDo7R3A4I4RM1ldum7Jay1nedYRZf0Jjpc+pchtKn7y7939bylb/kZ564Y55cTcrZh5LrmBLldM2W/dQPdvJzD9Vd9Al1R6yTT3agIvTAKGpmcDCSwCnqVtJMV5IG1GZmowj3KFa/Bh05gKB3kkHIrTSluYG8f4Ky9i7OwpLC1MYnaeGmuRqzmFQsfxXTnuyQiaYmEVFe15mjUTIglnPBnF+952J77tzXfgc48/j9/7q2fRS3MxwzLHTpzkPku/jWdN457GnTyyo7bfkhknG88Ei9fRaWDSBEZ7s5RpJrVwZXlZrbU9nJmCtMm6CMhbjt6JW2+5CZVyEc9/9Vnu78oEaRpDQ4P21MwSyz3zzLMYG5/Grl36AM9B00LSGhXuIXUTXLcFBD6dduZ6euzEdG5uEbfcdDO1dAl/8LE/sIWpO5Ogxq/aojI1O2e3LqSJBDx97kILpubJaTh2S/2hu//Aftx77724gxp2eHjE2p1iGyNRmurKp9MdTR3HQOc8FtZn8bnnXeV+d4n77Dw1x+zcHBfCMeSXFjk2abv14e5TcgY5hhof9V3A7uruN42aztDE53V+9Vd+0QOvBTox27sBZJ2Yed54wPt3v/usAY+N5AD5qnk1E8SNwNOkbUZeS7aDz5dx8Vrz1vN68mH3yJevQwcpLFEpYu7CCYy98hXMTZzHzNwMZman7C0BrbD2zU09YEyNo4MIrc533HU3egeGMMkV/1ve+24kF89hDxZNgzwzuYY/e+IEdnBvlohHcer0SYKzQDnnfkjPVtb0ZImuL+BRg3Tn0JPrsjcSRkZ2YHTPPjz3wosorJXBwTRBvfnGmwyEp0+fwfETxylkdbZFO5cmctzr9dIkTdNEXVymxqM5q4/hSjvKVmzQXJudnqE2LNrD1PdR+2iczpw5S/DGTeNlKJycOy4oOsypc8/Zh29///twz9232mnmiRPn8Zm//pzdUpgYP4eTx15Amea4xlEWg0Ar0GiOZbFw7u001IhdVX91D/L+++4z7bdzZISLGMGX7abmC5541dSR3c18akBFqH474S2ZJtfDCXOz09TiJ3CSlsW5cxfsIMtZOWT+t3L0yAzVoibtbLdr0j3XNPBehz3eh3/KCTorDFyR9woQ7tqOfbzcMPt84TocCdCBNyDlCbOPo2zYCu9NmeWZabz4pb/A2sQxarcZnDj5Mubn57gfK/BSWsU58XT1NIjKaY+hFX7nyDAWZmZQpWn30M07UZi5gCeeOY6Frn6cLaVMI0SoFcfHLqJQzqNZqbG6Gs3ONds/1miOFQlCPfJVyK8iulrAULWErgrBTu1TXVlCXI97lQvI0+Q7f+EsTh4/hYtcGBaXpu2ksLi2gjL3kPqFn/kZLhQUzjI1xDA1XVV+vSVRWWM8TTOCoEFNpbcMVvMLdgizuDCFZdatN83nuNDMz86yjTSjKeCjXDS++0MfsM84qN0HaJ7u378b/f19mJiaodm6Qq2WMa2sPZ9IC1pG+zlq5HpwiinBd4dY7Ar3g+N6aHxpGZQdmtzSuizL/7p1YYc69NtarHEOxFDzJiDbEzVcoHJcqEYI3D2796Kfe02ll2SBSDZoLegT9VqUZDkREKxbl+FWIplp7fEYVqMDqG9gU7hbMYu+MQ5XHvrAj3Y81VTfOWbyWVgDKHYBso2NIxffCXSOOsWH49y1BDiNHgHEuiZOvYRPf/x/YOb8yxjqz+Krz30F+ZVVajnuUZhLKzcVlr34KbDpuUUzC1lWzyvOzs4j26hgZeIMJxq45cYbsWvnDpqaT1LT0SyjmUkrAfniMoWRyyyFP0+zVCeozTjrqlN7UmiL1F4pdnWIEtIolLC2tIJkpYoUwZnUL2oSRJM0rc5NcM9FUJhq4ApiJ6RsqXWTi4JMKi0IF8fOUwvkCehFAnOZ+1dq66S+dsYdbl2ff6cg0EzeOdCNnkySC8EawbBEjbhKMHRx37gbP/ET/8RAMj4xianJSWqXU2b2PfrYY5idmafwD9Ak7UWWQOjr7af26rI9r05nVwvU7hxvk2y2VW8uVLlPk6Vw6PAR/NAP/2Ps23eQYEpaPj0wLrBQXqwO3WDXTX3th9U37X0lrAJ1inNAzcG9dhY9vb0Y3TlqANy1i4sCtf7hQ4dxyy232p5YDZCgG/hYdyQa387hyt8Z8DSNXmLNvVp7PA8EDbZIYTba/GHqlC/sbyelheN9/nCclSdm/J7u9HPP4NFP/CaWZ8/TzMtSg+QJOPfjE9o/SUi039GzjjJT9COQEiLt/6tsc2+PfgAkjsrCPO67dR8evP2IPRb22WdfwviCwBXBzPwUoo0YVpbynE1qm1IVK/kiBUqrG1dlPY0fqaDMa3VRMI72cD/HturgoFFtsIT2TwQp65osV3B8tWxvLdibDeyJ3giXtonpxzEz2hNKu2iv0zQglHQDnvXdduttuIum8fkLF/DySy/hm9/9btx8w2H2O2Um68MPfxqPP/kklgm8Q4dvxT/7qX9mWu/ZZ5/lghE1TXrjDYeo5ZYwPj2LJ598hgtNkuBI0HTWO37cq/E6KYKYTbVFSb+fvpLXg97U3OwwZVM/4oFbb7sNH/nIR9gHHXhwjNmX3r5uAiltb2joBDgVp0t/Ii3NpVsRUQosQcjx1/5Nc0n54hX1WJvu97n5dXE6gKmyvNs7yuKYmppGnm35+Z//31umJvNvMDdDrNdKLolXfvIby9R8xwc3v48nQffswyKBw25HMiy/XO93HwByedwjXUF8KGxx9Pt8Ik2gbheceO5pfOaP/zvmLh5HaW0RRZpzczSzdPxuT0Twn9szuKc2qlzpK9Q8NU4sMcL9Rwx33n2PmTCZaB33HR3FvtE0Broj+MSjT9uPfpznXkzaMqWb55w63UebX+GeSL/KKoBIa1FwurMJ3LprFAMUFF4AGYqRvlOySI13nmWi2oNxf6R7XlPUgNqjcplFgoKvp0F0/8pW9Cj3MVxNayyn02GZejpgyPUOcKFo4sSpMzh7lmYv61ylVl0tVjBPk++Fl17BS68cR351hf0s4eYjR9BDM/A3fuO/4fHHn8Cf/fnDXKGzHI+mhY+fOmUaSU+w5HI6tKBC1jXZLpl7AruAJs3Z1zeErlyfjZeensnITy1/5uwFnDs/zoVgAq8cO2XfcNFCV6JJrBPRWq3KBaFhdQlE2t8VmKdQWLO3N7TXU7ye6BHw9JaF/HrSp8Ty+taM3vBYYl79oKY089COEfzxx/7omtZ4Vx943/GRDXu8Tn7Rhnhd2tYBai7+MyAwrByUAeeSpcFa8RaWa6Xb0vRMYgTj507jkd//Ncydf4naoma/jFpY0/6gYU+g6EBEJpdAJtDpVI7jSQGLM4dMuyjNnQySNHUunr+ABkFZWl3CxNgFTM4sYZUCOT69iFwqTvOqhuW1MjVaEYs0YfWjmDGd9rFR+oVXPSGzh+ZRdzJtL7Vq39fV1GNTTaxwisfL+t30JAZ47RoXmykKnBS3HvFKMo6tMyFPULh0LTsRZJ80fjX2a417wJXFBWqgWWqeeZS4H60SHAuz0zhx4hV7uuTEieNmvuqhZhunSBynT5+wm/e7du3EQw+9FRXuzV584Xma4ctmbtpLtjWaxARriftIAUUKxJZDgqCrK8f9p+KljdhfWg4yszWWWiSYy27az83P2154cnIKS8vSjCBrzggoGwdnEalP9jYGO6/yaoOuKctEbTegWpsIOI7zGturg6LJae3ZT+L0mXOm9b78+Je+/oCnQROFwSVSvPe3k2IFHqX7HBbn67C/zm1xkLc9TQcjDa7Mjz7ycTz/+F+hrje7OTk6wpf20SGjtJJuWA/2D6Bc1HttMi812k7jRDjpMoGS1GL6aFCZgtws5bFM8/GVsQmMz+a5Ipexli9hF7VBiRqkbwCYmF/CSqlBgOgh5KjsHM2eRBIHB7uR42qR5aTEaE41eI1IiqZbJsdr6jcMoujh9SLNBPeHTZTqBIiOz/mPXWJbUtY/nU7q8S7T1oF5JtMt25Ux80xjJkHVeOqE8fDBfXjvN78bN914BM8997zdK5QpPTS0A+/4xncYWG+66Yg91P3Uk09Av+k9Nz9HbRdj//J2YKMHprVY1AmECIHiDnzyqFFD5VcWUSUom009ktZEOql3CFfZDi5k1RLHmnUwrLfkSyyjx8umJsZsHmQl6I6cToGp/23u7EkW9lP9Uj/qddZLf42Ac/KgdMkSrRDuA2Wa6n1AWR05CrrG4tG/+ezXH/BUXtQOMoU9KEU+vT1fJ1KeTvV1Kithmxm/iM89/IeYmTjLydchBSeNAqMnWlRErp64UHv0/RJNnvYK2vCnszl093RTiBPUkCtYW5nnFK1w9de7bdSa1IrJdA7TC8s4snMIu7pTXMXn8K//1Zvx5WcmMD1bolaLYe9IH3q7B5EiUEZ39hD8Nbz11kPcM/bgufEZLMa4h+nbiUamxx4JS1Lz1GgqVbiHm6cplafA6aXUGEVABz0CXJ2AS1PYnFxI42TxwAMP4ODBAwZMLTDqE6fD+imA6W2Bi2Pj1AZnuE/j3ol7LO2zBgcH8OCDD+Cpp55yAFpexM0334Tl5RXmH7OvjSXjSaxSY0mgdfors1O3S8rUpvLba0HUiGLdyihzcapXiwSVbpJTQ1X0MSeZlyXUGF+vUDtykcovL2Ps4gWWq6KLgGf3tDKzV+7UWtpOYWk39YEyFrC2A3p+VW/k067nnOqN/wT7q9Nozava9+ijj319m5oSgnYKgyXsD5Piw+zrCcd5UpoPyy1xD3HiuS/h1DOP0uxbADtiaXX7zCInlpt81cZauDdYZUwTu7n36rP7Y1kbsL5umpgoI784RcFdteNq91vjQC9BsrKaN56aW8XCWglH79zBOuL46y9MMZ6Vcz/Yy31OItNl+6TedJOao4YuAmdsiSAmYPSb63oOslgo2j0+HebEUllE0n1YzM/bPket1G8r6ONHuimix8D0FItWfsqBCaEOUs7QxJqZmbVnNQ18rEx7P71+pP2pDj90iqsHBARYmWwz01P4wucf45BEaAJO4/kXX0BPLkeA1DA/N2f7uRKFWtcpcK9oryzRLEjpsw+shfPPv9quVjEyvAM3HrkRy/MLXGx67I11XV/PquqaDWsPXe3T+E/mZYlgH5uYwOLSAsGXslsI7rlNVsrxljaXBjQLxuaY8Wyr/JpzAyTr120RaUS9Z2g385n/03/xl9c08LTOXFXSgGyHPHiUv72Mjw9TOH87KX6daH7ZCql9A00+PRsooeZ+xr52bAaNTg+5F5E/mrQ92YuvvIJ5Co1+gbUnF+MeaRbxSAU9PXqWkoJWlQBVKfT6ChcHl6UFgiqBNMPwsbMr+J2PjWFhlZNP86lR02NWdWpQClQyhm976y5erW4TcduBAdx/2ygOjg4iQ5OUxhSi1TUM1tYQX5slmFYw1N3HaxBgFA17Y7sus0snfklbBCRoFAXTAlwgqYl1SCHBlrxoTNzxugRAI6ZFRuUUpxNH7Zd0n26Q5uYSNb+eElGur3z1Obz00ksGEPfIHqUvqFNjr2sNjwxxkeqh6ef2W1xvMTE1iSee/DIWaJru3LPbgOMeYGBZ26irPlVHc1LmseojwCtcdF786gv4009+imbuU5ibmcEy94IF7gPLHFcddllbmF/mZE2fu6AloHkS4Cn4BnCBWAcuukIXF8Zrna468MKkiQqDwoPHkwfRZmBSfHuaLx+OX69T+RvIdCWwZ89eDPR2oy9HDZbiHsi+7qVnHqkBmF1P2nNpR5TcoDCVV9dw+sQrOHH8JUxPXcTKop5hnOLeRZt67jF4vYz2fDTzKFNIU4vpHtNAfy/SNBn1OZ2Xjy2iXqSZRKCY4BHcMinSzTIKK3lUYymsdffind/0EBLNNczMFRDvoqbcextuuuUB7L/pXuwYGUVkbdF9LIkaZVd3BPce7MPuvhTi3D/ZS62sUwCwMWDfJZgMUDD1yFaE4HJtE+iqBIc0Q42sclqQ5PZQK0UjCUxN6wb5ojsQYR0FAoFKhGGZea4+kf7KrzpPnzptb2MorDy0isw01AvAuWwWp06coJWg00malKsFO8nUt2a0Hy6sVUzzR6N62kXX0QPQEYyPz+Gv/upzePxLX2bd01jk+M/PTdkJbIGg0q0MtUn3CPWqlN700MGLvj1Toimr01CFdQoqQF7rdPVNzeB2gialNWmB34PF+3282FN7PrFfcUU+3ZdxYbk6jQzq4z/ucrAw8QqWp0+ZQOmbINWGTscqiDRKVCM0oeh3rMMVrqLUYrqPtURBLBf1EqeEFvbkhW5N6D5XSSeC0nLzNN0opPagMCc7la7ZI1bVCoXRTv1qOETNcIjma5Mm1gunFgiCGM7PcB9139uQanahe/TN2H3LW7D/4F0YHL2Re7x9aMT6UKWJuTh1Dvt29ONf/NOfxA/+6Ee4j7sfn//MX9uvvgp0enfPP+dqY8CGqv8ChsL2fCiJS5H1oVrRNz51c7tq+z8dQCxT061QQ7W+Zq26pOU0frQOZHLqqRAz56S1mEvJeixLN71VSGMv1g3yLEGn50V1gqlrWl1sh2lnlo4laA5S4gR+zag0n6wGtUvt1HuJF7k313047WdlaqqiZo1MGVC/VK997kImJ+M0tzI1Vb99T4ZtFagffvjh66eam1F7ug/LFXuhClM47PLJ5yZFE+zSaW5wr5LN5DA7dgKr3KdVDVwc5wDEEj498aCHhDVA6n2Gm/xeakm981Yq6p4STZhSEZVaxYSqSJO0h5pEq+vMMjdyXKm7e3vxljfdjHvv3Imbdo9iV98ATl6csXtTB/p6caA7jbn8As7PcyXmpbU/Gj9zBh983zfhKEe/ueMuJLsGkEjlkMr0oXdwD9K0L/eXL+CHv/d78S0//OMY2HsAo3sPYfz8K3jx2Clb/dVe7Wc01Lp/JU0oFnFebD/lXXsGlRIrzSeSEOvARffSJPBWmU0ZQzZ3TovKjNRb8gKIxssPvc8jE1PjbcBhnVqA9IqRtJ/9bBjLZlg2m4ojSy0c5zjbo2Bp3TiPI8O4LloQqUSMmn7Q3r7Q+4epZISarECTMYm0PqHRN4SB4REkaEIm0l2Ip8ic2+zALnRpvHp3Ipbt4964Gz1De5Dt34mP/95vXtPA01AGw+ncq/l2ggPBOrkJu5SkoXwrwnlUvlOZcL12E5x5FNeKp6Njbf2k1MKFF/GJX//3GDt7HIVVgoigyvV22XdEZrmf0Je0pD1kPsqM0ecZ+nNdXHHTWFjOE3TuvpVeOYkUatjVm8E57ofOzee1U8Ttt9+Ge24/TO36Iu6ghvrKK8v4y+fP2MPAtwx14c6dQziXL+CV2RUslxvYnYlhT08E3/yND+Kbbh7G/M3/FHPVbjS4hywLKNUSMksXsOv0H+GG938ruu96n2mm3/vd38KjjzyCl07qJjT3gpxYd9rHMWMfTE70LpSGi+MhoZe2EviqVXtBin1sYs/uPVhYWsTi0jLHS1pRpp40kWaBu19bvKgRkxkbVzGFjddy9wxFeppGFap+lZdik/mum/F7du/kNRvo6e3Hvv17aQYWqcGW7DS21kjbY2T3vekBJLmAzXJPrbfd9SpQrn8EN996FOmUtGaTefXwt16hogBTK+owyeaYi52aoQXDHTCxBabx9HB1wRaKeCyJ737vm67pJ1c0km40A/dqvZ2gCQsDRKQ4T+G0cF7vv1ycyPklOC7ep5lLIZN5yMUUyxdfxsO/9cs4fex5btiX7Gl5PeYkA2dxec3e51JJTiV6cnEMUlN1UYgmZxYwt0CzJxmzN8frq1XcuW8Qk/kijs8s0RSr2Jvf3dwv7RxI40h3Ak+emsDZhQKGcmkc7ovjhqFBdKcTKJaBswRfkYKWoVl7545u/K+/9etIdNHU6tNhgE4KM2xHknu7JiqzJ7Cypq86z+Lf/NIvYzU/j7fecQu+8NwrFGbJkYSN46kDIwJDYBGwBEYJJOeD4YiZmNpLKW93Vxq7d+3CCy+/ZH2WwaMjeZl0hBtdgYpgIobtgWjmaJmKuhXDQXIHOzrqr9pnLnSvb3B4GLv2H8Jdb3ozRg8cRiyZxp59hxi/i3Cgycq6qS4ceNRk/vOgUaUae2KVeZhGlmXAIbCw/iiHdLkBnK59N4d9VbL+aP7l18IhLa6HsH/o29789fXI2Ds/+GOt2wmeNDCewgDx8Qpvlkfk/Z3KiSQrolY+zpC8Wh35H139w7jp9rto5kSQX5jCQDaBkf4choeHbGWtU/j0IdcBAmD/7iHs2ztq5tzSSsE28RxxahkJWopcx+EdO+wHQvp6ckhTwHV/b1e2G2laNmcWl5DM9bGePZinhr0wv4psPIIMBaVf316h2TVAE3cXTah9PWlUXvwoIl0LqOVfRLPwCmqFU4gWz2Pl3AQ++msfx0d/5dcIwDUDlPYvszRxdaQvq1mWox2WsP8aA/VfLCBxTpwwMl7jpbDGxPaHZR3MMC/HSY+HBYPFhcppSe2vBGtpNnNlZpL1+FsXzadcVwoHDuzD3ffdh3e853148Jv/Ht7zoe/DXQ+9C4O7b8Dw7gOIZXqpwSOokHULpt6g9q3pMEZmrOLop1sjJAQ0981PPUguU5ls+zqX3x30aFFhX9gnt6djPCMqOhmlVVLhRfSK1FqxZovpZz/5P7++9nhv/46Nv50g8gIh3g75fC2ABU3UuhZOc3WG/QGA5fKf+8SDRi+CdE8fDt1yD3p27OXeIooDO7hfaBZx841HMDjAvRU1XV9flvuVtN1EnphewMkLF1k+hvzKGnZQc+lelWb/G2/bjYXFPCfefclrOJPCvv4ezFO7TNAcjWe6cJhmVn93LxbnV1BqxvHS1AIKEigKir4uvWuwH7uSS+hqlLDa+xZKXx9Kq3EsTM0h9uVHcPbzT+C3P3+G81BDthlDgRI6pydsJHzsjwFHnTfSyuNvmrsxWE/TzWhqKaZVKbB57l0l4ErWJy2kecwykDknLci0GP3KoPp0zzAZb2JkMIf+vh687Z3vwlu+6Vvx3u/6Adz+1vfizoe+CUP7brKvnRWL3OdVCSoDWAAmAxqHTSCj67WZNFzYb3kEMrmM0xZArsUrrLFjnEBcYb1FgazcxFqFfl6zSN1VIFeRMPfzf3Zt7/ECXXH1yJ8sboeUz/Lyf1OmA4Gih4a9a37WR2vKMfPaOs4444Dar8ccJBlPBB/VglydR9Qjadzx1vfgrvf/GHruej+69tyM3aN9+Ia7juDuW27A/l1DGKIm1BMVx06epEagwJcqWC3X0JNOoYt7v57BXShRqg7tTuPM+EWsLczbzd8FCmx2dB9u3HcEO7v7MbprBEM7BnFg/05MLC8i2d+HnQd2IzPUz1W5Yhp39NA+rK2WMT+/huQ095v5HPPuwez5ApZprk6OT9sJarVetNeCtA/ToYdowymu/FRtXgtSEAx8FA5jaQUdfsi0TiepfVP61mWK+9Y0otxTJZNZajn3YSUddMiE7O7OYGi4D7t2j+Ctb383vvOHfhI/+8v/Dd/+4/8ab//QD2L/0XvRz/6uFrhHphld4vhyKyk7zR6T08PaApXa4xYLzimvL7bTx4DVHecn6CyfYw86n1anAAiMJWrIAoG9Ri5Qi5YRJydQoXlZi6ZQ1XOxuV4bo2uZrjrwuCiQtR/gyK0vHBtY6d51foKOA+w1mj99EyldTzkEU0aJUy6mW/0bSXWYINJVxwQ5/VAG541xLEPJrFUa6Bsawb7b34qj3/ZTSN/+XRirDiI5sBNDo3sxt5TH40++YppOP3vVPcA9WiqDGw4cQj9N1uGhYeTLEbzvXfejO7KC73zwKHYP9gDZHnvDWr8doK9z6bS0t79bX0NFnlrw4OgoNcYIBgZ5bWq7g7WLSI2/gN7VNQx87g9R/eJjiPz5/42DX/gvGNLWZHgP4lzJM40Ue63FJ2n3pzQGFG0uCtzLcbMjjth+x/VdQlujWtAT/DW2X6alPuFe4uIh8GkR0oPP9oZ8RW9hlLn/1Kfi12gJRLi/zeGuu45i7/79+OD3fwT/7v/6TXz43/9nvPWDP4Bdt9yBbN8gxzNJ7ab7m/pMRsMdhrCtjapuQVCzEhQKc+tvWtb8ZFrkAcvvOQhLO1LdyYKo0dUtBO6qbL+rp1604EgzOhCKtbhwSvlHbOYp+0eNxPza0l3bdNVNzYc+8COX7PHaqT1dBwN2WsV/NIrM710JinJLf4nl99z66xwj1S3QqZyJGTc/cpXJfjBDpPqpzRLJNFK9Qxi9+R5E+w9hdi2G7q4cstQES0sLdgKq99tuPHwQiUYZe/fsxM6RIYyfuYj68oqZEX00sWgNIq3PGlCT5Ctl7N7VhTtuOoAIBf7xx5/H1Ow8930x3HiQ5iev11Mr4ZZh9ult34/6DW9BjHvN5uhtBP8QtSfNNQL36fNreOrUHJbrZSwTJCVagTrU0G8raA8mrSaNJ3NQi52EVkInDSdXi5BGzT4Kq70b++tesXL5k9Rs+oxgiuWHeH2d6FbqCXzvT/4svv0HfwLv/NYPoWdoFLsPHiHUk9QkMWpOglp7MrLMPgFB65kuJRYg+N8NsbESXJzCbu8tdnMmDqaQ6S4gE1pmqfysmglsL8NKVx2KtGVGVSufKjeXJXQtJgikn/+TX/t6MzVdlZ3Adyng3ER08jvBUXg9fjtkA89/pgEY1o/qxjkRHDqbHE0U5RLcHphpJAEq1WJI9+/G0bd+K+7/0E/iHT/4z/CjP/sf8A9/8CNI6dsr0SL2jmRx78178S1vu5PmWQRfPjaGerIPT586g5M0TdORInb3ZLCjJ2VfSr55dw8yiTL3IGtIdXebBsrE1mh6ZrBzfy+yhw5johjB6Vga53sOYYzacGzfXZh4yz/FxNEfwMlyD5ap6dcS7Ineime7TfwCIJmrGMbHYzQR9VYCzdGIHtGXgHMe4gRXlCywDtK03T/ajxv29OOOG/fgpsOjeNP9d+Cd730/fuRf/By+5x//BPpG9uG2N72NJvMo4t2DGN57A1ZLAhrHtEqma18Hs40Zr60DE88aV0brZrsE31haiPPhbg/oqRO37zNmWoV1ar9WZbpArcNaY6UJ4JwbpXFNsLpcPVpc3MLCK9g8ayFhFtQ52dqmRPSc3TVOVx14DjBOxj2YPPu0diC5oNIkWM4vIdOi05a1jVwZX6/IXUerpStoX4lWeuBqqiQgel7aBEVJ/CMBoTVGjqBn+AAGb30b3vShH8O3/5Ofxzd/7z9H18hBTJ58Bc9+6UvIjO7CHDXIhYUpJAZyaCa5xymvoD/Fvd+ObuyiuVZaW+bmv2KPSul37MYmFrEwPYfBVAXZ3jievLhivxuOaBaLJWrKRg7LlW5cOD+PRrmOixcuoExwxRJu/6UTRXeErpFRHxr2hL5YJ3oy0bTo+X8J7nlAQMiS1xfTjh69BQcP7sf+/Xu5/9xFU7iPAh7FN/3978adD34zjtz3VuzYvQ+Fgh6hY1EdVEjDSdjJ0mxO+Gk+Ugu5RYtxGjuyDuz1uyo0kFqmpfwVuhW6Zboa35af9bdcsoBW9kA00AUgFfhYf0WA03VsKrV4BqALzgRsQjXl8geL/7VM1lTnde5rv4/3TOsGejuFwRem9vhO+TqB1vuV5su0p7vfiVOcDiCkCTQvMkclqIxnestPsjyKNtbb3zTtWGb+qU9i/Isfx1S+gZu+6R8iMbQbzWoJ5fw8Xv7K51GdPIthrrQL3FMdOTiMQwf34Klj4/i9P/0iKpR+fYH6h953P245NGy/OX7i7BL+wfd8P+KZDAGqH6/UD1dSuAiiLz/+DD7667+JcYKgr6fXDkUKlE57d42aRhqMOLRTRn2CUHsb/ZxWkabtrr0HsGvPYSS559x94DCGd46ayaNvlugdxDLRpI/Yau+kV5EGhnZipVy0d/IK547h4G13Y3DffnT1DHCR0j5KQHekKaDs2zh74Rfp1NhcC2oeXB5egmnKK4gog8snSVMeR1pK1q/Ridz1Ns6twqLwvPs40X/43vu/3m6gdwaeBiU8cJ7aB0zUKa4TtdfXfg35NaU+Sq7du5LgWvXUi2aWEXhWVmacK2eY1BjR5e4Vcy9/AdN/8atY5tTc/L4P4+CDD6HERVYvUZ97+lG89InfRBo0Je9/AGsTL2OgO2larNZ/AF3dXQa81VNPY2dXFcurNZxdo1bK5Oz3Fu677x7keqklizRLaS4+/vizOHZuEpMzs1hZLWD/7p121F/nQjC4gybimx9gX6NYYdlYugs3H70DSdZVoQrSI1WJZJablzjjdHKpww6nUdjUADgOJHJ1KFEoENTs4xc/8TvU3lm85b3vQ4yu7ZGVX0NFMr/K8o8B0lwX59IFRgcypdmTNZbPhcNzE55fxYfD7XmvhL7ugPfzv/eVs+GBk18sCsd5/2YD3F5G1KkeT4oL19simiK2G2K8Y5dXYJPrAKc4p+1EzlIJNKTSYhTQ+Uk8++s/aw9C3/zBn8H+ex5AtaLvXEZw/itP4+k/+K9Ix4q47wPfh4tPfQJdBEp216249Zs+hMTgCIr5FTzz+/8F2fwZdO2+A7vf9l1Apl+2mz3mpDfNZTLZYUmtgmgmjS985lF88nd+H//s3/5/sP/gAUpEFfrJZftiF1uoQwjtraTGpUx0r0uAcid88uu0T3siAUJ63cWJVcZOOQUMjo8+0Pz//OJ/4mLQgw/9ox+zwxs2R8PgwCqvXP6R2wKlEoI0CqalcwTNDZKCuI3k5yqc5sNyRZ3KtVOnOkT//nvuu6aB97oYw50Gww+IKOwP5wuTL6P0MIvaXVHYv4F0KmYrsReKgCRwElJ5Ld2d0knITHAprNpTtJ4SiaWBgf12M1x7HB0A6Bl7Cbtubq/RhCtTc5SXSpxpmY+g6Rfjhj/FkdYTIRn0Du3Daqlpnz3QkXksl0ODpmRNn35geiRGTRVJo5Hs1st06N+9H2e411tcKyKml0STXWxHhtIRRy2ib7OwfgKoxH6VuQhoj2XH8xQzO300YDpzkX8CBNFvoFNUlH3gXozR2rNx+0XSI2b6PB/jrA667KOdZMplnVYvNbj64PKSNVasTxrONKKNq/5qLiVmTtT83IdlQNQp/tXGiTaVg2uMXhfgqfMajM0GQfFbDZBPC9cj5gpm8Z7CA+6pU72UHZKeaaTweDCZ4JEDwElSJJfyu72JBM0BUnkjusE8vAcVAjCrt8oZF9VPDzFfjFJcXC1iZrmI7l2HUGgMoBrvxp47vwHNdK8dKqgRpUINi8UIZhb1lnjFCTKFVgcHJvi6NuN0eljnWpzt6UEil4G+Jibh16GLnfKRBS7d6+K6jAhZhyhckg0AApL6YPWR1RexmYcaCsap73b6K4/qUz5uZvVya1MIVJgs8ClNdRq4lJcRxroW05SuPaO9/RGi9fmhfqTl0Wm+FOfj/Tx3Ip8vnF8ULhOOv9bpqgNvs4ELU/vgifwA+vK+FoUFOHG47rC/EynV5wlfSVFu70Gm4Jg5ZuwEzYSMQiS/T5N/ba2Or74yhq+evIjHH3sUawSavqc5t7iGUy8do4bqwd3v/z70HzmKkSMPomvfg9h99B7bm0krXjg/jmOnpoEdd+Gef/CTiPftIsAceO3NeM5EjSxXT+gIgAf2jGLfrgMWqZ60DjvUBzbKNLP1xy0qWiRMkzFervaV6pBLUz7HroxY2o79I+u7LsXlPNYWFqzPinf5NCeqT26wCNLvDlTISmTr/EMPln4JK2V9AW0nH+flQhyOC5cJ+8P5xT7ujUBXHXjc6Lm9Ef1yw/6tBiec3zgIizTYmw14mHzY5d2oLV2MS9PexQmSQCXB1Oots5Eu4yRwOsKuSTCp9aSNqlzN9WbB/OICzpw6jjxtSe39Zi6cw6c+/j8xcmAnbn3gITui/63/8Vt45OFP45XnT5qm0MHG049/ER/75CcxW0li/513oB7P2mNWdsROjaWje7ufxWvZPUb69chkIp0hONlWgYxpDlQy99wjVGKByu6jyc/2GvhYr+61afOn/trI0DUmsXsun+oIhrG8soxSqUCfxoZ/NW6B68ZJTxqx/g4g6jQX4bhwXvl9etgfjvPWjY9rJ19fON3Hebm5lumqA8/vpcIs8q4o7DcK5WlnT5tNQJjC+b2AhcnXyRZewvo0gj5m5J/8MDAKiAIghb3CcvpV1/d887vxge/5fvT09qGyVsFXnvoSluamMH78BC5+9QkUVhZx5uSL9u1InTRK4mPk/pE9WCwU8dwzTxO4U0gk3C2BOMEbFWiI7lqxhhr3iZVSDQnG/eUjX8RXvvwl/PMf/QF88/334b0P3IN33XsnvuOd78C//PCP4v/9xf+E3/4v/xn//T//n/j1X/4l/PF//yhOffVJzJ5+Bae/+mX6n8DMmZcxeeplTDBufvI8CktzKOUXUMwv0jxeRr20hnizisW5ZaTiIHM8KmucSIGMI6PxErIDsjHexlyINswHyY9/2B/ePrSni8LX9uRlwef3eX2bfPhaJrXUj6C5r/VU8xd+7+kNtxM0CH5AJOB+wETeb+mKol9hnajJtXxKc8WNfH5Lo4nlyV/D4gMK1+/jbZ9vF3PUig/Kh0mnoUrXSWMtP4Xjf/O72DG8A6kdB5Hp6oJ+suuvaXbOnT+B2Ookdu8cRXzwIOor5zC6/wbsu/udSOV6oTcSyqur+K1f/WU8/+zT+J4P/zTe9o3fjDK1i+pfXcnj3JnTOH/ujD1bmU4lkKI6LXK/9eVHP41KvojRQzeY2advWuo0kmsBie3TX3ZK+0D9gIi+kH3wwEFwWmger6JYXDNT1nU8GGuVk8OFJZNO4IYbDmKgfxiFwgoW5uZQSY7g7d/1EbbN1e3HyLluzOXz8Z42jHPgF3caW08+n8/T7u9Evoz3i1rlgvhfuMZPNdVq1/LAfc338X7vqRbwOg2ml3lOSTBQzt8iRnE9CwJB2XBY5fjPypj0OApfS6Sw+ekqpRWvG3Th64UoXNZcK67VNWom2IXjT+HorXfg7NmTeO7zD2Py9HHcdNstWJhfwuOf/wy1xpQ9ePyBD3zQvrR1cWoGL54cQ7VE8OpjrxE95Kwfuqyx6TH3XhxBZH1iu/RrPXZRLvIyBe944AGcefl5vOt934Xv+/CHW/efJftqqXWPrjBVKjYxeWEGkxPj9s0SfQTWbEktd3SdmSgNQxXLchXav2v5ZZw/exyLs9PQNymff+rz2LPvIO5727fgfd/742Z+uyusk9/nKVptcI0I5WFY8RajsQvS/VxYNFnh1hwpLlxHQC4tKBOkbyznyorkc0uCo1/4nq+z+3i/8PtPn3WDomo4CfRahfxjeyv5A/IAskHlf8vrihk5cDl/R5IABmVaZUmhy7fiROH4MPmJbJ9ctVck4MWiBA/tQslypVrC/NhJfOYPf5um2iJuvOlGfOHRR7lfa+Dt730/du4/jP7BfpZTmTSFPmav9+jgRD9jLA2ogxUhxo0Ve8o0u6baQHUWTSftdaP/8m9+Bv/op38OR++9jxqSOZmsLCrmSgqkgbCrvFxyq4+Ba6C1BOe3IK8pM1gC290N/Nw/+mG8/7t/FLfc/wC1sBqh3OvgEAl4Ghh3RYXX0y4hXSSUrPZZSZaxfobSOLzhYIuYk389qw5/TXrsO6mOLDVUwS98z7X96Qcb2qtKrNamX4Nj/oBccAP5kzCf2D54lxRoIz/nYdf7fVkf5+N1jZaAB35PmlCxC7iw8zrTTo9zcfCRSKaw75bb8R0/8lM4Pz6LP//kH+Hi2RM4cORGfPCHfwgPve89uOHON+HInW/GDbfeiSNHj+LA7Xfh4C134RDLHTp6N9PvxuE77iTfhcO30y8+yvTb7sShO+/EjXfcgnyxgqnpWffkCUVEBy7uIWNKk7EL25vd5EqlSS3aRLHUQKFUN9YLowXdYxRTy5XLdS4W7I9eWi00oZ+SoOxgaVHPm1ZQsDfUdfTv+q/+tlNrXPxYkVrjyagWs2g4zAIWpz1te5qSO1IrkwrIOlDbXNjmMUjevIJrk64+8EIUFnBR2L8V+Qndbv7tkG+Ls74oALyEPdESTJxNXph4aX99/dVK7X7DnRCk2aYHe7sHR/C//dKv4bt/8t9j98334JkvfQ4f+fvvxSO/9T9RpTlZoom5xjV0lWAoUVsJFGUKvT5RUCRgSlX56ZJrTKvJJdd1jKqvzgtt3Ofp8Ta1QbcvPElbqVXSIREKY1Ssp3GiFMiAVVAnr/zvPgNvfWZPWE2DefWAsfqjZz/1y7jLSwvU0HH7ALBAotPB9jlw4UvjwiDclAQ4FrXSoWo6zfe6X2mO1Vc3gfIH0W9QuurA22oC2tP84CpaaWHWSis3PBmeFGfMcoJCO4A8+7Rwuj0MTXZrp2MJollQbfk9sRlcYJmBgJWoKq8EuEGp7h3egbvf9h786//6e/iJn/8V9A8N49d/5X/Hj33nN+Fp7vuqhQJSHGXJMoualteKH63zGmSLVj9dslojCNmtg0ijioGdo4il9fRLME7Ox/FxDXTtZb2tFNYiVAanhfasJAgm/WC/7gOqBDtn5ZgWof2rZ1cXZmfs12r1SJrVog8aCalxsqpszZVaxzCj/Vi5hYyxwWGX3Synq8VAY6qyNLotRi0V6DV2utvRpLloODdt5kqpTjtR1QJi86zXkvV8La+nlUQhtptFzES1lplMmMM8Golrm9xIXUXyE+RJ4Hm1ZIMd1BMu3yle7lbXaM/nw74e7xrRy7ntyJaP/90fCYarR6ae3pDWu2k33/cO/Ov/52P4kZ/7JezcuQO/+h9/Bv/3z/8EvvTXf47JiQtYzi+iqyeOVFcUutOQzUWQ6YogzXAyG0E8HbGHmhOUrUyGJiA10Nr8nH3eLpEAUuRkUp9hdz9DllJe+u1DsdGYAckEVNyMud9coN930d7KICjtHyMVTlC4CTHE6nVbAKL61L0WppgeJosizn5pHyhwiL2Z58mPgwBl2pRXrxMcArkeZ3OfcWesyrCsIK8f8IxxIYsRqPbwADnaYOeYpnFWjW5RYMuYVz/q2aQri6NBoDYiNffunWltNz+CrX6fXS1zsL+2SS30rTT3qtxOYA2aEA4dB5Wun/nWJG2k9lgJRGtCfaLV4eq0tCC83vz2WpTTnEtIkyQKcgQh/uV/31Zrf+CX6xdRRbGf9ATCx7bq8CVqp5Osm/6uFPdLC8t44rN/jscfexhPPP5Z3HLznRgavQFHbr4VlVrRhKNJYNjBCMvqUxE7Rnagv38QEaGM8X/8m7+Kz/zxb+Ln/6/fwb4jR2EfstWleX0/PvFkAn19fRgYHEa2J61i1IYsTrajB7bXTFW6KiFXvdJDAn77lkkCf/XwX+L/+ws/jf/0X38Xh+64A+Xi+s1y+syVLtaDB+yk1bW+RydpvPjP9KEGS6DiGOla9tkNegQwpVmtqtuASLcZZxtZRuYx41ytzCsgKt6PtfVZJeS1vwHTb/W7OM3Pz/8vX29vJwSnmi2wkRQWcRjNFfk4I0WH8oeplY/JHigiN2WaQpceThO10oPyao+1y/Ipzvvo53+ltwDZoS2SJQMgk7zrhMhpEZEupRqUJmymiZ+FmTnu/f4Sz3/pUZx55WW8/MJXmUlftZYsrFMknkJXXz9y3d0GplqlzLLTaJQKGNl7GKl0t4HaEOVKmODrxyr1k2K9BJ/uLWoR0C8eZelPZ7rYEIK7XkG1XEaKalRt1e/+DdFEVpkGy2fTXfjcX38Cf/Q/Popfosm8+9Ad6OodRKKnz11OnZI5SY+OmaTdFW0YDEbRxoeuH3eRioksB/8IRM68dHllOupBbesXSXrSwG2pbHqzTqaJzAFtRKmBeVFpP+WWGeqm1l3LSHVbXBS/8N33fp3dTqDGMwE3ybyUlCbqlO7TPCnPVnHtflE4v0/3aaL28KshX06u7RWDlVjC4GBLoaSZ5fYzvA6vFadJqJVY98zWlmexml+gtFJ07PkviqlYeW1Ppp84LmNxegZT4zJN83aNhn5frlqw5z6lFCgArX7qr92nq+mz7EXMT09icvwiGtUy92tN+y2ICoGnHyURKFVCGiGdSruvUfOa+nREjPvJteUlDO3Zj2SuC3fd/xC+7yf+Ja+ZNJNR2kqAct854fVUE8dBj9lpT8kUNYRxTkvF9CsuRKa1j/tFe+WpUUeNxq++gyPo6pMcMj01HFqIYmSZt/oFJ4FN+z7ThIyt0W+3dZhZUQY85pVJ6uBvV7I2KP+//e51jUcOg2oDyDox87wxgafym5EXmM3A0O4XhfNejnyZMKn8el321/yeOpUJk7u+2iXBdWGLojBI+OSX0ICmo63birOcLGNCwXIUPEsWYPVwZHDJ1pUZZWUUQYF0N7xZlvn18o59uY0CK3ET2Qu8JnRWtWsjw/qCmL6yZTfmVYb5G04dGQki7rSSElat4OKJ0zhz9gzbVEC9ok8JUvYor12pHEpsw8T4FG6+9XbsGN1DiYyih6bwwYOHoN/l009G6xDGPzCtrqnd+YV5VNdmkWa3l5cXkMr2ondwyACVSHWzvSxbWOE+NYkoNXmdWrdeLmJ5Wj93XaDmH0S6Z4BV0mTgohGJcUyjBGyFmrs4x8WHAOV1I8le++13fdW6UaugVFhl/91Pof3cP/62fyPgcW43gI/hDSDrxCqjfHLfMMD7+d996uxWQGFnzA3nUVx7WKS4Tmmb5W2n9ryicJwvK1JcOBwml1/l3N5KGkNh03gURkqB5bM8hAYj7J9VR2l09TJNS7t8DOq5UFbo0li9ncTJq2sJpCynj6jrlNGZY06wXVN0HQceleF/NkF/HbDsP1lV+zS7MgPuUCWIV37+UYu1IxSABHMjiaoWFlaiV34k3OXVPGZnJpEkMCl36BoY5b6yDxHuWVEtsdm6QBPTY+exPHka+3cMoMk0PfgdF0ASKaSTGawuzaBRXkZ3rg/1ZA9W6zFq3xQaazMoLIxDX1GLJ7NcPPST1VlkeoZYLotCforWwAkUVmbYhzQGuWceGOA1GmWsrejz+CV0E3T6UtxP/qtfeN2AR5mvC3gC3JUCT2uwxl9k7mv/hPvGL0mz8eY6YeVFOPHtQq7VW4umDA/FKizJUUiN8XkdABx5v68vTOH88vt0+cPX9RTOF+YwtYeNbKWXyzqN173a/2wk1x//T6eDilEhubyiy0aSzwCk6dF1pfnoaAQ9rO0iQZlWH1Wn/Exq1cdAgEmL09A61gLCGL1/xzL2uXZqqxg1TJxh+9nOMrVLZQ4Raqf81CsozbyMwtiLqE48i6HIMnqiJaRWx5FdfAVdCy+jK38a6eI4UmsX0Fefw65sCTvSZfRGlpCtzSFbnkFl5hRqi2MYIQ67sYbZs8/i2FN/hcLFF7ErVcXNO7owkCyhtHAR5cUp7Mw0sK+rjGxlEtnqPHIoI1YtIsPt2UCihOFkHl21eVTmx5FrrmFntoGuyjI+/vnntvN5v+1wnbLd4BiJKOoN+5yfPu8nl5i4Nj7vx8YZe78nH+/jvHCbwEhQOrATPvqDfK2y9teRjwvX79MtzVgBV4/tzdrJVWHk62gnH99Kbwt79u/4MRCE9Zyk0xy+Hv4N+QOiV8Bw48EA2e5lBVk0HsrvWeT9Nj5ytf/hqNlhhKrhP2lgu80gVteFQu2PaFrOnH0RX/mbj2HqpcdQufA4CiceQfnEXyI1/kV0z30RmekvoWvuS8gtfhF9K89isHQM+1KLuKE3ht2JVfStvoSupWeRK19EV3QFaYKxu7qAXek6cokKjp18Hk989UmcPHMG5bUiBtIJasE+3LhvJwZ7urgPrVF7VdAVy2F0oB9DPRmUS8u4cO4UlhfmkIxVkWoWkaqVECNHaU6ODg3h3qNHcd/RW1nXMC2COBaWC9R2dfsStn53fUW/Wb+RNGDGHKtL2HKEqFMcFYfFefe10lUHHhtt3BKIgNvJC43YjYkrK1qP10jxTyBEzh8IVRDnwi7tknQxgSZr0NjiGA7yeVaa+dvIt0duq76A3RG784cp3Adrt2f+o7ivhzW3dD3rnpR9sl7/rM1KEAVlwmMSuJ4U9mCz/ZzJhphj33A3qoXcqCwpuvpEg+4RXnjhyyic/ypK576A0pkvoHv5FHbUzyKXf55AfBqN+XOI5xeoUeYwlK5hKJvESG/GflewWNcvszZQKFawVii5zz/Uaqg1y6jQHZ9YxovHp3Dy4hLGplawtloxDaAvo/Wzjp5sHIO9aRy96QC+8S134+5bDlvbXjhxHi+emcHFmRXYD5Jwnzo+P4/p2Xl7TatULtA/hbmleS5oNSTjUeQyGeza2YeB3iTWCNzJRQOeHwTxVaGrBTrRawKeGnJpY8L9lbBo1XYsmXRy2Z5nPV843Yfps3/OL+0fpCur6jTpVd0WMNe8Afv84lacCX7ASgvccJlwe8wsC9I8h9si9nlb6ezXet71dMckhQNuAdanqawluhif3onsGnLJ9mwK2x2N1MkcU1qrtrWkKyynaaKlaR5Wzj2JXbFZ3HdkB44M57C3J4neFLMRNPrSWU82ha5E1A5I6nrmc6WJleUS5hdWMLO4yIWnZnn6u3ugjwLr84IRmqn6fYcsgXBo715qpaO486YjOHJgFwZ6UihTY62urWJ1ZRUF7sf0y7mJuH65KE9QFWwx0u9UjM/kMTFbwEK+gqV80U5OBwd7MLqzF8P9WYzQ3y+NSZBPTo9jem4GS6tFjE0v48z4MhaKSQ1Ly9og+UH3vIE4tltqwNeDXhPwOpFfjTcTFAeyjX3zecNui5nVTuIkhvR71ibKu2IzSwN/OF87t6eHw2HybWlRkC98Dd8mT5f0S3+C/J3KhTmcJlJUSyuS9KKuacLgGuFxlCPzVv+k3fSbdL4mgSFZXUZy5QLSMy8hff5LaJ75LJJLL2E4tYaeeI0Ac98OlUaqRRLIr9UQo1/3AvVBXT3eZSe1sRR6+nvdj7t0Ze2ZUr2x30Mw9PbmkE4NELTd9nLv8GAK9965Hw/efwNupzuybxCpdAxx9knt0o+1LC4XUa5H0ds/jO7+QezaMYRveeg+/MiH3o0feP/b8M67b8aNe0aoyXLMm8fk7Ip9LKoRidtPSTfY1vHpJbxyZpxgi6OaHEDP4B7s2r1P8+eG8AqBpHJXWnY7dFWAt5X9KwH2HKbN4tuF1wuYjw+XU1HPzNnG26P263vS9TqltcdtVr6dNqvLsw+HyYLsim+LNHCYWDLwcewNpOp3lH7mpclVm34BzXOPIXP+c8Cpz6Jw6q+wduEJrE0eR5zaJ9dFkESTKBWq1ERVzMytYnGpxD1SyV5bKpeqBEjJtGUqG+EeKkrg6Fdzm0hnkkh3JxBPNy3OHrbOERAZ/SYFW5EgKPXz15Uq6sUm1vJVLKpetq+nrwt9A1l0d6cwPNCD4aF+JDMJVKlttWcb6O/GjuEeZHJJgriOvu44Rnf0sI4FnD1/GgW2vYt7vcGdO3HLjQfx4F0348iePhze04s7b9yBW3ZnNCQtIeD4GelgxGtAjqcHVouDsMa6Vfb1olcNPJ3gdAKYj5OAdCL2uyVAnfL4uPY0n3+zdJHqFYXzKtu6u57mMq6P9voJqgJBuiiI8/GtdGUJXMXZI1+cJ6+d1v1kjq756dodBx/XZqIqrHQBy6U5cp+W16tIeiOCImtaMXhFiRs/3avTN/3cPT9Wz2C0WkFkcRLVs19G4/RfU8s9jvQKNV1zBvUazTmW2zE4hEP79qI704VCtW4/i9yV60U63YUM93EDQznksll0ZdLopfAP9vQhQ3+N16K4Mk8PtRtBUSsjxbhcKs68ceKzbI2IJHWPLcO9HjUlbd1U0v3EWK6L1+nOELRxlo/bD3vqudSVxRlq5iLSBLZO9PVcZ7PJfkRqbFNaI4FiaRX5UgFTC4s4fWESswtFaugUDh/aj3vvuAk3H9yBPYNZ9GdjGKbZzLluB5ansL8TXS59A0nuhYkguG1ST7dNOi4NvNsmk1Oyu2kr32sjD7Iw+Xq9K1F2VxXJXb+u3boIXLF7iZQCbQCUOceQ1hAJkFyFza9yil93XRlmofAYsJhXroHIgy9gD0gDltKD67hrqc0uXqxDFsXovxErlAmpWEFTQ6An/OtkaRBrEbVLoziH8sSzKBz7NLILz2FHIo/+rjS1UA/3ScrXQA+1TFdXEqvFNe7VFgiIJjVUwj5DIa2ViBE+xSqqBKT2VqVqFUVqrSL3XqVyCWW9jUvA57I59PcOordvyOrXjfFkiqapbnbXGlhbKds7grrBnSaI+3q7MUJAZ7kv1H1JCiz0oHea4UwmS9BGEIvqUxRxZFL61SaW6etlvTFU63UsrVRx5vwctXLB3qKYunDM7hfKZJ2dWyOvYG5+0faP6oO+nUMKm4stvzSfbgeIAy1ofst1hfRqsaGpfl2IcmKVy/UcyNUlrLRXS51AbFrVLsY/El4ByUR13a/f2hOgfFwLYJYujUwvWX41zN1+cOnK5zlctsNa4NrXFq843265fhFx12K8ilgcr6E89OpJfquHbOBTtiZNsnoV0fIqKosX0Jw/jcT4VxA//mng9GcRXTqG/NIkVgiueDpDcEewuLiCwmoFVZqPiwvzWNAP/9OMTLIPDYJ2fmURY+OTWJhdRK3axOzSGpZLNB9ZXk+aJCJV7No5iN17dhEMCWq/GprczBUIyGXt11bWCOYK0wj0dDebK61GrUkNKk2WJbj0xba5Be7TCGwqb8TiNF1jXBDY56q9gFvl/FE7JjIEcIbrWIrmKoGMBPaO7sC73nILHrrvEO68aT9uveEgTc1+FCoFtn0JE+zT+OI8lqgZS9TEHN9g1DaAz+LD4c3I5xN3svBeK0nur4g6NaZcLquhTmhc1LZIsq2fA24HZCcO5xO561GIWYdY4bBWZNC45TcgsTxd5bPyQQatwp58nMj7DdhBGR8Ou5fQehVG4TpFCofrE7k2aP1XcQKbpqUEU28/2IjXBcQ66stjyL/MPdvTv4Poy3+I7PQX0V87jz2ZIoYy1CLpXlaWw9z0MmYnptCTy2HH6AgyvdRUQwM4sH83bjq0F106pKB20APWff196O+nycn9W5lm6WppjVqrwtY00JXg3qu3Fyl90Zpjp+mnRUnNFEc3zVHtMedn5nDu/DSBVbKfN5NZWy6WUV7jArFKwC2vYWk+z0WhSO2WYr8S7q15Aj1Js7dneARdIwR2Tz9K1LZLLNMguPccOYSR0QGMDvdi365h9i1LsFdQWtUPL3P+6npTfxITU/M4cWocL7x4XEPJoXX7Ovk5xuZ6VrgtTrdDmmR5LeyJcm2yHQQ1R+Z/LYBcl7SrRCZEZOqDFql14pZ4SeDotJh/wsLrBdG7RmE/yfKblqJJEduojUwLMXuYTZ/RVZ1ilQ/7W3UG5K+9VZwP+3rCFE7zFL5Oe7pc548groaSZIbW7WW4OP3UBOxDqllAjKCrXHwa1Ymn0d1YYvwaTcEVxLmX6urpQiqXRoKCn+H+qJcmmwR8dbVIc1QvnUZRLXNPSHlMZ+PI9dDMoxRUqCn0fp/2ePpZr507Brln6qbZFkWhoF+PpfmmL1ZzT1et61aA3osD914VzFJ7prkH3H9gH4ZoHjYrMjML3ONxX7ZWw/lxnTyeJjDGkO2KYnRXH3sSweTkEtYKVWR4vUy2i/WXUS0sEcQ1Ajdu9wXHz1/A+NmTqFDDZ7p3oGdoJ3K9CeYp2FsXMY1NJEGt3c1r6qvdKWo97kUDUHmX3KBfvAFwPhxmAardz7wGtKsBOtG2gCf7NZVKXXKh9oZYA/Wftdo+xzMnyIRfzP7qdRaZV/ZPaaE8Yrs5Hbj6hRylc5qtvAsTLIHmEpo7jQDbEvgc+bCEPgymrfy+TLiu9npF4bo9bVZepLCdrgXR7s0ER1ZOned/Dq6zBijo8bVpxBeOITXxBUTO/xUaE89gKAsMDPYxQxKpRJqap8sOSjRuNZqPKe6Psl0pDI30Ye++EfR1J5HkOOrWgSaoxunXOOa477vphv3Yv3cnQZfmvkwaLIpisUhhrmJgoMduFxQKRZwbn8L5iWks5QsEVQWTM8vUNgsoV6g1sxkCPUUtVML83BhWuN9aXi3YDfCTY1M4dvYcXjx+CsdOnaFpusAFgnu5bv3KbROltSL3hUUsEIzzE/Mo0l/m9Wo0JSfGzuH5l17ENOsrR/Uh4CgapQgSZoY3MUIT+I5bD+LWw6M0QQ/j8MEbNb4eaHrcS8HWfo5xW3JFD2Pr3ccQKT7wbkrCyHb3euszvk3SM2ntpzhh9OvJCc/+QMFsJO2HJE+8olgANaYgaPBaYbI9YuddlvV10Px3dQXM6zKfk14OjLle+MMg8GmbuZ5UXzjOgydcV9jvSXE+3pdXmJOsmFZa2FUuTjMFnJpO1pA4iNcjXeYwHKcma0y9hMqJz3D/9gjiM08iV5vCCFf9HQREnJqwot8ar8epfZoocr8V4R5qgKZhhpZArVlivwgx29vqZ7u6TBuWK0UsLy7Zd19SCWrJWIx11ZHKxqyMtGNP3yDi2TQKBL7eh0t3cd9F/ZpfKWB2boFasoKR4QG2o8++G7pEzTcxPYMXT5zF2MQsFpeXMDM37l6F4mK7TE17gabvcy+dxXMvHMPS0pKNkV410u//lSjwaf20GG3Y2bkZjM9MYI3ac3Ypz/3nFJ5/7mkcf/FZmpZNDO8YoDVQx9TSIs5PzSK/uoSRgTQO7x/mQtGredAgasA3gCoc5/3teTx7ZSJmno4kLAgTQXDbJFH2kmZup4ek6/V6pKenh1sNfWrcPSidTqeVFvUPS/PiSo9844c+8tNSUWyyCVbQLefyj/e6E0Hm0WXNyz+KD1xHLl0x9pcF7bawCSgFmt6N+V04zD6u5YpZ3oNAFPa3k4EkKB+mcP3qr0htskaZj/8CvxYXl18HCcpJ0kLEDun9MpFuUqt37gYz93O1MpqLF1GjZutafQUjiUX7uecaNRC3PzQRu+2TDdOT09QKRWS5L6NsU0M1kOYeqEwzTdpGhyN6E6JQoHnIEsV6BFndMujtQokaTaZiPJ7EyuIyCmtrKNWaGBubwezsIjVaEYv6/Bjb3JXL0PyjVu3tx0B/P3I0LbMyZ/VTz+xCvlTCxZklfOm543ji2bOYWara17cXCcgSTb84waRfWOru7sbOoSHbS+7cNYJsd04rDNvAhZTjo8fAKEuY1DuJUzO0shPI0xxdXCvZT6TVSnm2p0aNmcfE3CJmFqlRp5dQZ+XqUzqtn5+O4Lf/9Im/4NzZnReOvbENM13GE+9UfUwX0ytuEGjKJ8AaC3jKK1aYION2uC6t1qhxP6g3EogRAx7xIBf5fN5Odpnn9XtI2ms+NdAiRKataOzoQVyt3EyyD9lYlkAoA4Flh1pCz36bG44TGVBDbEaqDwd5N+QPxfn4DXG8jr9+2BX7/GHyae3k6xNpTylEhU9KFdZcR6CTOprJHGn9KEndFhz+j+g37qhduIfT18Pi1SLihUXECKK4Hqe6+FU0T34aA8svYCi2jBz3Rt19XbxCkvu5KLUN7LGqk9MU7GYWqWSW8+B+M7xYrWGNwq6vl4H5ozRDdVrInhhQNOka7t7ePvT3DBj49XZClPu5Lu4T77r1EO654whGd/ZhmNqjO5tDrRrH4sIaTchlJIi0fu7/4tyHVWiwpnuzGB7pp6lJwSs3sJivY1mfDFytWnt37t2Pm4/ehnc8eD/e884H8Y1vvwdvvutG7OzLIct9ZbY7gz6aw4O7cuxjRjjHzp07cd+999jtiNMXqf3mKphebGCOgJ6dX8TFyUnThHqxlmsH1soc/Vgaq9UKTo+d1bSYmUnXayy5tscL+VvpntvD4rB8e3+71fdqaUuNJ8RKuMrlsmk8aTqv8QJNZ68DETQRItxeF/rG7/zRn1b5MLHxNunsE1vuLqc4T5YahC2v95MFMPOH4j2Fy3SicLwv78HCAbwEaFvVoylRqkxDdUN+z74W1Rkm3WtjLOKNOPPpXpzesGYM9yayCMzm5qIcL8yjdPErKI89g0xtArniSURXjiFdm0dOn1+pcSGr69lL5o/EKYwpO9yYml+2o3l7+qMvy9Vehw7SHgRQLovde3bbW+aT1ETVegx9BFqUe7/ZWQryNPdR5artA2PxGi5MjePEubOc6yKvmUY6kaEm436P5aNSaYIr/6fTNDYpc9r7VakIpAXjMmtpIo4M67GvYdx4cCcOEET9uSjuuu0I7r7jRuzbO8i9JveKg700Z1OIp9gP7idj7GBc7aYkxrm3TEUpc6w7QQ2ofs/Pr2J+ifs/ar1eao8dfd3Yv3MYozRxdw4PYTf9u0Z6MUjAFgsrOH7iDK2AZXz+hQsPc968hjPNR9e0HGW2pf3CrogyLU0nQEqr+bAm0t67Y7il8QQ+r/EY19J4eg9PzDKbajwvO6IN7tvf/nZz9TLs8vKyXn41oI2MjOjl2Ggmk4nxolGqWHsxlhdWOPYLf/jkmMqJJNgS2nYygTcBdiKrPPKFc1o4lKcTWblN0jtdO5y//XqdaEP9W1zLX4bwdB6S8rrcLMcMuh1AH/NK62qnRDBxb9NYnUb+zBeRH3sSzdI8hnp60JfpRrlaNzOrhyZkVlqKwi9piMUS9sykPnZ7/sI4mlzh9+7mvoammx4GUAt6aIbmcqyDe6YVmourxQbml1cJEt2WKOAcy9XqCfR3dZtJFE0lMEFw6vWafbuGcNP+nRjo0tMrSVQjZXtDgLsKAlH39CijeuObJqHWmWQyYbcYtEgnU2lKsck4qtyb6Vdo4wRwsiuFqJ62blRQXF6hti7ZLYsEwRphf2rUzvVqifFlFFbXsMY9ZIkLSqXUoClctcWFuEOM5mqcOm6wh5qRJmuKGlqLUJn71Aqvp1sYWgiWVlbw/f/mf/4456BO0LRehvWu4ujai64Ke7+Y2KsRQOb3YY5RnUCzF2Ap6/YCLGVdb6A3iA+99NqYnp42IAqAvb29DQ+8xx57zAvNBvcSjRdQ5E1velNrn8cGWCQvHmGFtu/zezw20jSd8sn/ju/4Rz/j9jLSMCwUFlZFmHDon2x6hi1OFw+AEqRLbE3xB8Wc35dVfld1uIz8ymfpwX7K523lp+vqUZ71uvw11sNsg9XrwkxaJ0WEyL65wv6aeg7YyqgN5mE9dO3OAFN0npiszHPvdg7xhRewOvY8VmYmUC9XuHfKcu+kWwdAgkKZLxZoOpbsPlwftVhUPx6pp0n0cirTZihkOlbfs2sHhocGkCZYEtQmYhq43A/q8IS+egFTkxftyY5MKodePSJGMOvbK6muLAW4B0syJRcX2dcqwR6neZvlNUqYnlkmKGkyU1NXqY1qvF6Ki4G+67K4MMcwtXYybV+izi/rBjz3p4yrcfEosTwRB/2gyuL0HF55/hhmJuaQZv4s96JNvVq0WsSxY2fx9FPPY5b7tqWVErX0GsZm5jExP4uVctn2nrV6za7bQ9M228UFqSeDwZEB9A/3IkeNnyKQuUIR7Gn83sNP/Bnnz/Z2dE3TsSEComlAz1Jy5LAmtDgRw6b5KNsNynaDlp9pv1KppP2eaTqmGdiIFTvVJDgVtoVIb58Hmm6D+IhkQ3hSos9wScZOpEbwgs1CodDKbyInCVcV/K+wF292zvw6rdOLmZaurPQqXveWXF41LPAxr+JFPs2TT/df+XLXdbQxpyMXx1oMKCwjtnscZP26a5isresk09CzvgdpH1cN2EbrEua+jdMWrzdAA4VAoqAyXF24iOIrf4XGqT9DevIzGCy8iIO9TRwaHcbukZ2IUWii0RQ1mzPzdYN7oKfX7qdxtUWFmk4CqO95js3kcX56zbSGwBqJR9yqbwLIPlIIswRrX28vBriPGurNEaC7cPedt+H22w5w70XTM1km2Ju46WAf7rltFDfu7cfe4W7s2d2HNIV7ifuoixemscB91djERZw9ewory3NI6Ktf7ObE9AJeImhePnYSLz7/PC6ePU9J1f1CakBqu2w2jcraKsZPX8QsTcBaXaZyt415ldq4rk/K1/WNUO1RM/SnuM8bRu/QILp6B9DVM8h9IDV4MoNujs1Ady92juzAoZsOYfTwXjNV680yTd2EPW5WWJ3j3pVzTMCJBSq5AlwoLPb7NzMt5bdZC+I9M87knFae+cOyvk3y+a1+592o8TxZWHu99pNNCUI2m7Ww3+OpH2KiPKK94Lu/85/8DMXRqjEcmGAKMm719+BTom+FBxQ7ahymcDjsVz3uuIBEYHqgtpiVh8O6nvIIpMrp/ikt/M+BrRNH9Y/9ECtsfeI1LMyIcF7POoIX6ZslxdkzmHnx07j45T/G3Ikvo7eRx0A2bj+KUJOmoEk1t1gkwLi30opJwOnjtfrJLu3XkimCnX495VGisDJgZt7tNx/CneSRkWG7gd6Q5cR9tACYTlPwcz1Idw/SNOvCLmrFXfv2mhY8d/4CTl6coqBHcXDPfvRSe0QiFcTY1h0D1CKDWe65aEqyHd09XRgYoJbsFZAyFP4cMrzW7HweLxy/iMXVKlf3ERzavxu7duqQhQuHPsKbZAUcJC0YIKCa2jsSRPqcYN9AH+JcIJaWlrE4py+v1TGyo18HlqjrUIjhSqVEzdyD/aM72aYczeB+7N7dj74hmsjZBOvT3jDOxaiElcUVTE5OmTXQ192D3/jE439CGfEabsPeTn7PlF2Lp2yZXxwA0U4xlZ9k9/+k9Wrc2wmI7RqPWlBxOnTZcKLZvrfz5GUkTBbWR4/CHzwSALXP6/TRI7m8UOujR2xQjA2PM8x2xBRvYTZYJ+BxAjaucMCWJlY888SCdMXHODjmknW268Nqo8K0Vk3d2a0M77KOll8uuUVBurwb4q/T3xlJqLWo+nXYk9c4rZve4TiSgYN+AclrsRbIAr+Apj2dB1hr76Y071e88jGPhSm/FEEKIV2FSba3o4zXZWZSxjt+5EgAZJ5m+ENH7R858tRmX105sXNWsVyhXyuBBsm7jLdTIpH84nZinAbI3GBgNrAGk6xB8mEbsCDeWGUVx3TbRHdipV/na4c7zZFYcxikt+ZXrDi6rXQfL5loZ5WlSHl3AzGuJYeSTdaxQWblSpaZp6Xl5PKar5muGHi+Ee2NUoODsHVGrjiUZqsTXRsMheWy762BanP9JNiAi+n3g648rQkIuHVaFaQp3Dq1UrrPd52vCW7NWcCt+VJa4Pp8Po/5g3BYLlryojDlzlZ6hk0LSsboF3sN6WXRQCc59a6XXaa1ZFrMuA1+XueKaMs9nmxU2edstLFIezy5bFjrfh5Jdm1rryeXjTKXDTQTlUXMrzLyB2EZ0FZeruqVX/l0PXUsuK7voMLWaeZTnEwN+c3kaOdQfCtv4Hbk4GId067za2fOh0DSMS1gnx52vZZrheVXnJiyYKAKpWkxbi3mSperPGKVUZiyZRpQcSKGLR/JAKc6tKeTS81nfskj5d5MSrms204yGW9vL7SbmWzLpnu8LYEnt/2AZXl5Wc/Y6TubBhbdVmDjtJm0dA88NtT2U2yUgUyu6mBjjUXKp0bTNbCpI/IzyYBOl85Gl3V5NqCQbJUKx3k/4/2EXudrgDkfBpot2Ke3uxvKcorNrzixwprrwG0BjK7lUZiy5UHngeXj7DqK155O9Qpk3mU+UUN7O8p362Y5gSaZb05PT+thcgOfmGmtgxXRZsB7VaamLiSXF2i53r+ysmJhNYKdUcNMM4XtZYZNrWtZYWes4+yvX30sTiw/01pmhZiXCPu9KRI2VVpxgX+DKRNm5evE7fmu89XlTmMu7pD3knkM8ran+/IbXM+SoXa58rIm2VOcSDIpbpNVk2HJs/xiybeAx+tswIBcj43tkmkj522RD5urJ1j8yabC0n5Ef9Q/wcJ2y5RsnW7qSRbmiVEFm8sGRanp2D5H7ICdcopY1k4sORAWr7Cy+DgODKPZY3d6aeEgzk4s5Vc7fVj+wBVZfOA3CqcF7nW6NsiEVkJvoYAoAwqH0wwYPp5+aTSFzVWYc2xaLIgzk1NxJGm6DaBzIuhOLxXvSWHKboOya6eZlOU6Zd1OMfP5vDSemZ3+iRXKvPJaO72pudkTK542NTUDsidY/D6PgDFzUn6/11NYLhtnQs8GWJgNY78j5iq/XJVnkpmhLKc4b2aa68MqxzK2yoRcOzElm/pnPVqBbKWifwMrnwbdh4P8G/Jc52uKW2akmHMXNiU9mBRnLufXg8fySAZ8viC+5SpeoJKsyPXxDAtjBjLKZeswRdela/LCvMzaNMCRJFPCgGTQNBzzQaeecsUedCyL8+fPy9kAtjB1Ap4niw/fSJf9yobYq0G9vb3mWk5SsNezPZ5cNkwgMpCpwXQtng0UeFtAVDrzKcxkA6iBTn6V8y5Jg+sS6JcbDIwR47xrYGTe1kRe52ueLwu8IBzO04r3eX2YrsXJVTxlyvLSNbDKFdAoe1JzLcAJYKo3yK/DEgOcXOYzM1PAY7q9GM789lsJApyYddj+ThQAb1PaFvD86abAJ7Ao3ms8TwKegMYVwLQe7WMDH/Pb+1UCqYCrMBtu4FN8AEIDmFYSdVgd4wB4AMrfcnkpP/gbtFqYBbxwmPn8irkh/jpfMxwG2gYwyeXUt9Lp+jwGonAZny9wDWhihSUTchk2mzIAXStM2ZRZaWD0rrQZXXs2UyCTXAp4iqO8G/j0yCTj7VDFa7vgGU3zb0YCz5bA8254rycACkhsb2RgYEB7OPMzbsNej/F6okX7QD3RYi4bKR2vh6tt7+ddgtbS5Io4SDoHlistaX65CovVLmaT3+LURsXpj+It1Na39nzX6ZohE1ICqF1YLcy59/GtfGRGt/Z6xpQrW3TlKix/kM/HGwApc17jmSuxU5pcgU6u9nhMt9NM7fH0pArj7eVXgTD8NgJl/JLbCJs9seLpshovoMiBAwdMg1F4jUVy9fNdFiCxf6YdRWygueyIrQbsYEvzyWU/LcwypvFE9NvGmYPDqp3m836RBk3ZxAx6zabGtOLFGuz2uDa2FfE6XzNs88J5a/kDtjDn2sebq3xiyoq5obClUW5aGk5hkcoy3sCkcvJ70Alsim8HHeXW5EzgYl6TR29iStO1g47XuOxtBE9bAc+T0g14Cnhzk30x01J7PZHi5LIRBkCZnAKdwBoGn1yNg3eZ1/ZwcsXsnLnscPseToMahBwpXfGeGWVuGKDX+Y3DAklbnIVJLcB5l6z4cN4WQH26ACeZEJh8Xh8vP2XQwNcJdNJ0Ahv9BjDvl3yKtbfzfsmy5Fz08MMPXxZ0ou0CD/79vHat19/fb372xfLRFDXUB3l0g93yhcHHDrRAGOQzTacOeldlFC9i5zaATAOzFbiY3wa4U9p1vnZZgGkPax5JnYBnJ5Sca9vDKax5l1z4/PJTVkwzyhUF5QSiFtjaQUf5M9DJlWm5vLxsmk1yKZbWk8Zr13ZbvX/XTs7Gc7QZAC3eH7IIfGGtt7CwoKdZ9GkIyywS+HTYQtJxa0fNp0azvGk9sTrEATK/yjnIGSDtNkKYFOZlgpCtAFrtWq4GXOkKe/bp1/naZgGjLa5lQran028uZSac38I+H6e9lS5wCVDyq6xARlnWwt4Cnd63Y34DHcNN3bdjumTKtNvk5KR/WGSDtgs9ImYuybvtZPGvCnhyBT4BSHLsZNkQAG9yevLAEzP9Es0ngLFjlk42EAp8Qf5w2MCnOA2EwqzGgORJg6R4AS4ApQ200ry/U/g6X1vMOdwAOh8O5tVYICF4NpTTnCstBLDWHk51yC9QUfZM0zFsYGPYyoY1XRh0yiegyi9ZFL/WvZ2nTmBrj9sQbn9PT3HSgOyEaUA90SJ/uVy2p1oISNOOjJMNIACaS3Vtp57yyxVQ5WcZO6WUn52zE0wfxw77E00Ds2fGW1jxni4Xvk7XJgULa4s6hSlL5noOxVtYoJIrbSZg+Tj5aYEZ+OSXSzn18eZSlgx0Mi8FPJmaAlr7KaauGQbe5Z5UIW0IhzWep04C2ooL39ejMJv2kiuS6zWfQCdXhy3suLGEX5qPHRRYpRUZ5d5CYH7rUJDXBovga+35NCgiheXoT5BfF7+sdmsPX+c3LlMWTENxwbYwp1ZAM20oVrzifFh5xZRZcyVLlB27T+eBxjItv+RRoJW72Skm/e337eS18HZoKy3QnubD5oa/Qha+t6c4gc5rPnbINKE0n7RgoNUE3pYWFDOfvlxmfs8cPKuPnW+FxfIrnoPQyuPj2smnX6c3FgUL6iUk0MhVusDh4xQWy6+Hm30ehT1TTlvaTiygCVACmMLSbl7TCYACmtd0qi8MvCvVdJ62Esr2tHA4QpMTMjkVCINPYQFOn4iQ2w4+uQoLKAKfwvKHQSizMwywcHw4Tq4HVieAcSA3BeR1urZJQCCAgtA6eUB6V/m8Kw0mNxynfOF4gU2uwCTQye+1XDvoxP6TDqqvHXTSdB/72MfktXBAYb+oPWy0lVBulmbx2uvJbQef/F77CVRe8yneA9CD0APQg0+sR9G837PKem0of7u7mVaTpgy81+kNSF5ztVMn0HlXWs37w6zTSu8XuOQKYB5sHnAqK6Bdbk+33SdUSB3jtxLMzdIs3gNPFAaf3LDp6TWf4uV68LVrP/mVR1owHJbfA0zgk+vTPOB8uqf28HV6Y5NAEniNfNgDUACR2w46+T3IpN3C4c20nPKENZ3XcopvB53obx14nrar+fbs2WPAU3wYgGIBxT96Jr+P82G5/qHs9nhR2C9qD1+nNzZ5EHkKh73fu/67l+F4DzaFdV/Ox3UC3NjYmIHTg07xl9F0ntrDnjrGbyWgm6VtiN+u5jtw4ID9BoPiFQ6DT3HSgHIV9lpQYZHPI20o16f5eE/bBdx1YF5b5EFxOWrPJ4DI9fFeq4nCaV67KSwNJzcMOg88nWCeO3duwyGK4i+j6Ty1hz11jN9KAC8nnO3pFg6fdsr14JPfazwPGLnDw8PmF9h8XBhQHiRhjShXdB14Xxv0WoEn8mnSaBYRkOKVz+cV2OTOzs624rzrAdhJ03U4vfTUHm6njulbCeDlhLNT+iWnnXK96SlqB6H2gOGwd8NAlOs1oqgdcJ58GU/XAfbGpnagedC0UxiAXqOJFO/LeFB5V3u4cNiDTdRJ03U4vfTUKS5MHdO3I5iXy7MhvX3PJ/IAFIX3fxZBCmvC9r2g3HZAbQa8TvHXwffGpE5aMAywMLXHdwKb37uF40Vh7WYRJA840RXs6Txtmb4dobxcng3pnfZ8nto1YBh8IgEtvBcUefB5ag97agenp81Aep2ubdoMZJtpvTCYROFweO8WRBm1gy4MONEV7uk8bZn+aoTycnnb0y0s01PUSQOGTVBRuxnqKQyesEZsp83ir9PXBrUDx5PipdE8tYPWlwubk6JOgAtpOAuTNpQhtYfb6XLpRq9GUC+Xt1O67fk8XU4DemrXhJ4ELGnEThTWktfpa5ekvQLvBuqk0TxtB3CiNg0np1N9neLCdLl0oysR1u2Wac9n4U5ADO8BRe1A9LQZID1d13hf27QZsDy1A8xTeP8mCh+aWATpNWg4T9vNZ3QlgrrdMp3ybdCAnto1YTu1A7MTbQbW6/S1Re0g6kTtmqydwoDz9Bo0nKft5jN6LcL6ast2zB8+jNmMLgdMT9sB6HV649LlAOWpE7DaqcNhiadXBSDSq81v9FoE9dWW7Zh/O8DztF0AXqevT9oO4Dy9kYG3GW23zld7bcvfyVS9Ttdpiz3a5Wi7+a8IYJvRVftF2L8Fuqodv05fk/SGkZG/DdPtal7jb6O91+mNS1cTeK8riDt9c+Vq03WwXKfr1EbXAiiuA/M6/V3Q36lZ+kba412n6/Q1QsD/H/d3gMlrIKTG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56513" y="1409312"/>
            <a:ext cx="2968468" cy="1978978"/>
          </a:xfrm>
          <a:prstGeom prst="rect">
            <a:avLst/>
          </a:prstGeom>
          <a:ln>
            <a:noFill/>
          </a:ln>
          <a:effectLst>
            <a:outerShdw blurRad="292100" dist="139700" dir="2700000" algn="tl" rotWithShape="0">
              <a:srgbClr val="333333">
                <a:alpha val="65000"/>
              </a:srgbClr>
            </a:outerShdw>
          </a:effectLst>
        </p:spPr>
      </p:pic>
      <p:grpSp>
        <p:nvGrpSpPr>
          <p:cNvPr id="25" name="Group 24"/>
          <p:cNvGrpSpPr/>
          <p:nvPr/>
        </p:nvGrpSpPr>
        <p:grpSpPr>
          <a:xfrm>
            <a:off x="4928813" y="1180976"/>
            <a:ext cx="2583591" cy="682238"/>
            <a:chOff x="5324504" y="1246833"/>
            <a:chExt cx="2583591" cy="682238"/>
          </a:xfrm>
        </p:grpSpPr>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24504" y="1338620"/>
              <a:ext cx="406451" cy="430716"/>
            </a:xfrm>
            <a:prstGeom prst="rect">
              <a:avLst/>
            </a:prstGeom>
          </p:spPr>
        </p:pic>
        <p:sp>
          <p:nvSpPr>
            <p:cNvPr id="24" name="Rectangle 23"/>
            <p:cNvSpPr/>
            <p:nvPr/>
          </p:nvSpPr>
          <p:spPr>
            <a:xfrm>
              <a:off x="5570370" y="1246833"/>
              <a:ext cx="2337725" cy="682238"/>
            </a:xfrm>
            <a:prstGeom prst="rect">
              <a:avLst/>
            </a:prstGeom>
          </p:spPr>
          <p:txBody>
            <a:bodyPr wrap="square">
              <a:spAutoFit/>
            </a:bodyPr>
            <a:lstStyle/>
            <a:p>
              <a:pPr marL="154513" lvl="1" defTabSz="1218860">
                <a:lnSpc>
                  <a:spcPts val="2267"/>
                </a:lnSpc>
                <a:tabLst>
                  <a:tab pos="1008355" algn="l"/>
                  <a:tab pos="1009201" algn="l"/>
                </a:tabLst>
              </a:pPr>
              <a:r>
                <a:rPr lang="en-US" sz="2133" b="1" spc="-13" dirty="0">
                  <a:solidFill>
                    <a:srgbClr val="004990"/>
                  </a:solidFill>
                  <a:latin typeface="Calibri" panose="020F0502020204030204" pitchFamily="34" charset="0"/>
                  <a:cs typeface="Calibri" panose="020F0502020204030204" pitchFamily="34" charset="0"/>
                </a:rPr>
                <a:t>Demonstrated</a:t>
              </a:r>
            </a:p>
            <a:p>
              <a:pPr marL="154513" lvl="1" defTabSz="1218860">
                <a:lnSpc>
                  <a:spcPts val="2267"/>
                </a:lnSpc>
                <a:tabLst>
                  <a:tab pos="1008355" algn="l"/>
                  <a:tab pos="1009201" algn="l"/>
                </a:tabLst>
              </a:pPr>
              <a:r>
                <a:rPr lang="en-US" sz="2133" b="1" spc="-13" dirty="0">
                  <a:solidFill>
                    <a:srgbClr val="004990"/>
                  </a:solidFill>
                  <a:latin typeface="Calibri" panose="020F0502020204030204" pitchFamily="34" charset="0"/>
                  <a:cs typeface="Calibri" panose="020F0502020204030204" pitchFamily="34" charset="0"/>
                </a:rPr>
                <a:t>Success</a:t>
              </a:r>
            </a:p>
          </p:txBody>
        </p:sp>
      </p:grpSp>
      <p:sp>
        <p:nvSpPr>
          <p:cNvPr id="5" name="TextBox 4"/>
          <p:cNvSpPr txBox="1"/>
          <p:nvPr/>
        </p:nvSpPr>
        <p:spPr>
          <a:xfrm>
            <a:off x="1819470" y="6377940"/>
            <a:ext cx="8789436" cy="369332"/>
          </a:xfrm>
          <a:prstGeom prst="rect">
            <a:avLst/>
          </a:prstGeom>
          <a:solidFill>
            <a:srgbClr val="FFFF00"/>
          </a:solidFill>
          <a:ln>
            <a:solidFill>
              <a:schemeClr val="tx1"/>
            </a:solidFill>
          </a:ln>
        </p:spPr>
        <p:txBody>
          <a:bodyPr wrap="square" rtlCol="0">
            <a:spAutoFit/>
          </a:bodyPr>
          <a:lstStyle/>
          <a:p>
            <a:pPr algn="ctr"/>
            <a:r>
              <a:rPr lang="en-US" b="1" dirty="0" smtClean="0">
                <a:latin typeface="Arial"/>
              </a:rPr>
              <a:t>Proven </a:t>
            </a:r>
            <a:r>
              <a:rPr lang="en-US" b="1" dirty="0">
                <a:latin typeface="Arial"/>
              </a:rPr>
              <a:t>Deployment </a:t>
            </a:r>
            <a:r>
              <a:rPr lang="en-US" b="1" dirty="0" smtClean="0">
                <a:latin typeface="Arial"/>
              </a:rPr>
              <a:t>Options for Employing the Ronin UAS</a:t>
            </a:r>
            <a:endParaRPr lang="en-US" b="1" dirty="0">
              <a:latin typeface="Arial"/>
            </a:endParaRPr>
          </a:p>
        </p:txBody>
      </p:sp>
      <p:sp>
        <p:nvSpPr>
          <p:cNvPr id="18" name="Slide Number Placeholder 17"/>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6" name="Title 1"/>
          <p:cNvSpPr>
            <a:spLocks noGrp="1"/>
          </p:cNvSpPr>
          <p:nvPr>
            <p:ph type="title"/>
          </p:nvPr>
        </p:nvSpPr>
        <p:spPr>
          <a:xfrm>
            <a:off x="1749582" y="288019"/>
            <a:ext cx="8678488" cy="553998"/>
          </a:xfrm>
        </p:spPr>
        <p:txBody>
          <a:bodyPr/>
          <a:lstStyle/>
          <a:p>
            <a:pPr algn="ctr"/>
            <a:r>
              <a:rPr lang="en-US" dirty="0" err="1"/>
              <a:t>Rōnin</a:t>
            </a:r>
            <a:r>
              <a:rPr lang="en-US" dirty="0"/>
              <a:t> </a:t>
            </a:r>
            <a:r>
              <a:rPr lang="en-US" dirty="0" smtClean="0"/>
              <a:t>Employment Options</a:t>
            </a:r>
            <a:endParaRPr lang="en-US" dirty="0"/>
          </a:p>
        </p:txBody>
      </p:sp>
    </p:spTree>
    <p:extLst>
      <p:ext uri="{BB962C8B-B14F-4D97-AF65-F5344CB8AC3E}">
        <p14:creationId xmlns:p14="http://schemas.microsoft.com/office/powerpoint/2010/main" val="1193278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Agenda</a:t>
            </a:r>
            <a:endParaRPr lang="en-US" dirty="0"/>
          </a:p>
        </p:txBody>
      </p:sp>
      <p:sp>
        <p:nvSpPr>
          <p:cNvPr id="3" name="Text Placeholder 2"/>
          <p:cNvSpPr>
            <a:spLocks noGrp="1"/>
          </p:cNvSpPr>
          <p:nvPr>
            <p:ph type="body" idx="1"/>
          </p:nvPr>
        </p:nvSpPr>
        <p:spPr>
          <a:xfrm>
            <a:off x="380187" y="1161308"/>
            <a:ext cx="11431625" cy="4308872"/>
          </a:xfrm>
        </p:spPr>
        <p:txBody>
          <a:bodyPr/>
          <a:lstStyle/>
          <a:p>
            <a:pPr marL="285750" indent="-285750">
              <a:lnSpc>
                <a:spcPct val="200000"/>
              </a:lnSpc>
              <a:buFont typeface="Arial" panose="020B0604020202020204" pitchFamily="34" charset="0"/>
              <a:buChar char="•"/>
            </a:pPr>
            <a:r>
              <a:rPr lang="en-US" sz="2800" b="1" dirty="0" err="1"/>
              <a:t>RoGO</a:t>
            </a:r>
            <a:r>
              <a:rPr lang="en-US" sz="2800" b="1" dirty="0"/>
              <a:t> </a:t>
            </a:r>
            <a:r>
              <a:rPr lang="en-US" sz="2800" b="1" dirty="0" err="1"/>
              <a:t>DropBlock</a:t>
            </a:r>
            <a:r>
              <a:rPr lang="en-US" sz="2800" b="1" dirty="0"/>
              <a:t> Description/Characteristics</a:t>
            </a:r>
          </a:p>
          <a:p>
            <a:pPr marL="285750" indent="-285750">
              <a:lnSpc>
                <a:spcPct val="200000"/>
              </a:lnSpc>
              <a:buFont typeface="Arial" panose="020B0604020202020204" pitchFamily="34" charset="0"/>
              <a:buChar char="•"/>
            </a:pPr>
            <a:r>
              <a:rPr lang="en-US" sz="2800" b="1" dirty="0" smtClean="0"/>
              <a:t>Ronin / </a:t>
            </a:r>
            <a:r>
              <a:rPr lang="en-US" sz="2800" b="1" dirty="0" err="1" smtClean="0"/>
              <a:t>RoGO</a:t>
            </a:r>
            <a:r>
              <a:rPr lang="en-US" sz="2800" b="1" dirty="0" smtClean="0"/>
              <a:t> Concept of Operations (CONOP)</a:t>
            </a:r>
          </a:p>
          <a:p>
            <a:pPr marL="285750" indent="-285750">
              <a:lnSpc>
                <a:spcPct val="200000"/>
              </a:lnSpc>
              <a:buFont typeface="Arial" panose="020B0604020202020204" pitchFamily="34" charset="0"/>
              <a:buChar char="•"/>
            </a:pPr>
            <a:r>
              <a:rPr lang="en-US" sz="2800" b="1" dirty="0" err="1" smtClean="0"/>
              <a:t>RoGO</a:t>
            </a:r>
            <a:r>
              <a:rPr lang="en-US" sz="2800" b="1" dirty="0" smtClean="0"/>
              <a:t> </a:t>
            </a:r>
            <a:r>
              <a:rPr lang="en-US" sz="2800" b="1" dirty="0" err="1" smtClean="0"/>
              <a:t>DropBlock</a:t>
            </a:r>
            <a:r>
              <a:rPr lang="en-US" sz="2800" b="1" dirty="0" smtClean="0"/>
              <a:t> / HAP and Ronin Operational Employment</a:t>
            </a:r>
          </a:p>
          <a:p>
            <a:pPr marL="285750" indent="-285750">
              <a:lnSpc>
                <a:spcPct val="200000"/>
              </a:lnSpc>
              <a:buFont typeface="Arial" panose="020B0604020202020204" pitchFamily="34" charset="0"/>
              <a:buChar char="•"/>
            </a:pPr>
            <a:r>
              <a:rPr lang="en-US" sz="2800" b="1" dirty="0" smtClean="0"/>
              <a:t>Propose Way Ahead</a:t>
            </a:r>
          </a:p>
          <a:p>
            <a:pPr marL="285750" indent="-285750">
              <a:lnSpc>
                <a:spcPct val="200000"/>
              </a:lnSpc>
              <a:buFont typeface="Arial" panose="020B0604020202020204" pitchFamily="34" charset="0"/>
              <a:buChar char="•"/>
            </a:pPr>
            <a:r>
              <a:rPr lang="en-US" sz="2800" b="1" dirty="0" smtClean="0"/>
              <a:t>Questions</a:t>
            </a:r>
            <a:endParaRPr lang="en-US" sz="2800"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12916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A036418-0043-4AA7-A57D-190657EAAD97}"/>
              </a:ext>
            </a:extLst>
          </p:cNvPr>
          <p:cNvSpPr>
            <a:spLocks noGrp="1"/>
          </p:cNvSpPr>
          <p:nvPr>
            <p:ph type="title"/>
          </p:nvPr>
        </p:nvSpPr>
        <p:spPr>
          <a:xfrm>
            <a:off x="3520441" y="257100"/>
            <a:ext cx="5224975" cy="506678"/>
          </a:xfrm>
        </p:spPr>
        <p:txBody>
          <a:bodyPr>
            <a:noAutofit/>
          </a:bodyPr>
          <a:lstStyle/>
          <a:p>
            <a:pPr algn="ctr"/>
            <a:r>
              <a:rPr lang="en-US" sz="3600" dirty="0" err="1" smtClean="0"/>
              <a:t>RoGO</a:t>
            </a:r>
            <a:r>
              <a:rPr lang="en-US" sz="3600" dirty="0" smtClean="0"/>
              <a:t> </a:t>
            </a:r>
            <a:r>
              <a:rPr lang="en-US" sz="3600" dirty="0" err="1" smtClean="0"/>
              <a:t>DropBlock</a:t>
            </a:r>
            <a:endParaRPr lang="en-US" sz="3600" dirty="0"/>
          </a:p>
        </p:txBody>
      </p:sp>
      <p:sp>
        <p:nvSpPr>
          <p:cNvPr id="13" name="Text Placeholder 12">
            <a:extLst>
              <a:ext uri="{FF2B5EF4-FFF2-40B4-BE49-F238E27FC236}">
                <a16:creationId xmlns:a16="http://schemas.microsoft.com/office/drawing/2014/main" id="{D95C16E1-F73B-45BB-9E64-1DA7C2F7092F}"/>
              </a:ext>
            </a:extLst>
          </p:cNvPr>
          <p:cNvSpPr>
            <a:spLocks noGrp="1"/>
          </p:cNvSpPr>
          <p:nvPr>
            <p:ph type="body" idx="1"/>
          </p:nvPr>
        </p:nvSpPr>
        <p:spPr>
          <a:xfrm>
            <a:off x="132052" y="1624577"/>
            <a:ext cx="5442606" cy="4501440"/>
          </a:xfrm>
        </p:spPr>
        <p:txBody>
          <a:bodyPr>
            <a:noAutofit/>
          </a:bodyPr>
          <a:lstStyle/>
          <a:p>
            <a:pPr marL="457200" indent="-457200" algn="l">
              <a:lnSpc>
                <a:spcPct val="120000"/>
              </a:lnSpc>
              <a:spcBef>
                <a:spcPts val="500"/>
              </a:spcBef>
              <a:buFont typeface="Arial" panose="020B0604020202020204" pitchFamily="34" charset="0"/>
              <a:buChar char="•"/>
            </a:pPr>
            <a:r>
              <a:rPr lang="en-US" sz="1600" dirty="0">
                <a:latin typeface="Arial" panose="020B0604020202020204" pitchFamily="34" charset="0"/>
                <a:cs typeface="Arial" panose="020B0604020202020204" pitchFamily="34" charset="0"/>
              </a:rPr>
              <a:t>Mark, track, &amp; share real-time locations of First Responders, Firetrucks &amp; Equipment so Incident Command sees everyone in real-time </a:t>
            </a:r>
            <a:r>
              <a:rPr lang="en-US" sz="1600" dirty="0" smtClean="0">
                <a:latin typeface="Arial" panose="020B0604020202020204" pitchFamily="34" charset="0"/>
                <a:cs typeface="Arial" panose="020B0604020202020204" pitchFamily="34" charset="0"/>
              </a:rPr>
              <a:t>– and identifies </a:t>
            </a:r>
            <a:r>
              <a:rPr lang="en-US" sz="1600" dirty="0">
                <a:latin typeface="Arial" panose="020B0604020202020204" pitchFamily="34" charset="0"/>
                <a:cs typeface="Arial" panose="020B0604020202020204" pitchFamily="34" charset="0"/>
              </a:rPr>
              <a:t>who is in possible </a:t>
            </a:r>
            <a:r>
              <a:rPr lang="en-US" sz="1600" dirty="0" smtClean="0">
                <a:latin typeface="Arial" panose="020B0604020202020204" pitchFamily="34" charset="0"/>
                <a:cs typeface="Arial" panose="020B0604020202020204" pitchFamily="34" charset="0"/>
              </a:rPr>
              <a:t>danger.</a:t>
            </a:r>
          </a:p>
          <a:p>
            <a:pPr marL="457200" indent="-457200" algn="l">
              <a:lnSpc>
                <a:spcPct val="120000"/>
              </a:lnSpc>
              <a:spcBef>
                <a:spcPts val="500"/>
              </a:spcBef>
              <a:buFont typeface="Arial" panose="020B0604020202020204" pitchFamily="34" charset="0"/>
              <a:buChar char="•"/>
            </a:pPr>
            <a:r>
              <a:rPr lang="en-US" sz="1600" dirty="0" err="1">
                <a:latin typeface="Arial" panose="020B0604020202020204" pitchFamily="34" charset="0"/>
                <a:cs typeface="Arial" panose="020B0604020202020204" pitchFamily="34" charset="0"/>
              </a:rPr>
              <a:t>DropBlock</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transmits </a:t>
            </a:r>
            <a:r>
              <a:rPr lang="en-US" sz="1600" dirty="0">
                <a:latin typeface="Arial" panose="020B0604020202020204" pitchFamily="34" charset="0"/>
                <a:cs typeface="Arial" panose="020B0604020202020204" pitchFamily="34" charset="0"/>
              </a:rPr>
              <a:t>wind speed/wind direction data, </a:t>
            </a:r>
            <a:r>
              <a:rPr lang="en-US" sz="1600" dirty="0" smtClean="0">
                <a:latin typeface="Arial" panose="020B0604020202020204" pitchFamily="34" charset="0"/>
                <a:cs typeface="Arial" panose="020B0604020202020204" pitchFamily="34" charset="0"/>
              </a:rPr>
              <a:t>crucial </a:t>
            </a:r>
            <a:r>
              <a:rPr lang="en-US" sz="1600" dirty="0">
                <a:latin typeface="Arial" panose="020B0604020202020204" pitchFamily="34" charset="0"/>
                <a:cs typeface="Arial" panose="020B0604020202020204" pitchFamily="34" charset="0"/>
              </a:rPr>
              <a:t>information for wildland firefighters</a:t>
            </a:r>
          </a:p>
          <a:p>
            <a:pPr marL="457200" indent="-457200" algn="l">
              <a:lnSpc>
                <a:spcPct val="120000"/>
              </a:lnSpc>
              <a:spcBef>
                <a:spcPts val="500"/>
              </a:spcBef>
              <a:buFont typeface="Arial" panose="020B0604020202020204" pitchFamily="34" charset="0"/>
              <a:buChar char="•"/>
            </a:pPr>
            <a:r>
              <a:rPr lang="en-US" sz="1600" dirty="0" err="1">
                <a:latin typeface="Arial" panose="020B0604020202020204" pitchFamily="34" charset="0"/>
                <a:cs typeface="Arial" panose="020B0604020202020204" pitchFamily="34" charset="0"/>
              </a:rPr>
              <a:t>RoGO</a:t>
            </a:r>
            <a:r>
              <a:rPr lang="en-US" sz="1600" dirty="0">
                <a:latin typeface="Arial" panose="020B0604020202020204" pitchFamily="34" charset="0"/>
                <a:cs typeface="Arial" panose="020B0604020202020204" pitchFamily="34" charset="0"/>
              </a:rPr>
              <a:t> has Predictive Analysis software to show where/when/what the next threat is coming from…and when it will </a:t>
            </a:r>
            <a:r>
              <a:rPr lang="en-US" sz="1600" dirty="0" smtClean="0">
                <a:latin typeface="Arial" panose="020B0604020202020204" pitchFamily="34" charset="0"/>
                <a:cs typeface="Arial" panose="020B0604020202020204" pitchFamily="34" charset="0"/>
              </a:rPr>
              <a:t>arrive.</a:t>
            </a:r>
          </a:p>
          <a:p>
            <a:pPr marL="457200" indent="-457200" algn="l">
              <a:lnSpc>
                <a:spcPct val="120000"/>
              </a:lnSpc>
              <a:spcBef>
                <a:spcPts val="50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Improves </a:t>
            </a:r>
            <a:r>
              <a:rPr lang="en-US" sz="1600" dirty="0">
                <a:latin typeface="Arial" panose="020B0604020202020204" pitchFamily="34" charset="0"/>
                <a:cs typeface="Arial" panose="020B0604020202020204" pitchFamily="34" charset="0"/>
              </a:rPr>
              <a:t>communication &amp; asset coordination across tactical &amp; organizational </a:t>
            </a:r>
            <a:r>
              <a:rPr lang="en-US" sz="1600" dirty="0" smtClean="0">
                <a:latin typeface="Arial" panose="020B0604020202020204" pitchFamily="34" charset="0"/>
                <a:cs typeface="Arial" panose="020B0604020202020204" pitchFamily="34" charset="0"/>
              </a:rPr>
              <a:t>teams.</a:t>
            </a:r>
            <a:endParaRPr lang="en-US" sz="1600" dirty="0">
              <a:latin typeface="Arial" panose="020B0604020202020204" pitchFamily="34" charset="0"/>
              <a:cs typeface="Arial" panose="020B0604020202020204" pitchFamily="34" charset="0"/>
            </a:endParaRPr>
          </a:p>
          <a:p>
            <a:pPr marL="457200" indent="-457200" algn="l">
              <a:lnSpc>
                <a:spcPct val="120000"/>
              </a:lnSpc>
              <a:spcBef>
                <a:spcPts val="50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Allows </a:t>
            </a:r>
            <a:r>
              <a:rPr lang="en-US" sz="1600" dirty="0">
                <a:latin typeface="Arial" panose="020B0604020202020204" pitchFamily="34" charset="0"/>
                <a:cs typeface="Arial" panose="020B0604020202020204" pitchFamily="34" charset="0"/>
              </a:rPr>
              <a:t>faster &amp; safer tactical decision-making – update new tactical decisions in seconds with remotely-located </a:t>
            </a:r>
            <a:r>
              <a:rPr lang="en-US" sz="1600" dirty="0" smtClean="0">
                <a:latin typeface="Arial" panose="020B0604020202020204" pitchFamily="34" charset="0"/>
                <a:cs typeface="Arial" panose="020B0604020202020204" pitchFamily="34" charset="0"/>
              </a:rPr>
              <a:t>personnel. </a:t>
            </a:r>
            <a:endParaRPr lang="en-US" sz="1600" dirty="0">
              <a:latin typeface="Arial" panose="020B0604020202020204" pitchFamily="34" charset="0"/>
              <a:cs typeface="Arial" panose="020B0604020202020204" pitchFamily="34" charset="0"/>
            </a:endParaRPr>
          </a:p>
          <a:p>
            <a:pPr marL="457200" indent="-457200" algn="l">
              <a:lnSpc>
                <a:spcPct val="120000"/>
              </a:lnSpc>
              <a:spcBef>
                <a:spcPts val="500"/>
              </a:spcBef>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gn="l"/>
            <a:endParaRPr lang="en-US" sz="1600" dirty="0" smtClean="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4E09FD5-E2ED-BD48-8319-B4C9607B3A94}"/>
              </a:ext>
            </a:extLst>
          </p:cNvPr>
          <p:cNvSpPr txBox="1"/>
          <p:nvPr/>
        </p:nvSpPr>
        <p:spPr>
          <a:xfrm>
            <a:off x="-50557" y="1116748"/>
            <a:ext cx="5422656" cy="5078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099" tIns="38099" rIns="38099" bIns="38099" numCol="1" spcCol="38100" rtlCol="0" anchor="t">
            <a:spAutoFit/>
          </a:bodyPr>
          <a:lstStyle/>
          <a:p>
            <a:pPr algn="ctr"/>
            <a:r>
              <a:rPr lang="en-US" sz="2800" b="1" dirty="0" smtClean="0">
                <a:latin typeface="Arial" panose="020B0604020202020204" pitchFamily="34" charset="0"/>
                <a:cs typeface="Arial" panose="020B0604020202020204" pitchFamily="34" charset="0"/>
              </a:rPr>
              <a:t>Features and Functions</a:t>
            </a:r>
            <a:endParaRPr lang="en-US" sz="2800" b="1" dirty="0">
              <a:latin typeface="Arial" panose="020B0604020202020204" pitchFamily="34" charset="0"/>
              <a:cs typeface="Arial" panose="020B0604020202020204" pitchFamily="34" charset="0"/>
            </a:endParaRPr>
          </a:p>
        </p:txBody>
      </p:sp>
      <p:sp>
        <p:nvSpPr>
          <p:cNvPr id="3" name="TextBox 2"/>
          <p:cNvSpPr txBox="1"/>
          <p:nvPr/>
        </p:nvSpPr>
        <p:spPr>
          <a:xfrm>
            <a:off x="8778240" y="1339530"/>
            <a:ext cx="2942978" cy="1077218"/>
          </a:xfrm>
          <a:prstGeom prst="rect">
            <a:avLst/>
          </a:prstGeom>
          <a:solidFill>
            <a:srgbClr val="FFFF00"/>
          </a:solidFill>
          <a:ln>
            <a:solidFill>
              <a:schemeClr val="tx1"/>
            </a:solidFill>
          </a:ln>
        </p:spPr>
        <p:txBody>
          <a:bodyPr wrap="square" rtlCol="0">
            <a:spAutoFit/>
          </a:bodyPr>
          <a:lstStyle/>
          <a:p>
            <a:pPr algn="ctr"/>
            <a:r>
              <a:rPr lang="en-US" sz="1600" b="1" dirty="0" smtClean="0"/>
              <a:t>Current Size, Weight, &amp; Power</a:t>
            </a:r>
            <a:endParaRPr lang="en-US" sz="1600" b="1" dirty="0"/>
          </a:p>
          <a:p>
            <a:pPr indent="-182880">
              <a:buFont typeface="Arial" panose="020B0604020202020204" pitchFamily="34" charset="0"/>
              <a:buChar char="•"/>
            </a:pPr>
            <a:r>
              <a:rPr lang="en-US" sz="1600" b="1" dirty="0" smtClean="0"/>
              <a:t>Size: 8.5” x </a:t>
            </a:r>
            <a:r>
              <a:rPr lang="en-US" sz="1600" b="1" dirty="0"/>
              <a:t>7</a:t>
            </a:r>
            <a:r>
              <a:rPr lang="en-US" sz="1600" b="1" dirty="0" smtClean="0"/>
              <a:t>” x </a:t>
            </a:r>
            <a:r>
              <a:rPr lang="en-US" sz="1600" b="1" dirty="0"/>
              <a:t>4</a:t>
            </a:r>
            <a:r>
              <a:rPr lang="en-US" sz="1600" b="1" dirty="0" smtClean="0"/>
              <a:t>”</a:t>
            </a:r>
          </a:p>
          <a:p>
            <a:pPr indent="-182880">
              <a:buFont typeface="Arial" panose="020B0604020202020204" pitchFamily="34" charset="0"/>
              <a:buChar char="•"/>
            </a:pPr>
            <a:r>
              <a:rPr lang="en-US" sz="1600" b="1" dirty="0" smtClean="0"/>
              <a:t>Weight: </a:t>
            </a:r>
            <a:r>
              <a:rPr lang="en-US" sz="1600" b="1" u="sng" dirty="0" smtClean="0"/>
              <a:t>&lt;</a:t>
            </a:r>
            <a:r>
              <a:rPr lang="en-US" sz="1600" b="1" dirty="0" smtClean="0"/>
              <a:t> 2.2 </a:t>
            </a:r>
            <a:r>
              <a:rPr lang="en-US" sz="1600" b="1" dirty="0" err="1" smtClean="0"/>
              <a:t>lbs</a:t>
            </a:r>
            <a:endParaRPr lang="en-US" sz="1600" b="1" dirty="0" smtClean="0"/>
          </a:p>
          <a:p>
            <a:pPr indent="-182880">
              <a:buFont typeface="Arial" panose="020B0604020202020204" pitchFamily="34" charset="0"/>
              <a:buChar char="•"/>
            </a:pPr>
            <a:r>
              <a:rPr lang="en-US" sz="1600" b="1" dirty="0" smtClean="0"/>
              <a:t>Power: ≤ 18 watt hours p/day</a:t>
            </a:r>
          </a:p>
        </p:txBody>
      </p:sp>
      <p:sp>
        <p:nvSpPr>
          <p:cNvPr id="4" name="TextBox 3"/>
          <p:cNvSpPr txBox="1"/>
          <p:nvPr/>
        </p:nvSpPr>
        <p:spPr>
          <a:xfrm>
            <a:off x="-1172" y="6086744"/>
            <a:ext cx="12191999" cy="523220"/>
          </a:xfrm>
          <a:prstGeom prst="rect">
            <a:avLst/>
          </a:prstGeom>
          <a:solidFill>
            <a:srgbClr val="FFFF00"/>
          </a:solidFill>
          <a:ln>
            <a:solidFill>
              <a:schemeClr val="tx1"/>
            </a:solidFill>
          </a:ln>
        </p:spPr>
        <p:txBody>
          <a:bodyPr wrap="square" rtlCol="0" anchor="b">
            <a:spAutoFit/>
          </a:bodyPr>
          <a:lstStyle/>
          <a:p>
            <a:pPr algn="ctr"/>
            <a:r>
              <a:rPr lang="en-US" sz="2800" b="1" dirty="0">
                <a:latin typeface="Arial" panose="020B0604020202020204" pitchFamily="34" charset="0"/>
                <a:cs typeface="Arial" panose="020B0604020202020204" pitchFamily="34" charset="0"/>
              </a:rPr>
              <a:t>Save lives, money, </a:t>
            </a:r>
            <a:r>
              <a:rPr lang="en-US" sz="2800" b="1" dirty="0" smtClean="0">
                <a:latin typeface="Arial" panose="020B0604020202020204" pitchFamily="34" charset="0"/>
                <a:cs typeface="Arial" panose="020B0604020202020204" pitchFamily="34" charset="0"/>
              </a:rPr>
              <a:t>and time; reports </a:t>
            </a:r>
            <a:r>
              <a:rPr lang="en-US" sz="2800" b="1" dirty="0">
                <a:latin typeface="Arial" panose="020B0604020202020204" pitchFamily="34" charset="0"/>
                <a:cs typeface="Arial" panose="020B0604020202020204" pitchFamily="34" charset="0"/>
              </a:rPr>
              <a:t>data to anywhere, from </a:t>
            </a:r>
            <a:r>
              <a:rPr lang="en-US" sz="2800" b="1" dirty="0" smtClean="0">
                <a:latin typeface="Arial" panose="020B0604020202020204" pitchFamily="34" charset="0"/>
                <a:cs typeface="Arial" panose="020B0604020202020204" pitchFamily="34" charset="0"/>
              </a:rPr>
              <a:t>anywhere</a:t>
            </a:r>
            <a:endParaRPr lang="en-US" sz="2800" dirty="0"/>
          </a:p>
        </p:txBody>
      </p:sp>
      <p:pic>
        <p:nvPicPr>
          <p:cNvPr id="10" name="Picture 9" descr="Kansas Forest Service, wildland fire assistance, engine 44">
            <a:extLst>
              <a:ext uri="{FF2B5EF4-FFF2-40B4-BE49-F238E27FC236}">
                <a16:creationId xmlns:a16="http://schemas.microsoft.com/office/drawing/2014/main" id="{5F3B5EE8-94FD-4D23-B934-A573374C2B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519676" y="2668485"/>
            <a:ext cx="3582556" cy="2291378"/>
          </a:xfrm>
          <a:prstGeom prst="rect">
            <a:avLst/>
          </a:prstGeom>
          <a:noFill/>
          <a:ln w="19050">
            <a:solidFill>
              <a:schemeClr val="tx1"/>
            </a:solidFill>
          </a:ln>
        </p:spPr>
      </p:pic>
      <p:pic>
        <p:nvPicPr>
          <p:cNvPr id="5" name="Picture 4" descr="A picture containing small, sitting, computer&#10;&#10;Description automatically generated">
            <a:extLst>
              <a:ext uri="{FF2B5EF4-FFF2-40B4-BE49-F238E27FC236}">
                <a16:creationId xmlns:a16="http://schemas.microsoft.com/office/drawing/2014/main" id="{B68BE0A1-7DFB-432E-B038-179B92792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878" y="1333267"/>
            <a:ext cx="2876690" cy="2191284"/>
          </a:xfrm>
          <a:prstGeom prst="rect">
            <a:avLst/>
          </a:prstGeom>
          <a:ln w="19050">
            <a:solidFill>
              <a:schemeClr val="tx1"/>
            </a:solidFill>
          </a:ln>
          <a:effectLst>
            <a:outerShdw blurRad="50800" dist="38100" dir="2700000" algn="tl" rotWithShape="0">
              <a:prstClr val="black">
                <a:alpha val="40000"/>
              </a:prstClr>
            </a:outerShdw>
            <a:softEdge rad="12700"/>
          </a:effectLst>
        </p:spPr>
      </p:pic>
      <p:sp>
        <p:nvSpPr>
          <p:cNvPr id="14" name="Slide Number Placeholder 1"/>
          <p:cNvSpPr>
            <a:spLocks noGrp="1"/>
          </p:cNvSpPr>
          <p:nvPr>
            <p:ph type="sldNum" sz="quarter" idx="4294967295"/>
          </p:nvPr>
        </p:nvSpPr>
        <p:spPr>
          <a:xfrm>
            <a:off x="8778240" y="6377940"/>
            <a:ext cx="2804160" cy="3429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TextBox 11"/>
          <p:cNvSpPr txBox="1"/>
          <p:nvPr/>
        </p:nvSpPr>
        <p:spPr>
          <a:xfrm>
            <a:off x="5484071" y="3607396"/>
            <a:ext cx="2942978" cy="1323439"/>
          </a:xfrm>
          <a:prstGeom prst="rect">
            <a:avLst/>
          </a:prstGeom>
          <a:solidFill>
            <a:srgbClr val="FFFF00"/>
          </a:solidFill>
          <a:ln>
            <a:solidFill>
              <a:schemeClr val="tx1"/>
            </a:solidFill>
          </a:ln>
        </p:spPr>
        <p:txBody>
          <a:bodyPr wrap="square" rtlCol="0">
            <a:spAutoFit/>
          </a:bodyPr>
          <a:lstStyle/>
          <a:p>
            <a:pPr algn="ctr"/>
            <a:r>
              <a:rPr lang="en-US" sz="1600" b="1" dirty="0" smtClean="0"/>
              <a:t>Future Size, Weight, &amp; Power</a:t>
            </a:r>
            <a:endParaRPr lang="en-US" sz="1600" b="1" dirty="0"/>
          </a:p>
          <a:p>
            <a:pPr indent="-182880">
              <a:buFont typeface="Arial" panose="020B0604020202020204" pitchFamily="34" charset="0"/>
              <a:buChar char="•"/>
            </a:pPr>
            <a:r>
              <a:rPr lang="en-US" sz="1600" b="1" dirty="0" smtClean="0"/>
              <a:t>Size: 5.5” x 3.5” x 1.125”</a:t>
            </a:r>
          </a:p>
          <a:p>
            <a:pPr indent="-182880">
              <a:buFont typeface="Arial" panose="020B0604020202020204" pitchFamily="34" charset="0"/>
              <a:buChar char="•"/>
            </a:pPr>
            <a:r>
              <a:rPr lang="en-US" sz="1600" b="1" dirty="0" smtClean="0"/>
              <a:t>Weight: </a:t>
            </a:r>
            <a:r>
              <a:rPr lang="en-US" sz="1600" b="1" u="sng" dirty="0" smtClean="0"/>
              <a:t>&lt;</a:t>
            </a:r>
            <a:r>
              <a:rPr lang="en-US" sz="1600" b="1" dirty="0" smtClean="0"/>
              <a:t> 16 oz.</a:t>
            </a:r>
          </a:p>
          <a:p>
            <a:pPr indent="-182880">
              <a:buFont typeface="Arial" panose="020B0604020202020204" pitchFamily="34" charset="0"/>
              <a:buChar char="•"/>
            </a:pPr>
            <a:r>
              <a:rPr lang="en-US" sz="1600" b="1" dirty="0" smtClean="0"/>
              <a:t>Power: ≤ 18 watt hours p/day</a:t>
            </a:r>
          </a:p>
          <a:p>
            <a:r>
              <a:rPr lang="en-US" sz="1600" b="1" i="1" dirty="0" smtClean="0"/>
              <a:t>* First Net (Band 14) Capable </a:t>
            </a:r>
          </a:p>
        </p:txBody>
      </p:sp>
      <p:sp>
        <p:nvSpPr>
          <p:cNvPr id="15" name="Text Placeholder 12">
            <a:extLst>
              <a:ext uri="{FF2B5EF4-FFF2-40B4-BE49-F238E27FC236}">
                <a16:creationId xmlns:a16="http://schemas.microsoft.com/office/drawing/2014/main" id="{D95C16E1-F73B-45BB-9E64-1DA7C2F7092F}"/>
              </a:ext>
            </a:extLst>
          </p:cNvPr>
          <p:cNvSpPr txBox="1">
            <a:spLocks/>
          </p:cNvSpPr>
          <p:nvPr/>
        </p:nvSpPr>
        <p:spPr>
          <a:xfrm>
            <a:off x="5946430" y="5028578"/>
            <a:ext cx="4737294" cy="1026074"/>
          </a:xfrm>
          <a:prstGeom prst="rect">
            <a:avLst/>
          </a:prstGeom>
          <a:solidFill>
            <a:schemeClr val="bg1"/>
          </a:solidFill>
          <a:ln w="19050">
            <a:solidFill>
              <a:schemeClr val="tx1"/>
            </a:solidFill>
          </a:ln>
        </p:spPr>
        <p:txBody>
          <a:bodyPr wrap="square" lIns="0" tIns="0" rIns="0" bIns="0">
            <a:noAutofit/>
          </a:bodyPr>
          <a:lstStyle>
            <a:lvl1pPr marL="0">
              <a:defRPr b="0" i="0">
                <a:solidFill>
                  <a:schemeClr val="tx1"/>
                </a:solidFill>
                <a:latin typeface="+mn-lt"/>
                <a:ea typeface="+mn-ea"/>
                <a:cs typeface="+mn-cs"/>
              </a:defRPr>
            </a:lvl1pPr>
            <a:lvl2pPr marL="457200">
              <a:defRPr>
                <a:solidFill>
                  <a:schemeClr val="tx1"/>
                </a:solidFill>
                <a:latin typeface="+mn-lt"/>
                <a:ea typeface="+mn-ea"/>
                <a:cs typeface="+mn-cs"/>
              </a:defRPr>
            </a:lvl2pPr>
            <a:lvl3pPr marL="914400">
              <a:defRPr>
                <a:solidFill>
                  <a:schemeClr val="tx1"/>
                </a:solidFill>
                <a:latin typeface="+mn-lt"/>
                <a:ea typeface="+mn-ea"/>
                <a:cs typeface="+mn-cs"/>
              </a:defRPr>
            </a:lvl3pPr>
            <a:lvl4pPr marL="1371600">
              <a:defRPr>
                <a:solidFill>
                  <a:schemeClr val="tx1"/>
                </a:solidFill>
                <a:latin typeface="+mn-lt"/>
                <a:ea typeface="+mn-ea"/>
                <a:cs typeface="+mn-cs"/>
              </a:defRPr>
            </a:lvl4pPr>
            <a:lvl5pPr marL="1828800">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lnSpc>
                <a:spcPct val="120000"/>
              </a:lnSpc>
              <a:spcBef>
                <a:spcPts val="500"/>
              </a:spcBef>
            </a:pPr>
            <a:r>
              <a:rPr lang="en-US" sz="1050" kern="0" dirty="0" smtClean="0">
                <a:latin typeface="Arial" panose="020B0604020202020204" pitchFamily="34" charset="0"/>
                <a:cs typeface="Arial" panose="020B0604020202020204" pitchFamily="34" charset="0"/>
              </a:rPr>
              <a:t>- Instant deployment for Sensor Data</a:t>
            </a:r>
            <a:endParaRPr lang="en-US" sz="1050" kern="0" spc="20" dirty="0" smtClean="0">
              <a:latin typeface="Arial" panose="020B0604020202020204" pitchFamily="34" charset="0"/>
              <a:cs typeface="Arial" panose="020B0604020202020204" pitchFamily="34" charset="0"/>
            </a:endParaRPr>
          </a:p>
          <a:p>
            <a:pPr algn="l">
              <a:lnSpc>
                <a:spcPct val="120000"/>
              </a:lnSpc>
              <a:spcBef>
                <a:spcPts val="500"/>
              </a:spcBef>
            </a:pPr>
            <a:r>
              <a:rPr lang="en-US" sz="1050" kern="0" dirty="0" smtClean="0">
                <a:latin typeface="Arial" panose="020B0604020202020204" pitchFamily="34" charset="0"/>
                <a:cs typeface="Arial" panose="020B0604020202020204" pitchFamily="34" charset="0"/>
              </a:rPr>
              <a:t>- Tracks Equipment GPS Location</a:t>
            </a:r>
          </a:p>
          <a:p>
            <a:pPr algn="l">
              <a:lnSpc>
                <a:spcPct val="120000"/>
              </a:lnSpc>
              <a:spcBef>
                <a:spcPts val="500"/>
              </a:spcBef>
            </a:pPr>
            <a:r>
              <a:rPr lang="en-US" sz="1050" kern="0" dirty="0" smtClean="0">
                <a:latin typeface="Arial" panose="020B0604020202020204" pitchFamily="34" charset="0"/>
                <a:cs typeface="Arial" panose="020B0604020202020204" pitchFamily="34" charset="0"/>
              </a:rPr>
              <a:t>- </a:t>
            </a:r>
            <a:r>
              <a:rPr lang="en-US" sz="1050" kern="0" dirty="0" err="1" smtClean="0">
                <a:latin typeface="Arial" panose="020B0604020202020204" pitchFamily="34" charset="0"/>
                <a:cs typeface="Arial" panose="020B0604020202020204" pitchFamily="34" charset="0"/>
              </a:rPr>
              <a:t>DropBlocks</a:t>
            </a:r>
            <a:r>
              <a:rPr lang="en-US" sz="1050" kern="0" dirty="0" smtClean="0">
                <a:latin typeface="Arial" panose="020B0604020202020204" pitchFamily="34" charset="0"/>
                <a:cs typeface="Arial" panose="020B0604020202020204" pitchFamily="34" charset="0"/>
              </a:rPr>
              <a:t> relay: Temperature, Barometric Pressure, and Relative Humidity</a:t>
            </a:r>
          </a:p>
          <a:p>
            <a:pPr algn="l">
              <a:lnSpc>
                <a:spcPct val="120000"/>
              </a:lnSpc>
              <a:spcBef>
                <a:spcPts val="500"/>
              </a:spcBef>
            </a:pPr>
            <a:r>
              <a:rPr lang="en-US" sz="1050" kern="0" dirty="0" smtClean="0">
                <a:latin typeface="Arial" panose="020B0604020202020204" pitchFamily="34" charset="0"/>
                <a:cs typeface="Arial" panose="020B0604020202020204" pitchFamily="34" charset="0"/>
              </a:rPr>
              <a:t>- Device powered from USB, AA Battery, Solar, or 120V AC power</a:t>
            </a:r>
          </a:p>
          <a:p>
            <a:pPr algn="l"/>
            <a:endParaRPr lang="en-US" sz="1050" kern="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94258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8305800" cy="553998"/>
          </a:xfrm>
        </p:spPr>
        <p:txBody>
          <a:bodyPr/>
          <a:lstStyle/>
          <a:p>
            <a:pPr algn="ctr"/>
            <a:r>
              <a:rPr lang="en-US" dirty="0" smtClean="0"/>
              <a:t>Ronin / </a:t>
            </a:r>
            <a:r>
              <a:rPr lang="en-US" dirty="0" err="1" smtClean="0"/>
              <a:t>RoGO</a:t>
            </a:r>
            <a:r>
              <a:rPr lang="en-US" dirty="0" smtClean="0"/>
              <a:t> / HAP CONOP</a:t>
            </a:r>
            <a:endParaRPr lang="en-US"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Rectangle 10"/>
          <p:cNvSpPr/>
          <p:nvPr/>
        </p:nvSpPr>
        <p:spPr>
          <a:xfrm>
            <a:off x="113486" y="1089762"/>
            <a:ext cx="11926114" cy="738664"/>
          </a:xfrm>
          <a:prstGeom prst="rect">
            <a:avLst/>
          </a:prstGeom>
          <a:ln>
            <a:solidFill>
              <a:schemeClr val="tx1"/>
            </a:solidFill>
          </a:ln>
          <a:effectLst>
            <a:glow rad="76200">
              <a:schemeClr val="bg2">
                <a:lumMod val="50000"/>
                <a:alpha val="25000"/>
              </a:schemeClr>
            </a:glow>
            <a:outerShdw sx="1000" sy="1000" algn="ctr" rotWithShape="0">
              <a:srgbClr val="000000"/>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Situation:</a:t>
            </a:r>
          </a:p>
          <a:p>
            <a:pPr lvl="0">
              <a:defRPr/>
            </a:pPr>
            <a:r>
              <a:rPr lang="en-US" altLang="en-US" sz="1400" dirty="0">
                <a:solidFill>
                  <a:srgbClr val="000000"/>
                </a:solidFill>
                <a:latin typeface="Arial" panose="020B0604020202020204" pitchFamily="34" charset="0"/>
                <a:cs typeface="Arial" panose="020B0604020202020204" pitchFamily="34" charset="0"/>
              </a:rPr>
              <a:t>The USFS, NPS, F&amp;WS, </a:t>
            </a:r>
            <a:r>
              <a:rPr lang="en-US" altLang="en-US" sz="1400" dirty="0" smtClean="0">
                <a:solidFill>
                  <a:srgbClr val="000000"/>
                </a:solidFill>
                <a:latin typeface="Arial" panose="020B0604020202020204" pitchFamily="34" charset="0"/>
                <a:cs typeface="Arial" panose="020B0604020202020204" pitchFamily="34" charset="0"/>
              </a:rPr>
              <a:t>BIA and </a:t>
            </a:r>
            <a:r>
              <a:rPr lang="en-US" altLang="en-US" sz="1400" dirty="0">
                <a:solidFill>
                  <a:srgbClr val="000000"/>
                </a:solidFill>
                <a:latin typeface="Arial" panose="020B0604020202020204" pitchFamily="34" charset="0"/>
                <a:cs typeface="Arial" panose="020B0604020202020204" pitchFamily="34" charset="0"/>
              </a:rPr>
              <a:t>BLM</a:t>
            </a:r>
            <a:r>
              <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requires enhanced &amp; </a:t>
            </a:r>
            <a:r>
              <a:rPr lang="en-US" altLang="en-US" sz="1400" dirty="0">
                <a:solidFill>
                  <a:srgbClr val="000000"/>
                </a:solidFill>
                <a:latin typeface="Arial" panose="020B0604020202020204" pitchFamily="34" charset="0"/>
                <a:cs typeface="Arial" panose="020B0604020202020204" pitchFamily="34" charset="0"/>
              </a:rPr>
              <a:t>responsive ground based </a:t>
            </a:r>
            <a:r>
              <a:rPr lang="en-US" altLang="en-US" sz="1400" dirty="0" smtClean="0">
                <a:solidFill>
                  <a:srgbClr val="000000"/>
                </a:solidFill>
                <a:latin typeface="Arial" panose="020B0604020202020204" pitchFamily="34" charset="0"/>
                <a:cs typeface="Arial" panose="020B0604020202020204" pitchFamily="34" charset="0"/>
              </a:rPr>
              <a:t>/ overhead communications </a:t>
            </a:r>
            <a:r>
              <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with ISR capabilities to more effectively address a forest fire in resource-challenged areas or where extended communications are not available.</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angle 12"/>
          <p:cNvSpPr/>
          <p:nvPr/>
        </p:nvSpPr>
        <p:spPr>
          <a:xfrm>
            <a:off x="132942" y="1930014"/>
            <a:ext cx="11954979" cy="738664"/>
          </a:xfrm>
          <a:prstGeom prst="rect">
            <a:avLst/>
          </a:prstGeom>
          <a:ln>
            <a:solidFill>
              <a:schemeClr val="tx1"/>
            </a:solidFill>
          </a:ln>
          <a:effectLst>
            <a:glow rad="76200">
              <a:schemeClr val="bg2">
                <a:lumMod val="50000"/>
                <a:alpha val="25000"/>
              </a:schemeClr>
            </a:glow>
            <a:outerShdw sx="1000" sy="1000" algn="ctr" rotWithShape="0">
              <a:srgbClr val="000000"/>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Mission:</a:t>
            </a:r>
          </a:p>
          <a:p>
            <a:pPr marL="12700" marR="16510" lvl="0">
              <a:defRPr/>
            </a:pPr>
            <a:r>
              <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Provide </a:t>
            </a:r>
            <a:r>
              <a:rPr lang="en-US" altLang="en-US" sz="1400" dirty="0">
                <a:solidFill>
                  <a:srgbClr val="000000"/>
                </a:solidFill>
                <a:latin typeface="Arial" panose="020B0604020202020204" pitchFamily="34" charset="0"/>
                <a:cs typeface="Arial" panose="020B0604020202020204" pitchFamily="34" charset="0"/>
              </a:rPr>
              <a:t>The USFS, NPS, F&amp;WS, </a:t>
            </a:r>
            <a:r>
              <a:rPr lang="en-US" altLang="en-US" sz="1400" dirty="0" smtClean="0">
                <a:solidFill>
                  <a:srgbClr val="000000"/>
                </a:solidFill>
                <a:latin typeface="Arial" panose="020B0604020202020204" pitchFamily="34" charset="0"/>
                <a:cs typeface="Arial" panose="020B0604020202020204" pitchFamily="34" charset="0"/>
              </a:rPr>
              <a:t>BIA and </a:t>
            </a:r>
            <a:r>
              <a:rPr lang="en-US" altLang="en-US" sz="1400" dirty="0">
                <a:solidFill>
                  <a:srgbClr val="000000"/>
                </a:solidFill>
                <a:latin typeface="Arial" panose="020B0604020202020204" pitchFamily="34" charset="0"/>
                <a:cs typeface="Arial" panose="020B0604020202020204" pitchFamily="34" charset="0"/>
              </a:rPr>
              <a:t>BLM</a:t>
            </a:r>
            <a:r>
              <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with high altitude </a:t>
            </a:r>
            <a:r>
              <a:rPr kumimoji="0" lang="en-US" sz="1400" b="0" i="0" u="none" strike="noStrike" kern="1200" cap="none" spc="0" normalizeH="0" baseline="0" noProof="0" dirty="0" smtClean="0">
                <a:ln>
                  <a:noFill/>
                </a:ln>
                <a:solidFill>
                  <a:prstClr val="black"/>
                </a:solidFill>
                <a:effectLst/>
                <a:uLnTx/>
                <a:uFillTx/>
                <a:latin typeface="Arial"/>
                <a:ea typeface="+mn-ea"/>
                <a:cs typeface="Arial"/>
              </a:rPr>
              <a:t>ISR</a:t>
            </a:r>
            <a:r>
              <a:rPr kumimoji="0" lang="en-US" sz="1400" b="0" i="0" u="none" strike="noStrike" kern="1200" cap="none" spc="0" normalizeH="0" noProof="0" dirty="0" smtClean="0">
                <a:ln>
                  <a:noFill/>
                </a:ln>
                <a:solidFill>
                  <a:prstClr val="black"/>
                </a:solidFill>
                <a:effectLst/>
                <a:uLnTx/>
                <a:uFillTx/>
                <a:latin typeface="Arial"/>
                <a:ea typeface="+mn-ea"/>
                <a:cs typeface="Arial"/>
              </a:rPr>
              <a:t> </a:t>
            </a:r>
            <a:r>
              <a:rPr kumimoji="0" lang="en-US" sz="1400" b="0" i="0" u="none" strike="noStrike" kern="1200" cap="none" spc="0" normalizeH="0" noProof="0" dirty="0" smtClean="0">
                <a:ln>
                  <a:noFill/>
                </a:ln>
                <a:solidFill>
                  <a:prstClr val="black"/>
                </a:solidFill>
                <a:effectLst/>
                <a:uLnTx/>
                <a:uFillTx/>
                <a:latin typeface="Arial"/>
                <a:ea typeface="+mn-ea"/>
                <a:cs typeface="Arial"/>
              </a:rPr>
              <a:t>&amp; </a:t>
            </a:r>
            <a:r>
              <a:rPr kumimoji="0" lang="en-US" sz="1400" b="0" i="0" u="none" strike="noStrike" kern="1200" cap="none" spc="0" normalizeH="0" baseline="0" noProof="0" dirty="0" smtClean="0">
                <a:ln>
                  <a:noFill/>
                </a:ln>
                <a:solidFill>
                  <a:prstClr val="black"/>
                </a:solidFill>
                <a:effectLst/>
                <a:uLnTx/>
                <a:uFillTx/>
                <a:latin typeface="Arial"/>
                <a:ea typeface="+mn-ea"/>
                <a:cs typeface="Arial"/>
              </a:rPr>
              <a:t>data</a:t>
            </a:r>
            <a:r>
              <a:rPr kumimoji="0" lang="en-US" sz="1400" b="0" i="0" u="none" strike="noStrike" kern="1200" cap="none" spc="-30" normalizeH="0" baseline="0" noProof="0" dirty="0" smtClean="0">
                <a:ln>
                  <a:noFill/>
                </a:ln>
                <a:solidFill>
                  <a:prstClr val="black"/>
                </a:solidFill>
                <a:effectLst/>
                <a:uLnTx/>
                <a:uFillTx/>
                <a:latin typeface="Arial"/>
                <a:ea typeface="+mn-ea"/>
                <a:cs typeface="Arial"/>
              </a:rPr>
              <a:t> </a:t>
            </a:r>
            <a:r>
              <a:rPr kumimoji="0" lang="en-US" sz="1400" b="0" i="0" u="none" strike="noStrike" kern="1200" cap="none" spc="0" normalizeH="0" baseline="0" noProof="0" dirty="0" smtClean="0">
                <a:ln>
                  <a:noFill/>
                </a:ln>
                <a:solidFill>
                  <a:prstClr val="black"/>
                </a:solidFill>
                <a:effectLst/>
                <a:uLnTx/>
                <a:uFillTx/>
                <a:latin typeface="Arial"/>
                <a:ea typeface="+mn-ea"/>
                <a:cs typeface="Arial"/>
              </a:rPr>
              <a:t>processi</a:t>
            </a:r>
            <a:r>
              <a:rPr kumimoji="0" lang="en-US" sz="1400" b="0" i="0" u="none" strike="noStrike" kern="1200" cap="none" spc="-15" normalizeH="0" baseline="0" noProof="0" dirty="0" smtClean="0">
                <a:ln>
                  <a:noFill/>
                </a:ln>
                <a:solidFill>
                  <a:prstClr val="black"/>
                </a:solidFill>
                <a:effectLst/>
                <a:uLnTx/>
                <a:uFillTx/>
                <a:latin typeface="Arial"/>
                <a:ea typeface="+mn-ea"/>
                <a:cs typeface="Arial"/>
              </a:rPr>
              <a:t>n</a:t>
            </a:r>
            <a:r>
              <a:rPr kumimoji="0" lang="en-US" sz="1400" b="0" i="0" u="none" strike="noStrike" kern="1200" cap="none" spc="0" normalizeH="0" baseline="0" noProof="0" dirty="0" smtClean="0">
                <a:ln>
                  <a:noFill/>
                </a:ln>
                <a:solidFill>
                  <a:prstClr val="black"/>
                </a:solidFill>
                <a:effectLst/>
                <a:uLnTx/>
                <a:uFillTx/>
                <a:latin typeface="Arial"/>
                <a:ea typeface="+mn-ea"/>
                <a:cs typeface="Arial"/>
              </a:rPr>
              <a:t>g</a:t>
            </a:r>
            <a:r>
              <a:rPr kumimoji="0" lang="en-US" sz="1400" b="0" i="0" u="none" strike="noStrike" kern="1200" cap="none" spc="0" normalizeH="0" noProof="0" dirty="0" smtClean="0">
                <a:ln>
                  <a:noFill/>
                </a:ln>
                <a:solidFill>
                  <a:prstClr val="black"/>
                </a:solidFill>
                <a:effectLst/>
                <a:uLnTx/>
                <a:uFillTx/>
                <a:latin typeface="Arial"/>
                <a:ea typeface="+mn-ea"/>
                <a:cs typeface="Arial"/>
              </a:rPr>
              <a:t> </a:t>
            </a:r>
            <a:r>
              <a:rPr kumimoji="0" lang="en-US" sz="1400" b="0" i="0" u="none" strike="noStrike" kern="1200" cap="none" spc="0" normalizeH="0" baseline="0" noProof="0" dirty="0" smtClean="0">
                <a:ln>
                  <a:noFill/>
                </a:ln>
                <a:solidFill>
                  <a:prstClr val="black"/>
                </a:solidFill>
                <a:effectLst/>
                <a:uLnTx/>
                <a:uFillTx/>
                <a:latin typeface="Arial"/>
                <a:ea typeface="+mn-ea"/>
                <a:cs typeface="Arial"/>
              </a:rPr>
              <a:t>via a sustained </a:t>
            </a:r>
            <a:r>
              <a:rPr lang="en-US" sz="1400" dirty="0" smtClean="0">
                <a:solidFill>
                  <a:prstClr val="black"/>
                </a:solidFill>
                <a:latin typeface="Arial"/>
                <a:cs typeface="Arial"/>
              </a:rPr>
              <a:t>presence </a:t>
            </a:r>
            <a:r>
              <a:rPr kumimoji="0" lang="en-US" sz="1400" b="0" i="0" u="none" strike="noStrike" kern="1200" cap="none" spc="0" normalizeH="0" baseline="0" noProof="0" dirty="0" smtClean="0">
                <a:ln>
                  <a:noFill/>
                </a:ln>
                <a:solidFill>
                  <a:prstClr val="black"/>
                </a:solidFill>
                <a:effectLst/>
                <a:uLnTx/>
                <a:uFillTx/>
                <a:latin typeface="Arial"/>
                <a:ea typeface="+mn-ea"/>
                <a:cs typeface="Arial"/>
              </a:rPr>
              <a:t>via High Altitude Platforms (HAPs).  Leverage</a:t>
            </a:r>
            <a:r>
              <a:rPr kumimoji="0" lang="en-US" sz="1400" b="0" i="0" u="none" strike="noStrike" kern="1200" cap="none" spc="-30" normalizeH="0" baseline="0" noProof="0" dirty="0" smtClean="0">
                <a:ln>
                  <a:noFill/>
                </a:ln>
                <a:solidFill>
                  <a:prstClr val="black"/>
                </a:solidFill>
                <a:effectLst/>
                <a:uLnTx/>
                <a:uFillTx/>
                <a:latin typeface="Arial"/>
                <a:ea typeface="+mn-ea"/>
                <a:cs typeface="Arial"/>
              </a:rPr>
              <a:t> </a:t>
            </a:r>
            <a:r>
              <a:rPr kumimoji="0" lang="en-US" sz="1400" b="0" i="0" u="none" strike="noStrike" kern="1200" cap="none" spc="-10" normalizeH="0" baseline="0" noProof="0" dirty="0">
                <a:ln>
                  <a:noFill/>
                </a:ln>
                <a:solidFill>
                  <a:prstClr val="black"/>
                </a:solidFill>
                <a:effectLst/>
                <a:uLnTx/>
                <a:uFillTx/>
                <a:latin typeface="Arial"/>
                <a:ea typeface="+mn-ea"/>
                <a:cs typeface="Arial"/>
              </a:rPr>
              <a:t>m</a:t>
            </a:r>
            <a:r>
              <a:rPr kumimoji="0" lang="en-US" sz="1400" b="0" i="0" u="none" strike="noStrike" kern="1200" cap="none" spc="0" normalizeH="0" baseline="0" noProof="0" dirty="0">
                <a:ln>
                  <a:noFill/>
                </a:ln>
                <a:solidFill>
                  <a:prstClr val="black"/>
                </a:solidFill>
                <a:effectLst/>
                <a:uLnTx/>
                <a:uFillTx/>
                <a:latin typeface="Arial"/>
                <a:ea typeface="+mn-ea"/>
                <a:cs typeface="Arial"/>
              </a:rPr>
              <a:t>esh</a:t>
            </a:r>
            <a:r>
              <a:rPr kumimoji="0" lang="en-US" sz="1400" b="0" i="0" u="none" strike="noStrike" kern="1200" cap="none" spc="-20" normalizeH="0" baseline="0" noProof="0" dirty="0">
                <a:ln>
                  <a:noFill/>
                </a:ln>
                <a:solidFill>
                  <a:prstClr val="black"/>
                </a:solidFill>
                <a:effectLst/>
                <a:uLnTx/>
                <a:uFillTx/>
                <a:latin typeface="Arial"/>
                <a:ea typeface="+mn-ea"/>
                <a:cs typeface="Arial"/>
              </a:rPr>
              <a:t> </a:t>
            </a:r>
            <a:r>
              <a:rPr kumimoji="0" lang="en-US" sz="1400" b="0" i="0" u="none" strike="noStrike" kern="1200" cap="none" spc="0" normalizeH="0" baseline="0" noProof="0" dirty="0">
                <a:ln>
                  <a:noFill/>
                </a:ln>
                <a:solidFill>
                  <a:prstClr val="black"/>
                </a:solidFill>
                <a:effectLst/>
                <a:uLnTx/>
                <a:uFillTx/>
                <a:latin typeface="Arial"/>
                <a:ea typeface="+mn-ea"/>
                <a:cs typeface="Arial"/>
              </a:rPr>
              <a:t>net</a:t>
            </a:r>
            <a:r>
              <a:rPr kumimoji="0" lang="en-US" sz="1400" b="0" i="0" u="none" strike="noStrike" kern="1200" cap="none" spc="-20" normalizeH="0" baseline="0" noProof="0" dirty="0">
                <a:ln>
                  <a:noFill/>
                </a:ln>
                <a:solidFill>
                  <a:prstClr val="black"/>
                </a:solidFill>
                <a:effectLst/>
                <a:uLnTx/>
                <a:uFillTx/>
                <a:latin typeface="Arial"/>
                <a:ea typeface="+mn-ea"/>
                <a:cs typeface="Arial"/>
              </a:rPr>
              <a:t>w</a:t>
            </a:r>
            <a:r>
              <a:rPr kumimoji="0" lang="en-US" sz="1400" b="0" i="0" u="none" strike="noStrike" kern="1200" cap="none" spc="0" normalizeH="0" baseline="0" noProof="0" dirty="0">
                <a:ln>
                  <a:noFill/>
                </a:ln>
                <a:solidFill>
                  <a:prstClr val="black"/>
                </a:solidFill>
                <a:effectLst/>
                <a:uLnTx/>
                <a:uFillTx/>
                <a:latin typeface="Arial"/>
                <a:ea typeface="+mn-ea"/>
                <a:cs typeface="Arial"/>
              </a:rPr>
              <a:t>orks</a:t>
            </a:r>
            <a:r>
              <a:rPr kumimoji="0" lang="en-US" sz="1400" b="0" i="0" u="none" strike="noStrike" kern="1200" cap="none" spc="0" normalizeH="0" baseline="0" noProof="0" dirty="0" smtClean="0">
                <a:ln>
                  <a:noFill/>
                </a:ln>
                <a:solidFill>
                  <a:prstClr val="black"/>
                </a:solidFill>
                <a:effectLst/>
                <a:uLnTx/>
                <a:uFillTx/>
                <a:latin typeface="Arial"/>
                <a:ea typeface="+mn-ea"/>
                <a:cs typeface="Arial"/>
              </a:rPr>
              <a:t>,</a:t>
            </a:r>
            <a:r>
              <a:rPr kumimoji="0" lang="en-US" sz="1400" b="0" i="0" u="none" strike="noStrike" kern="1200" cap="none" spc="-15" normalizeH="0" baseline="0" noProof="0" dirty="0" smtClean="0">
                <a:ln>
                  <a:noFill/>
                </a:ln>
                <a:solidFill>
                  <a:prstClr val="black"/>
                </a:solidFill>
                <a:effectLst/>
                <a:uLnTx/>
                <a:uFillTx/>
                <a:latin typeface="Arial"/>
                <a:ea typeface="+mn-ea"/>
                <a:cs typeface="Arial"/>
              </a:rPr>
              <a:t> </a:t>
            </a:r>
            <a:r>
              <a:rPr kumimoji="0" lang="en-US" sz="1400" b="0" i="0" u="none" strike="noStrike" kern="1200" cap="none" spc="-10" normalizeH="0" baseline="0" noProof="0" dirty="0" smtClean="0">
                <a:ln>
                  <a:noFill/>
                </a:ln>
                <a:solidFill>
                  <a:prstClr val="black"/>
                </a:solidFill>
                <a:effectLst/>
                <a:uLnTx/>
                <a:uFillTx/>
                <a:latin typeface="Arial"/>
                <a:ea typeface="+mn-ea"/>
                <a:cs typeface="Arial"/>
              </a:rPr>
              <a:t>EO/IR</a:t>
            </a:r>
            <a:r>
              <a:rPr kumimoji="0" lang="en-US" sz="1400" b="0" i="0" u="none" strike="noStrike" kern="1200" cap="none" spc="-15" normalizeH="0" baseline="0" noProof="0" dirty="0" smtClean="0">
                <a:ln>
                  <a:noFill/>
                </a:ln>
                <a:solidFill>
                  <a:prstClr val="black"/>
                </a:solidFill>
                <a:effectLst/>
                <a:uLnTx/>
                <a:uFillTx/>
                <a:latin typeface="Arial"/>
                <a:ea typeface="+mn-ea"/>
                <a:cs typeface="Arial"/>
              </a:rPr>
              <a:t> </a:t>
            </a:r>
            <a:r>
              <a:rPr kumimoji="0" lang="en-US" sz="1400" b="0" i="0" u="none" strike="noStrike" kern="1200" cap="none" spc="0" normalizeH="0" baseline="0" noProof="0" dirty="0">
                <a:ln>
                  <a:noFill/>
                </a:ln>
                <a:solidFill>
                  <a:prstClr val="black"/>
                </a:solidFill>
                <a:effectLst/>
                <a:uLnTx/>
                <a:uFillTx/>
                <a:latin typeface="Arial"/>
                <a:ea typeface="+mn-ea"/>
                <a:cs typeface="Arial"/>
              </a:rPr>
              <a:t>capabilitie</a:t>
            </a:r>
            <a:r>
              <a:rPr kumimoji="0" lang="en-US" sz="1400" b="0" i="0" u="none" strike="noStrike" kern="1200" cap="none" spc="-10" normalizeH="0" baseline="0" noProof="0" dirty="0">
                <a:ln>
                  <a:noFill/>
                </a:ln>
                <a:solidFill>
                  <a:prstClr val="black"/>
                </a:solidFill>
                <a:effectLst/>
                <a:uLnTx/>
                <a:uFillTx/>
                <a:latin typeface="Arial"/>
                <a:ea typeface="+mn-ea"/>
                <a:cs typeface="Arial"/>
              </a:rPr>
              <a:t>s</a:t>
            </a:r>
            <a:r>
              <a:rPr kumimoji="0" lang="en-US" sz="1400" b="0" i="0" u="none" strike="noStrike" kern="1200" cap="none" spc="0" normalizeH="0" baseline="0" noProof="0" dirty="0">
                <a:ln>
                  <a:noFill/>
                </a:ln>
                <a:solidFill>
                  <a:prstClr val="black"/>
                </a:solidFill>
                <a:effectLst/>
                <a:uLnTx/>
                <a:uFillTx/>
                <a:latin typeface="Arial"/>
                <a:ea typeface="+mn-ea"/>
                <a:cs typeface="Arial"/>
              </a:rPr>
              <a:t>,</a:t>
            </a:r>
            <a:r>
              <a:rPr kumimoji="0" lang="en-US" sz="1400" b="0" i="0" u="none" strike="noStrike" kern="1200" cap="none" spc="-40" normalizeH="0" baseline="0" noProof="0" dirty="0">
                <a:ln>
                  <a:noFill/>
                </a:ln>
                <a:solidFill>
                  <a:prstClr val="black"/>
                </a:solidFill>
                <a:effectLst/>
                <a:uLnTx/>
                <a:uFillTx/>
                <a:latin typeface="Arial"/>
                <a:ea typeface="+mn-ea"/>
                <a:cs typeface="Arial"/>
              </a:rPr>
              <a:t> </a:t>
            </a:r>
            <a:r>
              <a:rPr kumimoji="0" lang="en-US" sz="1400" b="0" i="0" u="none" strike="noStrike" kern="1200" cap="none" spc="0" normalizeH="0" baseline="0" noProof="0" dirty="0" smtClean="0">
                <a:ln>
                  <a:noFill/>
                </a:ln>
                <a:solidFill>
                  <a:prstClr val="black"/>
                </a:solidFill>
                <a:effectLst/>
                <a:uLnTx/>
                <a:uFillTx/>
                <a:latin typeface="Arial"/>
                <a:ea typeface="+mn-ea"/>
                <a:cs typeface="Arial"/>
              </a:rPr>
              <a:t>Air Launched Effects (ALE) UAS,</a:t>
            </a:r>
            <a:r>
              <a:rPr kumimoji="0" lang="en-US" sz="1400" b="0" i="0" u="none" strike="noStrike" kern="1200" cap="none" spc="-50" normalizeH="0" baseline="0" noProof="0" dirty="0" smtClean="0">
                <a:ln>
                  <a:noFill/>
                </a:ln>
                <a:solidFill>
                  <a:prstClr val="black"/>
                </a:solidFill>
                <a:effectLst/>
                <a:uLnTx/>
                <a:uFillTx/>
                <a:latin typeface="Arial"/>
                <a:ea typeface="+mn-ea"/>
                <a:cs typeface="Arial"/>
              </a:rPr>
              <a:t> 5G connectivity, BLOS communications </a:t>
            </a:r>
            <a:r>
              <a:rPr kumimoji="0" lang="en-US" sz="1400" b="0" i="0" u="none" strike="noStrike" kern="1200" cap="none" spc="0" normalizeH="0" baseline="0" noProof="0" dirty="0" smtClean="0">
                <a:ln>
                  <a:noFill/>
                </a:ln>
                <a:solidFill>
                  <a:prstClr val="black"/>
                </a:solidFill>
                <a:effectLst/>
                <a:uLnTx/>
                <a:uFillTx/>
                <a:latin typeface="Arial"/>
                <a:ea typeface="+mn-ea"/>
                <a:cs typeface="Arial"/>
              </a:rPr>
              <a:t>over areas with forest fires.</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Rectangle 13"/>
          <p:cNvSpPr/>
          <p:nvPr/>
        </p:nvSpPr>
        <p:spPr>
          <a:xfrm>
            <a:off x="113486" y="2773159"/>
            <a:ext cx="5982514" cy="3539430"/>
          </a:xfrm>
          <a:prstGeom prst="rect">
            <a:avLst/>
          </a:prstGeom>
          <a:ln>
            <a:solidFill>
              <a:schemeClr val="tx1"/>
            </a:solidFill>
          </a:ln>
          <a:effectLst>
            <a:glow rad="76200">
              <a:schemeClr val="bg2">
                <a:lumMod val="50000"/>
                <a:alpha val="25000"/>
              </a:schemeClr>
            </a:glow>
            <a:outerShdw sx="1000" sy="1000" algn="ctr" rotWithShape="0">
              <a:srgbClr val="000000"/>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Concept of the Operation:</a:t>
            </a:r>
          </a:p>
          <a:p>
            <a:pPr marL="12700" marR="16510" lvl="0">
              <a:defRPr/>
            </a:pPr>
            <a:r>
              <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Phase I:  This phase begins with </a:t>
            </a:r>
            <a:r>
              <a:rPr lang="en-US" altLang="en-US" sz="1400" dirty="0" smtClean="0">
                <a:solidFill>
                  <a:srgbClr val="000000"/>
                </a:solidFill>
                <a:latin typeface="Arial" panose="020B0604020202020204" pitchFamily="34" charset="0"/>
                <a:cs typeface="Arial" panose="020B0604020202020204" pitchFamily="34" charset="0"/>
              </a:rPr>
              <a:t>USFS/DOI defined</a:t>
            </a:r>
            <a:r>
              <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requirements </a:t>
            </a:r>
            <a:r>
              <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and forward staging logistics to support high altitude platform launches; </a:t>
            </a:r>
            <a:r>
              <a:rPr kumimoji="0" lang="en-US" altLang="en-US"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RoGO</a:t>
            </a:r>
            <a:r>
              <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deployed / employed via </a:t>
            </a:r>
            <a:r>
              <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firefighters </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(vehicle) during initial </a:t>
            </a:r>
            <a:r>
              <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attack.</a:t>
            </a: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2700" marR="1651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12700" marR="1651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Phase II:  This phase begins when firefighters are on-site and a C2 location </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 established. Small balloons </a:t>
            </a:r>
            <a:r>
              <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launched by firefighters; </a:t>
            </a:r>
            <a:r>
              <a:rPr kumimoji="0" lang="en-US" altLang="en-US"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RoGO</a:t>
            </a:r>
            <a:r>
              <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employed via small balloons </a:t>
            </a:r>
            <a:r>
              <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RONIN UAS, </a:t>
            </a:r>
            <a:r>
              <a:rPr kumimoji="0" lang="en-US" altLang="en-US"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RoGO</a:t>
            </a:r>
            <a:r>
              <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airdropped at designated locations to support firefighting efforts and overall C2.</a:t>
            </a: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2700" marR="1651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12700" marR="1651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Phase III:  </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phase begins with the launch of large balloons connected via mesh network and associated payloads to support long duration ISR and C2.</a:t>
            </a:r>
          </a:p>
          <a:p>
            <a:pPr marL="12700" marR="1651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2700" marR="1651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Phase IV:  This </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phase begins when all assets (aircraft, balloons, UAS, vehicles, C2 Location) are connected via MESH network / </a:t>
            </a:r>
            <a:r>
              <a:rPr kumimoji="0" lang="en-US" altLang="en-US"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RoGO</a:t>
            </a: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rotWithShape="1">
          <a:blip r:embed="rId3" cstate="screen">
            <a:extLst>
              <a:ext uri="{28A0092B-C50C-407E-A947-70E740481C1C}">
                <a14:useLocalDpi xmlns:a14="http://schemas.microsoft.com/office/drawing/2010/main"/>
              </a:ext>
            </a:extLst>
          </a:blip>
          <a:srcRect b="8095"/>
          <a:stretch/>
        </p:blipFill>
        <p:spPr>
          <a:xfrm>
            <a:off x="6257936" y="2880981"/>
            <a:ext cx="1233406" cy="1590658"/>
          </a:xfrm>
          <a:prstGeom prst="rect">
            <a:avLst/>
          </a:prstGeom>
          <a:ln w="19050">
            <a:solidFill>
              <a:schemeClr val="tx1"/>
            </a:solidFill>
          </a:ln>
          <a:effectLst>
            <a:outerShdw blurRad="292100" dist="139700" dir="2700000" algn="tl" rotWithShape="0">
              <a:srgbClr val="333333">
                <a:alpha val="65000"/>
              </a:srgbClr>
            </a:outerShdw>
          </a:effectLst>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31929" y="2769037"/>
            <a:ext cx="2759871" cy="1173812"/>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stretch>
            <a:fillRect/>
          </a:stretch>
        </p:blipFill>
        <p:spPr>
          <a:xfrm>
            <a:off x="6961375" y="5408016"/>
            <a:ext cx="4438650" cy="1438275"/>
          </a:xfrm>
          <a:prstGeom prst="rect">
            <a:avLst/>
          </a:prstGeom>
          <a:ln w="19050">
            <a:solidFill>
              <a:schemeClr val="tx1"/>
            </a:solidFill>
          </a:ln>
        </p:spPr>
      </p:pic>
      <p:pic>
        <p:nvPicPr>
          <p:cNvPr id="5" name="Picture 4"/>
          <p:cNvPicPr>
            <a:picLocks noChangeAspect="1"/>
          </p:cNvPicPr>
          <p:nvPr/>
        </p:nvPicPr>
        <p:blipFill>
          <a:blip r:embed="rId6"/>
          <a:stretch>
            <a:fillRect/>
          </a:stretch>
        </p:blipFill>
        <p:spPr>
          <a:xfrm flipH="1">
            <a:off x="11047412" y="2898709"/>
            <a:ext cx="867158" cy="1665855"/>
          </a:xfrm>
          <a:prstGeom prst="rect">
            <a:avLst/>
          </a:prstGeom>
          <a:ln w="19050">
            <a:solidFill>
              <a:schemeClr val="tx1"/>
            </a:solidFill>
          </a:ln>
        </p:spPr>
      </p:pic>
      <p:pic>
        <p:nvPicPr>
          <p:cNvPr id="6" name="Picture 5"/>
          <p:cNvPicPr>
            <a:picLocks noChangeAspect="1"/>
          </p:cNvPicPr>
          <p:nvPr/>
        </p:nvPicPr>
        <p:blipFill>
          <a:blip r:embed="rId7"/>
          <a:stretch>
            <a:fillRect/>
          </a:stretch>
        </p:blipFill>
        <p:spPr>
          <a:xfrm>
            <a:off x="7683796" y="4151923"/>
            <a:ext cx="3135810" cy="1668735"/>
          </a:xfrm>
          <a:prstGeom prst="rect">
            <a:avLst/>
          </a:prstGeom>
          <a:ln w="19050">
            <a:solidFill>
              <a:schemeClr val="tx1"/>
            </a:solidFill>
          </a:ln>
        </p:spPr>
      </p:pic>
    </p:spTree>
    <p:extLst>
      <p:ext uri="{BB962C8B-B14F-4D97-AF65-F5344CB8AC3E}">
        <p14:creationId xmlns:p14="http://schemas.microsoft.com/office/powerpoint/2010/main" val="1832554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40772" y="299592"/>
            <a:ext cx="8186569" cy="567055"/>
          </a:xfrm>
        </p:spPr>
        <p:txBody>
          <a:bodyPr>
            <a:normAutofit fontScale="90000"/>
          </a:bodyPr>
          <a:lstStyle/>
          <a:p>
            <a:r>
              <a:rPr lang="en-US" dirty="0" smtClean="0"/>
              <a:t>HAP Operational States and Ronin Employment</a:t>
            </a:r>
            <a:endParaRPr lang="en-US" dirty="0"/>
          </a:p>
        </p:txBody>
      </p:sp>
      <p:grpSp>
        <p:nvGrpSpPr>
          <p:cNvPr id="72" name="Group 71"/>
          <p:cNvGrpSpPr/>
          <p:nvPr/>
        </p:nvGrpSpPr>
        <p:grpSpPr>
          <a:xfrm>
            <a:off x="702574" y="1147005"/>
            <a:ext cx="10714717" cy="5457555"/>
            <a:chOff x="617126" y="696131"/>
            <a:chExt cx="10714717" cy="5457555"/>
          </a:xfrm>
        </p:grpSpPr>
        <p:sp>
          <p:nvSpPr>
            <p:cNvPr id="4" name="object 5"/>
            <p:cNvSpPr/>
            <p:nvPr/>
          </p:nvSpPr>
          <p:spPr>
            <a:xfrm>
              <a:off x="900390" y="965654"/>
              <a:ext cx="10103273" cy="5187527"/>
            </a:xfrm>
            <a:custGeom>
              <a:avLst/>
              <a:gdLst/>
              <a:ahLst/>
              <a:cxnLst/>
              <a:rect l="l" t="t" r="r" b="b"/>
              <a:pathLst>
                <a:path w="7577455" h="3890645">
                  <a:moveTo>
                    <a:pt x="0" y="3890447"/>
                  </a:moveTo>
                  <a:lnTo>
                    <a:pt x="7577190" y="3890447"/>
                  </a:lnTo>
                  <a:lnTo>
                    <a:pt x="7577190" y="0"/>
                  </a:lnTo>
                  <a:lnTo>
                    <a:pt x="0" y="0"/>
                  </a:lnTo>
                  <a:lnTo>
                    <a:pt x="0" y="3890447"/>
                  </a:lnTo>
                  <a:close/>
                </a:path>
              </a:pathLst>
            </a:custGeom>
            <a:solidFill>
              <a:srgbClr val="8DB0E1"/>
            </a:solidFill>
          </p:spPr>
          <p:txBody>
            <a:bodyPr wrap="square" lIns="0" tIns="0" rIns="0" bIns="0" rtlCol="0"/>
            <a:lstStyle/>
            <a:p>
              <a:endParaRPr sz="2400"/>
            </a:p>
          </p:txBody>
        </p:sp>
        <p:sp>
          <p:nvSpPr>
            <p:cNvPr id="5" name="object 6"/>
            <p:cNvSpPr/>
            <p:nvPr/>
          </p:nvSpPr>
          <p:spPr>
            <a:xfrm>
              <a:off x="900390" y="4387107"/>
              <a:ext cx="10102916" cy="1765808"/>
            </a:xfrm>
            <a:prstGeom prst="rect">
              <a:avLst/>
            </a:prstGeom>
            <a:blipFill>
              <a:blip r:embed="rId3" cstate="print"/>
              <a:stretch>
                <a:fillRect/>
              </a:stretch>
            </a:blipFill>
          </p:spPr>
          <p:txBody>
            <a:bodyPr wrap="square" lIns="0" tIns="0" rIns="0" bIns="0" rtlCol="0"/>
            <a:lstStyle/>
            <a:p>
              <a:endParaRPr sz="2400"/>
            </a:p>
          </p:txBody>
        </p:sp>
        <p:sp>
          <p:nvSpPr>
            <p:cNvPr id="6" name="object 7"/>
            <p:cNvSpPr/>
            <p:nvPr/>
          </p:nvSpPr>
          <p:spPr>
            <a:xfrm>
              <a:off x="2454696" y="965654"/>
              <a:ext cx="0" cy="5187527"/>
            </a:xfrm>
            <a:custGeom>
              <a:avLst/>
              <a:gdLst/>
              <a:ahLst/>
              <a:cxnLst/>
              <a:rect l="l" t="t" r="r" b="b"/>
              <a:pathLst>
                <a:path h="3890645">
                  <a:moveTo>
                    <a:pt x="0" y="0"/>
                  </a:moveTo>
                  <a:lnTo>
                    <a:pt x="0" y="3890447"/>
                  </a:lnTo>
                </a:path>
              </a:pathLst>
            </a:custGeom>
            <a:ln w="5145">
              <a:solidFill>
                <a:srgbClr val="000000"/>
              </a:solidFill>
              <a:prstDash val="sysDash"/>
            </a:ln>
          </p:spPr>
          <p:txBody>
            <a:bodyPr wrap="square" lIns="0" tIns="0" rIns="0" bIns="0" rtlCol="0"/>
            <a:lstStyle/>
            <a:p>
              <a:endParaRPr sz="2400"/>
            </a:p>
          </p:txBody>
        </p:sp>
        <p:sp>
          <p:nvSpPr>
            <p:cNvPr id="7" name="object 8"/>
            <p:cNvSpPr txBox="1"/>
            <p:nvPr/>
          </p:nvSpPr>
          <p:spPr>
            <a:xfrm>
              <a:off x="11068530" y="1845027"/>
              <a:ext cx="263313" cy="174407"/>
            </a:xfrm>
            <a:prstGeom prst="rect">
              <a:avLst/>
            </a:prstGeom>
          </p:spPr>
          <p:txBody>
            <a:bodyPr vert="horz" wrap="square" lIns="0" tIns="20320" rIns="0" bIns="0" rtlCol="0">
              <a:spAutoFit/>
            </a:bodyPr>
            <a:lstStyle/>
            <a:p>
              <a:pPr marL="16933">
                <a:spcBef>
                  <a:spcPts val="160"/>
                </a:spcBef>
              </a:pPr>
              <a:r>
                <a:rPr lang="en-US" sz="1000" b="1" spc="-33" dirty="0">
                  <a:latin typeface="Calibri"/>
                  <a:cs typeface="Calibri"/>
                </a:rPr>
                <a:t>6</a:t>
              </a:r>
              <a:r>
                <a:rPr sz="1000" b="1" spc="13" dirty="0" smtClean="0">
                  <a:latin typeface="Calibri"/>
                  <a:cs typeface="Calibri"/>
                </a:rPr>
                <a:t>0</a:t>
              </a:r>
              <a:r>
                <a:rPr sz="1000" b="1" spc="-20" dirty="0" smtClean="0">
                  <a:latin typeface="Calibri"/>
                  <a:cs typeface="Calibri"/>
                </a:rPr>
                <a:t>K</a:t>
              </a:r>
              <a:r>
                <a:rPr sz="1000" b="1" spc="-20" dirty="0">
                  <a:latin typeface="Calibri"/>
                  <a:cs typeface="Calibri"/>
                </a:rPr>
                <a:t>’</a:t>
              </a:r>
              <a:endParaRPr sz="1000" dirty="0">
                <a:latin typeface="Calibri"/>
                <a:cs typeface="Calibri"/>
              </a:endParaRPr>
            </a:p>
          </p:txBody>
        </p:sp>
        <p:sp>
          <p:nvSpPr>
            <p:cNvPr id="8" name="object 9"/>
            <p:cNvSpPr/>
            <p:nvPr/>
          </p:nvSpPr>
          <p:spPr>
            <a:xfrm>
              <a:off x="4009005" y="965563"/>
              <a:ext cx="3886200" cy="985520"/>
            </a:xfrm>
            <a:custGeom>
              <a:avLst/>
              <a:gdLst/>
              <a:ahLst/>
              <a:cxnLst/>
              <a:rect l="l" t="t" r="r" b="b"/>
              <a:pathLst>
                <a:path w="2914650" h="739140">
                  <a:moveTo>
                    <a:pt x="0" y="738753"/>
                  </a:moveTo>
                  <a:lnTo>
                    <a:pt x="2914330" y="738753"/>
                  </a:lnTo>
                  <a:lnTo>
                    <a:pt x="2914330" y="0"/>
                  </a:lnTo>
                  <a:lnTo>
                    <a:pt x="0" y="0"/>
                  </a:lnTo>
                  <a:lnTo>
                    <a:pt x="0" y="738753"/>
                  </a:lnTo>
                  <a:close/>
                </a:path>
              </a:pathLst>
            </a:custGeom>
            <a:noFill/>
          </p:spPr>
          <p:txBody>
            <a:bodyPr wrap="square" lIns="0" tIns="0" rIns="0" bIns="0" rtlCol="0"/>
            <a:lstStyle/>
            <a:p>
              <a:endParaRPr sz="2400"/>
            </a:p>
          </p:txBody>
        </p:sp>
        <p:sp>
          <p:nvSpPr>
            <p:cNvPr id="10" name="object 11"/>
            <p:cNvSpPr/>
            <p:nvPr/>
          </p:nvSpPr>
          <p:spPr>
            <a:xfrm>
              <a:off x="899199" y="6152917"/>
              <a:ext cx="10104120" cy="0"/>
            </a:xfrm>
            <a:custGeom>
              <a:avLst/>
              <a:gdLst/>
              <a:ahLst/>
              <a:cxnLst/>
              <a:rect l="l" t="t" r="r" b="b"/>
              <a:pathLst>
                <a:path w="7578090">
                  <a:moveTo>
                    <a:pt x="7578081" y="0"/>
                  </a:moveTo>
                  <a:lnTo>
                    <a:pt x="0" y="0"/>
                  </a:lnTo>
                </a:path>
              </a:pathLst>
            </a:custGeom>
            <a:ln w="15430">
              <a:solidFill>
                <a:srgbClr val="000000"/>
              </a:solidFill>
            </a:ln>
          </p:spPr>
          <p:txBody>
            <a:bodyPr wrap="square" lIns="0" tIns="0" rIns="0" bIns="0" rtlCol="0"/>
            <a:lstStyle/>
            <a:p>
              <a:endParaRPr sz="2400"/>
            </a:p>
          </p:txBody>
        </p:sp>
        <p:sp>
          <p:nvSpPr>
            <p:cNvPr id="11" name="object 12"/>
            <p:cNvSpPr/>
            <p:nvPr/>
          </p:nvSpPr>
          <p:spPr>
            <a:xfrm>
              <a:off x="4009006" y="967369"/>
              <a:ext cx="6994313" cy="0"/>
            </a:xfrm>
            <a:custGeom>
              <a:avLst/>
              <a:gdLst/>
              <a:ahLst/>
              <a:cxnLst/>
              <a:rect l="l" t="t" r="r" b="b"/>
              <a:pathLst>
                <a:path w="5245734">
                  <a:moveTo>
                    <a:pt x="0" y="0"/>
                  </a:moveTo>
                  <a:lnTo>
                    <a:pt x="5245726" y="0"/>
                  </a:lnTo>
                </a:path>
              </a:pathLst>
            </a:custGeom>
            <a:ln w="3175">
              <a:solidFill>
                <a:srgbClr val="000000"/>
              </a:solidFill>
              <a:prstDash val="sysDash"/>
            </a:ln>
          </p:spPr>
          <p:txBody>
            <a:bodyPr wrap="square" lIns="0" tIns="0" rIns="0" bIns="0" rtlCol="0"/>
            <a:lstStyle/>
            <a:p>
              <a:endParaRPr sz="2400"/>
            </a:p>
          </p:txBody>
        </p:sp>
        <p:sp>
          <p:nvSpPr>
            <p:cNvPr id="12" name="object 13"/>
            <p:cNvSpPr txBox="1"/>
            <p:nvPr/>
          </p:nvSpPr>
          <p:spPr>
            <a:xfrm>
              <a:off x="11061859" y="858834"/>
              <a:ext cx="264160" cy="174407"/>
            </a:xfrm>
            <a:prstGeom prst="rect">
              <a:avLst/>
            </a:prstGeom>
          </p:spPr>
          <p:txBody>
            <a:bodyPr vert="horz" wrap="square" lIns="0" tIns="20320" rIns="0" bIns="0" rtlCol="0">
              <a:spAutoFit/>
            </a:bodyPr>
            <a:lstStyle/>
            <a:p>
              <a:pPr marL="16933">
                <a:spcBef>
                  <a:spcPts val="160"/>
                </a:spcBef>
              </a:pPr>
              <a:r>
                <a:rPr lang="en-US" sz="1000" b="1" spc="-33" dirty="0" smtClean="0">
                  <a:latin typeface="Calibri"/>
                  <a:cs typeface="Calibri"/>
                </a:rPr>
                <a:t>70</a:t>
              </a:r>
              <a:r>
                <a:rPr sz="1000" b="1" spc="-13" dirty="0" smtClean="0">
                  <a:latin typeface="Calibri"/>
                  <a:cs typeface="Calibri"/>
                </a:rPr>
                <a:t>K</a:t>
              </a:r>
              <a:r>
                <a:rPr sz="1000" b="1" spc="-13" dirty="0">
                  <a:latin typeface="Calibri"/>
                  <a:cs typeface="Calibri"/>
                </a:rPr>
                <a:t>’</a:t>
              </a:r>
              <a:endParaRPr sz="1000" dirty="0">
                <a:latin typeface="Calibri"/>
                <a:cs typeface="Calibri"/>
              </a:endParaRPr>
            </a:p>
          </p:txBody>
        </p:sp>
        <p:sp>
          <p:nvSpPr>
            <p:cNvPr id="13" name="object 14"/>
            <p:cNvSpPr/>
            <p:nvPr/>
          </p:nvSpPr>
          <p:spPr>
            <a:xfrm>
              <a:off x="4009005" y="965654"/>
              <a:ext cx="0" cy="5187527"/>
            </a:xfrm>
            <a:custGeom>
              <a:avLst/>
              <a:gdLst/>
              <a:ahLst/>
              <a:cxnLst/>
              <a:rect l="l" t="t" r="r" b="b"/>
              <a:pathLst>
                <a:path h="3890645">
                  <a:moveTo>
                    <a:pt x="0" y="0"/>
                  </a:moveTo>
                  <a:lnTo>
                    <a:pt x="0" y="3890447"/>
                  </a:lnTo>
                </a:path>
              </a:pathLst>
            </a:custGeom>
            <a:ln w="5145">
              <a:solidFill>
                <a:srgbClr val="000000"/>
              </a:solidFill>
              <a:prstDash val="sysDash"/>
            </a:ln>
          </p:spPr>
          <p:txBody>
            <a:bodyPr wrap="square" lIns="0" tIns="0" rIns="0" bIns="0" rtlCol="0"/>
            <a:lstStyle/>
            <a:p>
              <a:endParaRPr sz="2400"/>
            </a:p>
          </p:txBody>
        </p:sp>
        <p:sp>
          <p:nvSpPr>
            <p:cNvPr id="14" name="object 15"/>
            <p:cNvSpPr/>
            <p:nvPr/>
          </p:nvSpPr>
          <p:spPr>
            <a:xfrm>
              <a:off x="9448997" y="965654"/>
              <a:ext cx="0" cy="5187527"/>
            </a:xfrm>
            <a:custGeom>
              <a:avLst/>
              <a:gdLst/>
              <a:ahLst/>
              <a:cxnLst/>
              <a:rect l="l" t="t" r="r" b="b"/>
              <a:pathLst>
                <a:path h="3890645">
                  <a:moveTo>
                    <a:pt x="0" y="0"/>
                  </a:moveTo>
                  <a:lnTo>
                    <a:pt x="0" y="3890447"/>
                  </a:lnTo>
                </a:path>
              </a:pathLst>
            </a:custGeom>
            <a:ln w="5145">
              <a:solidFill>
                <a:srgbClr val="000000"/>
              </a:solidFill>
              <a:prstDash val="sysDash"/>
            </a:ln>
          </p:spPr>
          <p:txBody>
            <a:bodyPr wrap="square" lIns="0" tIns="0" rIns="0" bIns="0" rtlCol="0"/>
            <a:lstStyle/>
            <a:p>
              <a:endParaRPr sz="2400"/>
            </a:p>
          </p:txBody>
        </p:sp>
        <p:sp>
          <p:nvSpPr>
            <p:cNvPr id="15" name="object 16"/>
            <p:cNvSpPr/>
            <p:nvPr/>
          </p:nvSpPr>
          <p:spPr>
            <a:xfrm>
              <a:off x="7894688" y="965654"/>
              <a:ext cx="0" cy="5187527"/>
            </a:xfrm>
            <a:custGeom>
              <a:avLst/>
              <a:gdLst/>
              <a:ahLst/>
              <a:cxnLst/>
              <a:rect l="l" t="t" r="r" b="b"/>
              <a:pathLst>
                <a:path h="3890645">
                  <a:moveTo>
                    <a:pt x="0" y="0"/>
                  </a:moveTo>
                  <a:lnTo>
                    <a:pt x="0" y="3890447"/>
                  </a:lnTo>
                </a:path>
              </a:pathLst>
            </a:custGeom>
            <a:ln w="5145">
              <a:solidFill>
                <a:srgbClr val="000000"/>
              </a:solidFill>
              <a:prstDash val="sysDash"/>
            </a:ln>
          </p:spPr>
          <p:txBody>
            <a:bodyPr wrap="square" lIns="0" tIns="0" rIns="0" bIns="0" rtlCol="0"/>
            <a:lstStyle/>
            <a:p>
              <a:endParaRPr sz="2400"/>
            </a:p>
          </p:txBody>
        </p:sp>
        <p:sp>
          <p:nvSpPr>
            <p:cNvPr id="16" name="object 17"/>
            <p:cNvSpPr/>
            <p:nvPr/>
          </p:nvSpPr>
          <p:spPr>
            <a:xfrm>
              <a:off x="900389" y="968873"/>
              <a:ext cx="1554480" cy="4999567"/>
            </a:xfrm>
            <a:custGeom>
              <a:avLst/>
              <a:gdLst/>
              <a:ahLst/>
              <a:cxnLst/>
              <a:rect l="l" t="t" r="r" b="b"/>
              <a:pathLst>
                <a:path w="1165860" h="3749675">
                  <a:moveTo>
                    <a:pt x="0" y="3749521"/>
                  </a:moveTo>
                  <a:lnTo>
                    <a:pt x="1165732" y="3749521"/>
                  </a:lnTo>
                  <a:lnTo>
                    <a:pt x="1165732" y="0"/>
                  </a:lnTo>
                  <a:lnTo>
                    <a:pt x="0" y="0"/>
                  </a:lnTo>
                  <a:lnTo>
                    <a:pt x="0" y="3749521"/>
                  </a:lnTo>
                  <a:close/>
                </a:path>
              </a:pathLst>
            </a:custGeom>
            <a:noFill/>
          </p:spPr>
          <p:txBody>
            <a:bodyPr wrap="square" lIns="0" tIns="0" rIns="0" bIns="0" rtlCol="0"/>
            <a:lstStyle/>
            <a:p>
              <a:endParaRPr sz="2400"/>
            </a:p>
          </p:txBody>
        </p:sp>
        <p:sp>
          <p:nvSpPr>
            <p:cNvPr id="17" name="object 18"/>
            <p:cNvSpPr/>
            <p:nvPr/>
          </p:nvSpPr>
          <p:spPr>
            <a:xfrm>
              <a:off x="900389" y="709619"/>
              <a:ext cx="0" cy="5444067"/>
            </a:xfrm>
            <a:custGeom>
              <a:avLst/>
              <a:gdLst/>
              <a:ahLst/>
              <a:cxnLst/>
              <a:rect l="l" t="t" r="r" b="b"/>
              <a:pathLst>
                <a:path h="4083050">
                  <a:moveTo>
                    <a:pt x="0" y="4082473"/>
                  </a:moveTo>
                  <a:lnTo>
                    <a:pt x="0" y="0"/>
                  </a:lnTo>
                </a:path>
              </a:pathLst>
            </a:custGeom>
            <a:ln w="15421">
              <a:solidFill>
                <a:srgbClr val="000000"/>
              </a:solidFill>
            </a:ln>
          </p:spPr>
          <p:txBody>
            <a:bodyPr wrap="square" lIns="0" tIns="0" rIns="0" bIns="0" rtlCol="0"/>
            <a:lstStyle/>
            <a:p>
              <a:endParaRPr sz="2400"/>
            </a:p>
          </p:txBody>
        </p:sp>
        <p:sp>
          <p:nvSpPr>
            <p:cNvPr id="18" name="object 19"/>
            <p:cNvSpPr/>
            <p:nvPr/>
          </p:nvSpPr>
          <p:spPr>
            <a:xfrm>
              <a:off x="11003307" y="709619"/>
              <a:ext cx="0" cy="5444067"/>
            </a:xfrm>
            <a:custGeom>
              <a:avLst/>
              <a:gdLst/>
              <a:ahLst/>
              <a:cxnLst/>
              <a:rect l="l" t="t" r="r" b="b"/>
              <a:pathLst>
                <a:path h="4083050">
                  <a:moveTo>
                    <a:pt x="0" y="4082473"/>
                  </a:moveTo>
                  <a:lnTo>
                    <a:pt x="0" y="0"/>
                  </a:lnTo>
                </a:path>
              </a:pathLst>
            </a:custGeom>
            <a:ln w="15421">
              <a:solidFill>
                <a:srgbClr val="000000"/>
              </a:solidFill>
            </a:ln>
          </p:spPr>
          <p:txBody>
            <a:bodyPr wrap="square" lIns="0" tIns="0" rIns="0" bIns="0" rtlCol="0"/>
            <a:lstStyle/>
            <a:p>
              <a:endParaRPr sz="2400"/>
            </a:p>
          </p:txBody>
        </p:sp>
        <p:sp>
          <p:nvSpPr>
            <p:cNvPr id="19" name="object 20"/>
            <p:cNvSpPr/>
            <p:nvPr/>
          </p:nvSpPr>
          <p:spPr>
            <a:xfrm>
              <a:off x="4009006" y="1950567"/>
              <a:ext cx="6994313" cy="0"/>
            </a:xfrm>
            <a:custGeom>
              <a:avLst/>
              <a:gdLst/>
              <a:ahLst/>
              <a:cxnLst/>
              <a:rect l="l" t="t" r="r" b="b"/>
              <a:pathLst>
                <a:path w="5245734">
                  <a:moveTo>
                    <a:pt x="0" y="0"/>
                  </a:moveTo>
                  <a:lnTo>
                    <a:pt x="5245726" y="0"/>
                  </a:lnTo>
                </a:path>
              </a:pathLst>
            </a:custGeom>
            <a:ln w="5148">
              <a:solidFill>
                <a:srgbClr val="000000"/>
              </a:solidFill>
              <a:prstDash val="sysDash"/>
            </a:ln>
          </p:spPr>
          <p:txBody>
            <a:bodyPr wrap="square" lIns="0" tIns="0" rIns="0" bIns="0" rtlCol="0"/>
            <a:lstStyle/>
            <a:p>
              <a:endParaRPr sz="2400"/>
            </a:p>
          </p:txBody>
        </p:sp>
        <p:sp>
          <p:nvSpPr>
            <p:cNvPr id="21" name="object 22"/>
            <p:cNvSpPr/>
            <p:nvPr/>
          </p:nvSpPr>
          <p:spPr>
            <a:xfrm>
              <a:off x="900390" y="706455"/>
              <a:ext cx="10103273" cy="259927"/>
            </a:xfrm>
            <a:custGeom>
              <a:avLst/>
              <a:gdLst/>
              <a:ahLst/>
              <a:cxnLst/>
              <a:rect l="l" t="t" r="r" b="b"/>
              <a:pathLst>
                <a:path w="7577455" h="194945">
                  <a:moveTo>
                    <a:pt x="0" y="194399"/>
                  </a:moveTo>
                  <a:lnTo>
                    <a:pt x="7577190" y="194399"/>
                  </a:lnTo>
                  <a:lnTo>
                    <a:pt x="7577190" y="0"/>
                  </a:lnTo>
                  <a:lnTo>
                    <a:pt x="0" y="0"/>
                  </a:lnTo>
                  <a:lnTo>
                    <a:pt x="0" y="194399"/>
                  </a:lnTo>
                  <a:close/>
                </a:path>
              </a:pathLst>
            </a:custGeom>
            <a:solidFill>
              <a:srgbClr val="001F5F">
                <a:alpha val="29803"/>
              </a:srgbClr>
            </a:solidFill>
          </p:spPr>
          <p:txBody>
            <a:bodyPr wrap="square" lIns="0" tIns="0" rIns="0" bIns="0" rtlCol="0"/>
            <a:lstStyle/>
            <a:p>
              <a:endParaRPr sz="2400"/>
            </a:p>
          </p:txBody>
        </p:sp>
        <p:sp>
          <p:nvSpPr>
            <p:cNvPr id="22" name="object 23"/>
            <p:cNvSpPr/>
            <p:nvPr/>
          </p:nvSpPr>
          <p:spPr>
            <a:xfrm>
              <a:off x="900390" y="706417"/>
              <a:ext cx="10103273" cy="0"/>
            </a:xfrm>
            <a:custGeom>
              <a:avLst/>
              <a:gdLst/>
              <a:ahLst/>
              <a:cxnLst/>
              <a:rect l="l" t="t" r="r" b="b"/>
              <a:pathLst>
                <a:path w="7577455">
                  <a:moveTo>
                    <a:pt x="0" y="0"/>
                  </a:moveTo>
                  <a:lnTo>
                    <a:pt x="7577187" y="0"/>
                  </a:lnTo>
                </a:path>
              </a:pathLst>
            </a:custGeom>
            <a:ln w="5148">
              <a:solidFill>
                <a:srgbClr val="000000"/>
              </a:solidFill>
            </a:ln>
          </p:spPr>
          <p:txBody>
            <a:bodyPr wrap="square" lIns="0" tIns="0" rIns="0" bIns="0" rtlCol="0"/>
            <a:lstStyle/>
            <a:p>
              <a:endParaRPr sz="2400"/>
            </a:p>
          </p:txBody>
        </p:sp>
        <p:sp>
          <p:nvSpPr>
            <p:cNvPr id="24" name="object 25"/>
            <p:cNvSpPr/>
            <p:nvPr/>
          </p:nvSpPr>
          <p:spPr>
            <a:xfrm>
              <a:off x="900390" y="5968235"/>
              <a:ext cx="10103273" cy="0"/>
            </a:xfrm>
            <a:custGeom>
              <a:avLst/>
              <a:gdLst/>
              <a:ahLst/>
              <a:cxnLst/>
              <a:rect l="l" t="t" r="r" b="b"/>
              <a:pathLst>
                <a:path w="7577455">
                  <a:moveTo>
                    <a:pt x="0" y="0"/>
                  </a:moveTo>
                  <a:lnTo>
                    <a:pt x="7577187" y="0"/>
                  </a:lnTo>
                </a:path>
              </a:pathLst>
            </a:custGeom>
            <a:ln w="5148">
              <a:solidFill>
                <a:srgbClr val="000000"/>
              </a:solidFill>
              <a:prstDash val="sysDash"/>
            </a:ln>
          </p:spPr>
          <p:txBody>
            <a:bodyPr wrap="square" lIns="0" tIns="0" rIns="0" bIns="0" rtlCol="0"/>
            <a:lstStyle/>
            <a:p>
              <a:endParaRPr sz="2400"/>
            </a:p>
          </p:txBody>
        </p:sp>
        <p:sp>
          <p:nvSpPr>
            <p:cNvPr id="25" name="object 26"/>
            <p:cNvSpPr txBox="1"/>
            <p:nvPr/>
          </p:nvSpPr>
          <p:spPr>
            <a:xfrm>
              <a:off x="11068530" y="5867789"/>
              <a:ext cx="260773" cy="174407"/>
            </a:xfrm>
            <a:prstGeom prst="rect">
              <a:avLst/>
            </a:prstGeom>
          </p:spPr>
          <p:txBody>
            <a:bodyPr vert="horz" wrap="square" lIns="0" tIns="20320" rIns="0" bIns="0" rtlCol="0">
              <a:spAutoFit/>
            </a:bodyPr>
            <a:lstStyle/>
            <a:p>
              <a:pPr marL="16933">
                <a:spcBef>
                  <a:spcPts val="160"/>
                </a:spcBef>
              </a:pPr>
              <a:r>
                <a:rPr sz="1000" b="1" spc="-13" dirty="0">
                  <a:latin typeface="Calibri"/>
                  <a:cs typeface="Calibri"/>
                </a:rPr>
                <a:t>M</a:t>
              </a:r>
              <a:r>
                <a:rPr sz="1000" b="1" dirty="0">
                  <a:latin typeface="Calibri"/>
                  <a:cs typeface="Calibri"/>
                </a:rPr>
                <a:t>SL</a:t>
              </a:r>
              <a:endParaRPr sz="1000">
                <a:latin typeface="Calibri"/>
                <a:cs typeface="Calibri"/>
              </a:endParaRPr>
            </a:p>
          </p:txBody>
        </p:sp>
        <p:sp>
          <p:nvSpPr>
            <p:cNvPr id="28" name="object 29"/>
            <p:cNvSpPr/>
            <p:nvPr/>
          </p:nvSpPr>
          <p:spPr>
            <a:xfrm>
              <a:off x="4009005" y="1951226"/>
              <a:ext cx="3886200" cy="4017433"/>
            </a:xfrm>
            <a:custGeom>
              <a:avLst/>
              <a:gdLst/>
              <a:ahLst/>
              <a:cxnLst/>
              <a:rect l="l" t="t" r="r" b="b"/>
              <a:pathLst>
                <a:path w="2914650" h="3013075">
                  <a:moveTo>
                    <a:pt x="0" y="3012757"/>
                  </a:moveTo>
                  <a:lnTo>
                    <a:pt x="2914330" y="3012757"/>
                  </a:lnTo>
                  <a:lnTo>
                    <a:pt x="2914330" y="0"/>
                  </a:lnTo>
                  <a:lnTo>
                    <a:pt x="0" y="0"/>
                  </a:lnTo>
                  <a:lnTo>
                    <a:pt x="0" y="3012757"/>
                  </a:lnTo>
                  <a:close/>
                </a:path>
              </a:pathLst>
            </a:custGeom>
            <a:noFill/>
          </p:spPr>
          <p:txBody>
            <a:bodyPr wrap="square" lIns="0" tIns="0" rIns="0" bIns="0" rtlCol="0"/>
            <a:lstStyle/>
            <a:p>
              <a:endParaRPr sz="2400"/>
            </a:p>
          </p:txBody>
        </p:sp>
        <p:sp>
          <p:nvSpPr>
            <p:cNvPr id="30" name="object 31"/>
            <p:cNvSpPr/>
            <p:nvPr/>
          </p:nvSpPr>
          <p:spPr>
            <a:xfrm>
              <a:off x="2454696" y="965581"/>
              <a:ext cx="1554480" cy="5002953"/>
            </a:xfrm>
            <a:custGeom>
              <a:avLst/>
              <a:gdLst/>
              <a:ahLst/>
              <a:cxnLst/>
              <a:rect l="l" t="t" r="r" b="b"/>
              <a:pathLst>
                <a:path w="1165860" h="3752215">
                  <a:moveTo>
                    <a:pt x="0" y="3751990"/>
                  </a:moveTo>
                  <a:lnTo>
                    <a:pt x="1165732" y="3751990"/>
                  </a:lnTo>
                  <a:lnTo>
                    <a:pt x="1165732" y="0"/>
                  </a:lnTo>
                  <a:lnTo>
                    <a:pt x="0" y="0"/>
                  </a:lnTo>
                  <a:lnTo>
                    <a:pt x="0" y="3751990"/>
                  </a:lnTo>
                  <a:close/>
                </a:path>
              </a:pathLst>
            </a:custGeom>
            <a:noFill/>
            <a:ln>
              <a:solidFill>
                <a:schemeClr val="tx1"/>
              </a:solidFill>
            </a:ln>
          </p:spPr>
          <p:txBody>
            <a:bodyPr wrap="square" lIns="0" tIns="0" rIns="0" bIns="0" rtlCol="0"/>
            <a:lstStyle/>
            <a:p>
              <a:endParaRPr sz="2400"/>
            </a:p>
          </p:txBody>
        </p:sp>
        <p:sp>
          <p:nvSpPr>
            <p:cNvPr id="31" name="object 32"/>
            <p:cNvSpPr/>
            <p:nvPr/>
          </p:nvSpPr>
          <p:spPr>
            <a:xfrm>
              <a:off x="3439665" y="2790089"/>
              <a:ext cx="181311" cy="616057"/>
            </a:xfrm>
            <a:prstGeom prst="rect">
              <a:avLst/>
            </a:prstGeom>
            <a:blipFill>
              <a:blip r:embed="rId4" cstate="print"/>
              <a:stretch>
                <a:fillRect/>
              </a:stretch>
            </a:blipFill>
          </p:spPr>
          <p:txBody>
            <a:bodyPr wrap="square" lIns="0" tIns="0" rIns="0" bIns="0" rtlCol="0"/>
            <a:lstStyle/>
            <a:p>
              <a:endParaRPr sz="2400"/>
            </a:p>
          </p:txBody>
        </p:sp>
        <p:sp>
          <p:nvSpPr>
            <p:cNvPr id="32" name="object 33"/>
            <p:cNvSpPr/>
            <p:nvPr/>
          </p:nvSpPr>
          <p:spPr>
            <a:xfrm>
              <a:off x="1794151" y="1356751"/>
              <a:ext cx="3678767" cy="4616872"/>
            </a:xfrm>
            <a:custGeom>
              <a:avLst/>
              <a:gdLst/>
              <a:ahLst/>
              <a:cxnLst/>
              <a:rect l="l" t="t" r="r" b="b"/>
              <a:pathLst>
                <a:path w="2759075" h="3462654">
                  <a:moveTo>
                    <a:pt x="0" y="3461390"/>
                  </a:moveTo>
                  <a:lnTo>
                    <a:pt x="61711" y="3462612"/>
                  </a:lnTo>
                  <a:lnTo>
                    <a:pt x="119919" y="3460114"/>
                  </a:lnTo>
                  <a:lnTo>
                    <a:pt x="175032" y="3454336"/>
                  </a:lnTo>
                  <a:lnTo>
                    <a:pt x="227458" y="3445720"/>
                  </a:lnTo>
                  <a:lnTo>
                    <a:pt x="277605" y="3434704"/>
                  </a:lnTo>
                  <a:lnTo>
                    <a:pt x="325880" y="3421728"/>
                  </a:lnTo>
                  <a:lnTo>
                    <a:pt x="372693" y="3407234"/>
                  </a:lnTo>
                  <a:lnTo>
                    <a:pt x="418450" y="3391662"/>
                  </a:lnTo>
                  <a:lnTo>
                    <a:pt x="463560" y="3375450"/>
                  </a:lnTo>
                  <a:lnTo>
                    <a:pt x="508431" y="3359040"/>
                  </a:lnTo>
                  <a:lnTo>
                    <a:pt x="558595" y="3340886"/>
                  </a:lnTo>
                  <a:lnTo>
                    <a:pt x="608712" y="3322814"/>
                  </a:lnTo>
                  <a:lnTo>
                    <a:pt x="658523" y="3304606"/>
                  </a:lnTo>
                  <a:lnTo>
                    <a:pt x="707774" y="3286043"/>
                  </a:lnTo>
                  <a:lnTo>
                    <a:pt x="756207" y="3266907"/>
                  </a:lnTo>
                  <a:lnTo>
                    <a:pt x="803565" y="3246979"/>
                  </a:lnTo>
                  <a:lnTo>
                    <a:pt x="849593" y="3226040"/>
                  </a:lnTo>
                  <a:lnTo>
                    <a:pt x="894033" y="3203873"/>
                  </a:lnTo>
                  <a:lnTo>
                    <a:pt x="936629" y="3180258"/>
                  </a:lnTo>
                  <a:lnTo>
                    <a:pt x="977125" y="3154977"/>
                  </a:lnTo>
                  <a:lnTo>
                    <a:pt x="1015264" y="3127811"/>
                  </a:lnTo>
                  <a:lnTo>
                    <a:pt x="1050790" y="3098542"/>
                  </a:lnTo>
                  <a:lnTo>
                    <a:pt x="1084195" y="3066298"/>
                  </a:lnTo>
                  <a:lnTo>
                    <a:pt x="1114719" y="3031755"/>
                  </a:lnTo>
                  <a:lnTo>
                    <a:pt x="1142470" y="2995040"/>
                  </a:lnTo>
                  <a:lnTo>
                    <a:pt x="1167559" y="2956278"/>
                  </a:lnTo>
                  <a:lnTo>
                    <a:pt x="1190093" y="2915594"/>
                  </a:lnTo>
                  <a:lnTo>
                    <a:pt x="1210183" y="2873114"/>
                  </a:lnTo>
                  <a:lnTo>
                    <a:pt x="1227938" y="2828963"/>
                  </a:lnTo>
                  <a:lnTo>
                    <a:pt x="1243466" y="2783267"/>
                  </a:lnTo>
                  <a:lnTo>
                    <a:pt x="1256879" y="2736151"/>
                  </a:lnTo>
                  <a:lnTo>
                    <a:pt x="1268284" y="2687742"/>
                  </a:lnTo>
                  <a:lnTo>
                    <a:pt x="1277791" y="2638163"/>
                  </a:lnTo>
                  <a:lnTo>
                    <a:pt x="1285509" y="2587541"/>
                  </a:lnTo>
                  <a:lnTo>
                    <a:pt x="1291548" y="2536001"/>
                  </a:lnTo>
                  <a:lnTo>
                    <a:pt x="1296018" y="2483669"/>
                  </a:lnTo>
                  <a:lnTo>
                    <a:pt x="1299026" y="2430671"/>
                  </a:lnTo>
                  <a:lnTo>
                    <a:pt x="1300683" y="2377130"/>
                  </a:lnTo>
                  <a:lnTo>
                    <a:pt x="1301099" y="2323174"/>
                  </a:lnTo>
                  <a:lnTo>
                    <a:pt x="1300481" y="2271967"/>
                  </a:lnTo>
                  <a:lnTo>
                    <a:pt x="1299128" y="2220585"/>
                  </a:lnTo>
                  <a:lnTo>
                    <a:pt x="1297309" y="2169106"/>
                  </a:lnTo>
                  <a:lnTo>
                    <a:pt x="1295293" y="2117608"/>
                  </a:lnTo>
                  <a:lnTo>
                    <a:pt x="1293351" y="2066170"/>
                  </a:lnTo>
                  <a:lnTo>
                    <a:pt x="1291752" y="2014870"/>
                  </a:lnTo>
                  <a:lnTo>
                    <a:pt x="1290765" y="1963787"/>
                  </a:lnTo>
                  <a:lnTo>
                    <a:pt x="1290661" y="1912999"/>
                  </a:lnTo>
                  <a:lnTo>
                    <a:pt x="1291709" y="1862585"/>
                  </a:lnTo>
                  <a:lnTo>
                    <a:pt x="1294188" y="1811615"/>
                  </a:lnTo>
                  <a:lnTo>
                    <a:pt x="1298072" y="1761087"/>
                  </a:lnTo>
                  <a:lnTo>
                    <a:pt x="1303286" y="1710974"/>
                  </a:lnTo>
                  <a:lnTo>
                    <a:pt x="1309754" y="1661249"/>
                  </a:lnTo>
                  <a:lnTo>
                    <a:pt x="1317399" y="1611885"/>
                  </a:lnTo>
                  <a:lnTo>
                    <a:pt x="1326147" y="1562855"/>
                  </a:lnTo>
                  <a:lnTo>
                    <a:pt x="1335921" y="1514134"/>
                  </a:lnTo>
                  <a:lnTo>
                    <a:pt x="1346646" y="1465692"/>
                  </a:lnTo>
                  <a:lnTo>
                    <a:pt x="1358246" y="1417505"/>
                  </a:lnTo>
                  <a:lnTo>
                    <a:pt x="1370645" y="1369545"/>
                  </a:lnTo>
                  <a:lnTo>
                    <a:pt x="1383768" y="1321785"/>
                  </a:lnTo>
                  <a:lnTo>
                    <a:pt x="1397539" y="1274198"/>
                  </a:lnTo>
                  <a:lnTo>
                    <a:pt x="1411882" y="1226759"/>
                  </a:lnTo>
                  <a:lnTo>
                    <a:pt x="1426722" y="1179439"/>
                  </a:lnTo>
                  <a:lnTo>
                    <a:pt x="1441982" y="1132212"/>
                  </a:lnTo>
                  <a:lnTo>
                    <a:pt x="1457588" y="1085051"/>
                  </a:lnTo>
                  <a:lnTo>
                    <a:pt x="1473462" y="1037929"/>
                  </a:lnTo>
                  <a:lnTo>
                    <a:pt x="1489531" y="990820"/>
                  </a:lnTo>
                  <a:lnTo>
                    <a:pt x="1505717" y="943697"/>
                  </a:lnTo>
                  <a:lnTo>
                    <a:pt x="1521946" y="896533"/>
                  </a:lnTo>
                  <a:lnTo>
                    <a:pt x="1538141" y="849300"/>
                  </a:lnTo>
                  <a:lnTo>
                    <a:pt x="1554226" y="801973"/>
                  </a:lnTo>
                  <a:lnTo>
                    <a:pt x="1570127" y="754524"/>
                  </a:lnTo>
                  <a:lnTo>
                    <a:pt x="1585767" y="706927"/>
                  </a:lnTo>
                  <a:lnTo>
                    <a:pt x="1601071" y="659155"/>
                  </a:lnTo>
                  <a:lnTo>
                    <a:pt x="1615962" y="611180"/>
                  </a:lnTo>
                  <a:lnTo>
                    <a:pt x="1630366" y="562977"/>
                  </a:lnTo>
                  <a:lnTo>
                    <a:pt x="1645432" y="510544"/>
                  </a:lnTo>
                  <a:lnTo>
                    <a:pt x="1660303" y="458284"/>
                  </a:lnTo>
                  <a:lnTo>
                    <a:pt x="1675444" y="406676"/>
                  </a:lnTo>
                  <a:lnTo>
                    <a:pt x="1691318" y="356196"/>
                  </a:lnTo>
                  <a:lnTo>
                    <a:pt x="1708391" y="307320"/>
                  </a:lnTo>
                  <a:lnTo>
                    <a:pt x="1727127" y="260527"/>
                  </a:lnTo>
                  <a:lnTo>
                    <a:pt x="1747991" y="216293"/>
                  </a:lnTo>
                  <a:lnTo>
                    <a:pt x="1771447" y="175094"/>
                  </a:lnTo>
                  <a:lnTo>
                    <a:pt x="1797959" y="137408"/>
                  </a:lnTo>
                  <a:lnTo>
                    <a:pt x="1827993" y="103712"/>
                  </a:lnTo>
                  <a:lnTo>
                    <a:pt x="1862013" y="74483"/>
                  </a:lnTo>
                  <a:lnTo>
                    <a:pt x="1900483" y="50198"/>
                  </a:lnTo>
                  <a:lnTo>
                    <a:pt x="1968386" y="23168"/>
                  </a:lnTo>
                  <a:lnTo>
                    <a:pt x="2006211" y="13877"/>
                  </a:lnTo>
                  <a:lnTo>
                    <a:pt x="2046386" y="7123"/>
                  </a:lnTo>
                  <a:lnTo>
                    <a:pt x="2088739" y="2698"/>
                  </a:lnTo>
                  <a:lnTo>
                    <a:pt x="2133098" y="393"/>
                  </a:lnTo>
                  <a:lnTo>
                    <a:pt x="2179289" y="0"/>
                  </a:lnTo>
                  <a:lnTo>
                    <a:pt x="2227140" y="1309"/>
                  </a:lnTo>
                  <a:lnTo>
                    <a:pt x="2276477" y="4112"/>
                  </a:lnTo>
                  <a:lnTo>
                    <a:pt x="2327128" y="8200"/>
                  </a:lnTo>
                  <a:lnTo>
                    <a:pt x="2378920" y="13365"/>
                  </a:lnTo>
                  <a:lnTo>
                    <a:pt x="2431680" y="19398"/>
                  </a:lnTo>
                  <a:lnTo>
                    <a:pt x="2485234" y="26089"/>
                  </a:lnTo>
                  <a:lnTo>
                    <a:pt x="2539411" y="33232"/>
                  </a:lnTo>
                  <a:lnTo>
                    <a:pt x="2594037" y="40616"/>
                  </a:lnTo>
                  <a:lnTo>
                    <a:pt x="2648939" y="48033"/>
                  </a:lnTo>
                  <a:lnTo>
                    <a:pt x="2703945" y="55274"/>
                  </a:lnTo>
                  <a:lnTo>
                    <a:pt x="2758881" y="62131"/>
                  </a:lnTo>
                </a:path>
              </a:pathLst>
            </a:custGeom>
            <a:ln w="5146">
              <a:solidFill>
                <a:schemeClr val="bg1"/>
              </a:solidFill>
              <a:prstDash val="dot"/>
            </a:ln>
          </p:spPr>
          <p:txBody>
            <a:bodyPr wrap="square" lIns="0" tIns="0" rIns="0" bIns="0" rtlCol="0"/>
            <a:lstStyle/>
            <a:p>
              <a:endParaRPr sz="2400"/>
            </a:p>
          </p:txBody>
        </p:sp>
        <p:sp>
          <p:nvSpPr>
            <p:cNvPr id="33" name="object 34"/>
            <p:cNvSpPr/>
            <p:nvPr/>
          </p:nvSpPr>
          <p:spPr>
            <a:xfrm>
              <a:off x="5472659" y="1440782"/>
              <a:ext cx="1249680" cy="451273"/>
            </a:xfrm>
            <a:custGeom>
              <a:avLst/>
              <a:gdLst/>
              <a:ahLst/>
              <a:cxnLst/>
              <a:rect l="l" t="t" r="r" b="b"/>
              <a:pathLst>
                <a:path w="937260" h="338455">
                  <a:moveTo>
                    <a:pt x="0" y="0"/>
                  </a:moveTo>
                  <a:lnTo>
                    <a:pt x="27093" y="4110"/>
                  </a:lnTo>
                  <a:lnTo>
                    <a:pt x="54875" y="7115"/>
                  </a:lnTo>
                  <a:lnTo>
                    <a:pt x="82823" y="9837"/>
                  </a:lnTo>
                  <a:lnTo>
                    <a:pt x="110418" y="13098"/>
                  </a:lnTo>
                  <a:lnTo>
                    <a:pt x="158707" y="21943"/>
                  </a:lnTo>
                  <a:lnTo>
                    <a:pt x="205407" y="33585"/>
                  </a:lnTo>
                  <a:lnTo>
                    <a:pt x="251808" y="46429"/>
                  </a:lnTo>
                  <a:lnTo>
                    <a:pt x="299198" y="58878"/>
                  </a:lnTo>
                  <a:lnTo>
                    <a:pt x="348869" y="69335"/>
                  </a:lnTo>
                  <a:lnTo>
                    <a:pt x="397920" y="76605"/>
                  </a:lnTo>
                  <a:lnTo>
                    <a:pt x="446316" y="83882"/>
                  </a:lnTo>
                  <a:lnTo>
                    <a:pt x="490266" y="94361"/>
                  </a:lnTo>
                  <a:lnTo>
                    <a:pt x="525977" y="111238"/>
                  </a:lnTo>
                  <a:lnTo>
                    <a:pt x="555734" y="143802"/>
                  </a:lnTo>
                  <a:lnTo>
                    <a:pt x="575480" y="185656"/>
                  </a:lnTo>
                  <a:lnTo>
                    <a:pt x="593659" y="231433"/>
                  </a:lnTo>
                  <a:lnTo>
                    <a:pt x="618712" y="275763"/>
                  </a:lnTo>
                  <a:lnTo>
                    <a:pt x="642954" y="302078"/>
                  </a:lnTo>
                  <a:lnTo>
                    <a:pt x="671488" y="322818"/>
                  </a:lnTo>
                  <a:lnTo>
                    <a:pt x="701564" y="335547"/>
                  </a:lnTo>
                  <a:lnTo>
                    <a:pt x="730433" y="337829"/>
                  </a:lnTo>
                  <a:lnTo>
                    <a:pt x="760303" y="325800"/>
                  </a:lnTo>
                  <a:lnTo>
                    <a:pt x="787880" y="303251"/>
                  </a:lnTo>
                  <a:lnTo>
                    <a:pt x="816236" y="277323"/>
                  </a:lnTo>
                  <a:lnTo>
                    <a:pt x="848449" y="255156"/>
                  </a:lnTo>
                  <a:lnTo>
                    <a:pt x="887591" y="243889"/>
                  </a:lnTo>
                  <a:lnTo>
                    <a:pt x="936739" y="250663"/>
                  </a:lnTo>
                </a:path>
              </a:pathLst>
            </a:custGeom>
            <a:ln w="5148">
              <a:solidFill>
                <a:schemeClr val="bg1"/>
              </a:solidFill>
              <a:prstDash val="dot"/>
            </a:ln>
          </p:spPr>
          <p:txBody>
            <a:bodyPr wrap="square" lIns="0" tIns="0" rIns="0" bIns="0" rtlCol="0"/>
            <a:lstStyle/>
            <a:p>
              <a:endParaRPr sz="2400"/>
            </a:p>
          </p:txBody>
        </p:sp>
        <p:sp>
          <p:nvSpPr>
            <p:cNvPr id="40" name="object 41"/>
            <p:cNvSpPr txBox="1"/>
            <p:nvPr/>
          </p:nvSpPr>
          <p:spPr>
            <a:xfrm>
              <a:off x="2501186" y="5746630"/>
              <a:ext cx="676487" cy="174407"/>
            </a:xfrm>
            <a:prstGeom prst="rect">
              <a:avLst/>
            </a:prstGeom>
          </p:spPr>
          <p:txBody>
            <a:bodyPr vert="horz" wrap="square" lIns="0" tIns="20320" rIns="0" bIns="0" rtlCol="0">
              <a:spAutoFit/>
            </a:bodyPr>
            <a:lstStyle/>
            <a:p>
              <a:pPr marL="16933">
                <a:spcBef>
                  <a:spcPts val="160"/>
                </a:spcBef>
              </a:pPr>
              <a:r>
                <a:rPr sz="1000" dirty="0">
                  <a:latin typeface="Calibri"/>
                  <a:cs typeface="Calibri"/>
                </a:rPr>
                <a:t>Ascent</a:t>
              </a:r>
              <a:r>
                <a:rPr sz="1000" spc="-47" dirty="0">
                  <a:latin typeface="Calibri"/>
                  <a:cs typeface="Calibri"/>
                </a:rPr>
                <a:t> </a:t>
              </a:r>
              <a:r>
                <a:rPr sz="1000" spc="-7" dirty="0">
                  <a:latin typeface="Calibri"/>
                  <a:cs typeface="Calibri"/>
                </a:rPr>
                <a:t>Zone</a:t>
              </a:r>
              <a:endParaRPr sz="1000">
                <a:latin typeface="Calibri"/>
                <a:cs typeface="Calibri"/>
              </a:endParaRPr>
            </a:p>
          </p:txBody>
        </p:sp>
        <p:sp>
          <p:nvSpPr>
            <p:cNvPr id="43" name="object 44"/>
            <p:cNvSpPr/>
            <p:nvPr/>
          </p:nvSpPr>
          <p:spPr>
            <a:xfrm>
              <a:off x="6726301" y="1730747"/>
              <a:ext cx="77892" cy="79587"/>
            </a:xfrm>
            <a:custGeom>
              <a:avLst/>
              <a:gdLst/>
              <a:ahLst/>
              <a:cxnLst/>
              <a:rect l="l" t="t" r="r" b="b"/>
              <a:pathLst>
                <a:path w="58420" h="59690">
                  <a:moveTo>
                    <a:pt x="29129" y="0"/>
                  </a:moveTo>
                  <a:lnTo>
                    <a:pt x="0" y="29626"/>
                  </a:lnTo>
                  <a:lnTo>
                    <a:pt x="29129" y="59322"/>
                  </a:lnTo>
                  <a:lnTo>
                    <a:pt x="58327" y="29626"/>
                  </a:lnTo>
                  <a:lnTo>
                    <a:pt x="29129" y="0"/>
                  </a:lnTo>
                  <a:close/>
                </a:path>
              </a:pathLst>
            </a:custGeom>
            <a:solidFill>
              <a:srgbClr val="00FF00"/>
            </a:solidFill>
          </p:spPr>
          <p:txBody>
            <a:bodyPr wrap="square" lIns="0" tIns="0" rIns="0" bIns="0" rtlCol="0"/>
            <a:lstStyle/>
            <a:p>
              <a:endParaRPr sz="2400"/>
            </a:p>
          </p:txBody>
        </p:sp>
        <p:sp>
          <p:nvSpPr>
            <p:cNvPr id="44" name="object 45"/>
            <p:cNvSpPr/>
            <p:nvPr/>
          </p:nvSpPr>
          <p:spPr>
            <a:xfrm>
              <a:off x="6712851" y="1730747"/>
              <a:ext cx="77892" cy="79587"/>
            </a:xfrm>
            <a:custGeom>
              <a:avLst/>
              <a:gdLst/>
              <a:ahLst/>
              <a:cxnLst/>
              <a:rect l="l" t="t" r="r" b="b"/>
              <a:pathLst>
                <a:path w="58420" h="59690">
                  <a:moveTo>
                    <a:pt x="0" y="29626"/>
                  </a:moveTo>
                  <a:lnTo>
                    <a:pt x="29129" y="0"/>
                  </a:lnTo>
                  <a:lnTo>
                    <a:pt x="58327" y="29626"/>
                  </a:lnTo>
                  <a:lnTo>
                    <a:pt x="29129" y="59322"/>
                  </a:lnTo>
                  <a:lnTo>
                    <a:pt x="0" y="29626"/>
                  </a:lnTo>
                  <a:close/>
                </a:path>
              </a:pathLst>
            </a:custGeom>
            <a:ln w="5147">
              <a:solidFill>
                <a:srgbClr val="000000"/>
              </a:solidFill>
            </a:ln>
          </p:spPr>
          <p:txBody>
            <a:bodyPr wrap="square" lIns="0" tIns="0" rIns="0" bIns="0" rtlCol="0"/>
            <a:lstStyle/>
            <a:p>
              <a:endParaRPr sz="2400"/>
            </a:p>
          </p:txBody>
        </p:sp>
        <p:sp>
          <p:nvSpPr>
            <p:cNvPr id="45" name="object 46"/>
            <p:cNvSpPr/>
            <p:nvPr/>
          </p:nvSpPr>
          <p:spPr>
            <a:xfrm>
              <a:off x="9410158" y="5928704"/>
              <a:ext cx="77892" cy="79587"/>
            </a:xfrm>
            <a:custGeom>
              <a:avLst/>
              <a:gdLst/>
              <a:ahLst/>
              <a:cxnLst/>
              <a:rect l="l" t="t" r="r" b="b"/>
              <a:pathLst>
                <a:path w="58420" h="59689">
                  <a:moveTo>
                    <a:pt x="29129" y="0"/>
                  </a:moveTo>
                  <a:lnTo>
                    <a:pt x="0" y="29647"/>
                  </a:lnTo>
                  <a:lnTo>
                    <a:pt x="29129" y="59295"/>
                  </a:lnTo>
                  <a:lnTo>
                    <a:pt x="58327" y="29647"/>
                  </a:lnTo>
                  <a:lnTo>
                    <a:pt x="29129" y="0"/>
                  </a:lnTo>
                  <a:close/>
                </a:path>
              </a:pathLst>
            </a:custGeom>
            <a:solidFill>
              <a:srgbClr val="00FF00"/>
            </a:solidFill>
          </p:spPr>
          <p:txBody>
            <a:bodyPr wrap="square" lIns="0" tIns="0" rIns="0" bIns="0" rtlCol="0"/>
            <a:lstStyle/>
            <a:p>
              <a:endParaRPr sz="2400"/>
            </a:p>
          </p:txBody>
        </p:sp>
        <p:sp>
          <p:nvSpPr>
            <p:cNvPr id="46" name="object 47"/>
            <p:cNvSpPr/>
            <p:nvPr/>
          </p:nvSpPr>
          <p:spPr>
            <a:xfrm>
              <a:off x="9410158" y="5928704"/>
              <a:ext cx="77892" cy="79587"/>
            </a:xfrm>
            <a:custGeom>
              <a:avLst/>
              <a:gdLst/>
              <a:ahLst/>
              <a:cxnLst/>
              <a:rect l="l" t="t" r="r" b="b"/>
              <a:pathLst>
                <a:path w="58420" h="59689">
                  <a:moveTo>
                    <a:pt x="0" y="29647"/>
                  </a:moveTo>
                  <a:lnTo>
                    <a:pt x="29129" y="0"/>
                  </a:lnTo>
                  <a:lnTo>
                    <a:pt x="58327" y="29647"/>
                  </a:lnTo>
                  <a:lnTo>
                    <a:pt x="29129" y="59295"/>
                  </a:lnTo>
                  <a:lnTo>
                    <a:pt x="0" y="29647"/>
                  </a:lnTo>
                  <a:close/>
                </a:path>
              </a:pathLst>
            </a:custGeom>
            <a:ln w="5147">
              <a:solidFill>
                <a:srgbClr val="000000"/>
              </a:solidFill>
            </a:ln>
          </p:spPr>
          <p:txBody>
            <a:bodyPr wrap="square" lIns="0" tIns="0" rIns="0" bIns="0" rtlCol="0"/>
            <a:lstStyle/>
            <a:p>
              <a:endParaRPr sz="2400"/>
            </a:p>
          </p:txBody>
        </p:sp>
        <p:sp>
          <p:nvSpPr>
            <p:cNvPr id="47" name="object 48"/>
            <p:cNvSpPr/>
            <p:nvPr/>
          </p:nvSpPr>
          <p:spPr>
            <a:xfrm>
              <a:off x="2413207" y="5811413"/>
              <a:ext cx="77892" cy="79587"/>
            </a:xfrm>
            <a:custGeom>
              <a:avLst/>
              <a:gdLst/>
              <a:ahLst/>
              <a:cxnLst/>
              <a:rect l="l" t="t" r="r" b="b"/>
              <a:pathLst>
                <a:path w="58419" h="59689">
                  <a:moveTo>
                    <a:pt x="29198" y="0"/>
                  </a:moveTo>
                  <a:lnTo>
                    <a:pt x="0" y="29647"/>
                  </a:lnTo>
                  <a:lnTo>
                    <a:pt x="29198" y="59295"/>
                  </a:lnTo>
                  <a:lnTo>
                    <a:pt x="58327" y="29647"/>
                  </a:lnTo>
                  <a:lnTo>
                    <a:pt x="29198" y="0"/>
                  </a:lnTo>
                  <a:close/>
                </a:path>
              </a:pathLst>
            </a:custGeom>
            <a:solidFill>
              <a:srgbClr val="00FF00"/>
            </a:solidFill>
          </p:spPr>
          <p:txBody>
            <a:bodyPr wrap="square" lIns="0" tIns="0" rIns="0" bIns="0" rtlCol="0"/>
            <a:lstStyle/>
            <a:p>
              <a:endParaRPr sz="2400"/>
            </a:p>
          </p:txBody>
        </p:sp>
        <p:sp>
          <p:nvSpPr>
            <p:cNvPr id="48" name="object 49"/>
            <p:cNvSpPr/>
            <p:nvPr/>
          </p:nvSpPr>
          <p:spPr>
            <a:xfrm>
              <a:off x="2413207" y="5811413"/>
              <a:ext cx="77892" cy="79587"/>
            </a:xfrm>
            <a:custGeom>
              <a:avLst/>
              <a:gdLst/>
              <a:ahLst/>
              <a:cxnLst/>
              <a:rect l="l" t="t" r="r" b="b"/>
              <a:pathLst>
                <a:path w="58419" h="59689">
                  <a:moveTo>
                    <a:pt x="0" y="29647"/>
                  </a:moveTo>
                  <a:lnTo>
                    <a:pt x="29198" y="0"/>
                  </a:lnTo>
                  <a:lnTo>
                    <a:pt x="58327" y="29647"/>
                  </a:lnTo>
                  <a:lnTo>
                    <a:pt x="29198" y="59295"/>
                  </a:lnTo>
                  <a:lnTo>
                    <a:pt x="0" y="29647"/>
                  </a:lnTo>
                  <a:close/>
                </a:path>
              </a:pathLst>
            </a:custGeom>
            <a:ln w="5147">
              <a:solidFill>
                <a:srgbClr val="000000"/>
              </a:solidFill>
            </a:ln>
          </p:spPr>
          <p:txBody>
            <a:bodyPr wrap="square" lIns="0" tIns="0" rIns="0" bIns="0" rtlCol="0"/>
            <a:lstStyle/>
            <a:p>
              <a:endParaRPr sz="2400"/>
            </a:p>
          </p:txBody>
        </p:sp>
        <p:sp>
          <p:nvSpPr>
            <p:cNvPr id="50" name="object 51"/>
            <p:cNvSpPr/>
            <p:nvPr/>
          </p:nvSpPr>
          <p:spPr>
            <a:xfrm>
              <a:off x="1573918" y="5928056"/>
              <a:ext cx="77892" cy="79587"/>
            </a:xfrm>
            <a:custGeom>
              <a:avLst/>
              <a:gdLst/>
              <a:ahLst/>
              <a:cxnLst/>
              <a:rect l="l" t="t" r="r" b="b"/>
              <a:pathLst>
                <a:path w="58419" h="59689">
                  <a:moveTo>
                    <a:pt x="29143" y="0"/>
                  </a:moveTo>
                  <a:lnTo>
                    <a:pt x="0" y="29647"/>
                  </a:lnTo>
                  <a:lnTo>
                    <a:pt x="29143" y="59295"/>
                  </a:lnTo>
                  <a:lnTo>
                    <a:pt x="58286" y="29647"/>
                  </a:lnTo>
                  <a:lnTo>
                    <a:pt x="29143" y="0"/>
                  </a:lnTo>
                  <a:close/>
                </a:path>
              </a:pathLst>
            </a:custGeom>
            <a:solidFill>
              <a:srgbClr val="00FF00"/>
            </a:solidFill>
          </p:spPr>
          <p:txBody>
            <a:bodyPr wrap="square" lIns="0" tIns="0" rIns="0" bIns="0" rtlCol="0"/>
            <a:lstStyle/>
            <a:p>
              <a:endParaRPr sz="2400"/>
            </a:p>
          </p:txBody>
        </p:sp>
        <p:sp>
          <p:nvSpPr>
            <p:cNvPr id="51" name="object 52"/>
            <p:cNvSpPr/>
            <p:nvPr/>
          </p:nvSpPr>
          <p:spPr>
            <a:xfrm>
              <a:off x="1573918" y="5928056"/>
              <a:ext cx="77892" cy="79587"/>
            </a:xfrm>
            <a:custGeom>
              <a:avLst/>
              <a:gdLst/>
              <a:ahLst/>
              <a:cxnLst/>
              <a:rect l="l" t="t" r="r" b="b"/>
              <a:pathLst>
                <a:path w="58419" h="59689">
                  <a:moveTo>
                    <a:pt x="0" y="29647"/>
                  </a:moveTo>
                  <a:lnTo>
                    <a:pt x="29143" y="0"/>
                  </a:lnTo>
                  <a:lnTo>
                    <a:pt x="58286" y="29647"/>
                  </a:lnTo>
                  <a:lnTo>
                    <a:pt x="29143" y="59295"/>
                  </a:lnTo>
                  <a:lnTo>
                    <a:pt x="0" y="29647"/>
                  </a:lnTo>
                  <a:close/>
                </a:path>
              </a:pathLst>
            </a:custGeom>
            <a:ln w="5147">
              <a:solidFill>
                <a:srgbClr val="000000"/>
              </a:solidFill>
            </a:ln>
          </p:spPr>
          <p:txBody>
            <a:bodyPr wrap="square" lIns="0" tIns="0" rIns="0" bIns="0" rtlCol="0"/>
            <a:lstStyle/>
            <a:p>
              <a:endParaRPr sz="2400"/>
            </a:p>
          </p:txBody>
        </p:sp>
        <p:sp>
          <p:nvSpPr>
            <p:cNvPr id="52" name="object 53"/>
            <p:cNvSpPr/>
            <p:nvPr/>
          </p:nvSpPr>
          <p:spPr>
            <a:xfrm>
              <a:off x="4410469" y="1340196"/>
              <a:ext cx="77892" cy="79587"/>
            </a:xfrm>
            <a:custGeom>
              <a:avLst/>
              <a:gdLst/>
              <a:ahLst/>
              <a:cxnLst/>
              <a:rect l="l" t="t" r="r" b="b"/>
              <a:pathLst>
                <a:path w="58420" h="59690">
                  <a:moveTo>
                    <a:pt x="29198" y="0"/>
                  </a:moveTo>
                  <a:lnTo>
                    <a:pt x="0" y="29626"/>
                  </a:lnTo>
                  <a:lnTo>
                    <a:pt x="29198" y="59253"/>
                  </a:lnTo>
                  <a:lnTo>
                    <a:pt x="58327" y="29626"/>
                  </a:lnTo>
                  <a:lnTo>
                    <a:pt x="29198" y="0"/>
                  </a:lnTo>
                  <a:close/>
                </a:path>
              </a:pathLst>
            </a:custGeom>
            <a:solidFill>
              <a:srgbClr val="08F80E"/>
            </a:solidFill>
          </p:spPr>
          <p:txBody>
            <a:bodyPr wrap="square" lIns="0" tIns="0" rIns="0" bIns="0" rtlCol="0"/>
            <a:lstStyle/>
            <a:p>
              <a:endParaRPr sz="2400"/>
            </a:p>
          </p:txBody>
        </p:sp>
        <p:sp>
          <p:nvSpPr>
            <p:cNvPr id="53" name="object 54"/>
            <p:cNvSpPr/>
            <p:nvPr/>
          </p:nvSpPr>
          <p:spPr>
            <a:xfrm>
              <a:off x="4410469" y="1340196"/>
              <a:ext cx="77892" cy="79587"/>
            </a:xfrm>
            <a:custGeom>
              <a:avLst/>
              <a:gdLst/>
              <a:ahLst/>
              <a:cxnLst/>
              <a:rect l="l" t="t" r="r" b="b"/>
              <a:pathLst>
                <a:path w="58420" h="59690">
                  <a:moveTo>
                    <a:pt x="0" y="29626"/>
                  </a:moveTo>
                  <a:lnTo>
                    <a:pt x="29198" y="0"/>
                  </a:lnTo>
                  <a:lnTo>
                    <a:pt x="58327" y="29626"/>
                  </a:lnTo>
                  <a:lnTo>
                    <a:pt x="29198" y="59253"/>
                  </a:lnTo>
                  <a:lnTo>
                    <a:pt x="0" y="29626"/>
                  </a:lnTo>
                  <a:close/>
                </a:path>
              </a:pathLst>
            </a:custGeom>
            <a:ln w="5147">
              <a:solidFill>
                <a:srgbClr val="000000"/>
              </a:solidFill>
            </a:ln>
          </p:spPr>
          <p:txBody>
            <a:bodyPr wrap="square" lIns="0" tIns="0" rIns="0" bIns="0" rtlCol="0"/>
            <a:lstStyle/>
            <a:p>
              <a:endParaRPr sz="2400"/>
            </a:p>
          </p:txBody>
        </p:sp>
        <p:sp>
          <p:nvSpPr>
            <p:cNvPr id="54" name="object 55"/>
            <p:cNvSpPr/>
            <p:nvPr/>
          </p:nvSpPr>
          <p:spPr>
            <a:xfrm>
              <a:off x="3970166" y="1911704"/>
              <a:ext cx="77892" cy="79587"/>
            </a:xfrm>
            <a:custGeom>
              <a:avLst/>
              <a:gdLst/>
              <a:ahLst/>
              <a:cxnLst/>
              <a:rect l="l" t="t" r="r" b="b"/>
              <a:pathLst>
                <a:path w="58419" h="59690">
                  <a:moveTo>
                    <a:pt x="29129" y="0"/>
                  </a:moveTo>
                  <a:lnTo>
                    <a:pt x="0" y="29626"/>
                  </a:lnTo>
                  <a:lnTo>
                    <a:pt x="29129" y="59322"/>
                  </a:lnTo>
                  <a:lnTo>
                    <a:pt x="58259" y="29626"/>
                  </a:lnTo>
                  <a:lnTo>
                    <a:pt x="29129" y="0"/>
                  </a:lnTo>
                  <a:close/>
                </a:path>
              </a:pathLst>
            </a:custGeom>
            <a:solidFill>
              <a:srgbClr val="00FF00"/>
            </a:solidFill>
          </p:spPr>
          <p:txBody>
            <a:bodyPr wrap="square" lIns="0" tIns="0" rIns="0" bIns="0" rtlCol="0"/>
            <a:lstStyle/>
            <a:p>
              <a:endParaRPr sz="2400"/>
            </a:p>
          </p:txBody>
        </p:sp>
        <p:sp>
          <p:nvSpPr>
            <p:cNvPr id="55" name="object 56"/>
            <p:cNvSpPr/>
            <p:nvPr/>
          </p:nvSpPr>
          <p:spPr>
            <a:xfrm>
              <a:off x="3970166" y="1911704"/>
              <a:ext cx="77892" cy="79587"/>
            </a:xfrm>
            <a:custGeom>
              <a:avLst/>
              <a:gdLst/>
              <a:ahLst/>
              <a:cxnLst/>
              <a:rect l="l" t="t" r="r" b="b"/>
              <a:pathLst>
                <a:path w="58419" h="59690">
                  <a:moveTo>
                    <a:pt x="0" y="29626"/>
                  </a:moveTo>
                  <a:lnTo>
                    <a:pt x="29129" y="0"/>
                  </a:lnTo>
                  <a:lnTo>
                    <a:pt x="58259" y="29626"/>
                  </a:lnTo>
                  <a:lnTo>
                    <a:pt x="29129" y="59322"/>
                  </a:lnTo>
                  <a:lnTo>
                    <a:pt x="0" y="29626"/>
                  </a:lnTo>
                  <a:close/>
                </a:path>
              </a:pathLst>
            </a:custGeom>
            <a:ln w="5147">
              <a:solidFill>
                <a:srgbClr val="000000"/>
              </a:solidFill>
            </a:ln>
          </p:spPr>
          <p:txBody>
            <a:bodyPr wrap="square" lIns="0" tIns="0" rIns="0" bIns="0" rtlCol="0"/>
            <a:lstStyle/>
            <a:p>
              <a:endParaRPr sz="2400"/>
            </a:p>
          </p:txBody>
        </p:sp>
        <p:sp>
          <p:nvSpPr>
            <p:cNvPr id="56" name="object 57"/>
            <p:cNvSpPr txBox="1"/>
            <p:nvPr/>
          </p:nvSpPr>
          <p:spPr>
            <a:xfrm>
              <a:off x="4419397" y="1172021"/>
              <a:ext cx="668867" cy="149679"/>
            </a:xfrm>
            <a:prstGeom prst="rect">
              <a:avLst/>
            </a:prstGeom>
          </p:spPr>
          <p:txBody>
            <a:bodyPr vert="horz" wrap="square" lIns="0" tIns="16087" rIns="0" bIns="0" rtlCol="0">
              <a:spAutoFit/>
            </a:bodyPr>
            <a:lstStyle/>
            <a:p>
              <a:pPr marL="16933">
                <a:spcBef>
                  <a:spcPts val="127"/>
                </a:spcBef>
              </a:pPr>
              <a:r>
                <a:rPr sz="867" spc="-13" dirty="0">
                  <a:latin typeface="Calibri"/>
                  <a:cs typeface="Calibri"/>
                </a:rPr>
                <a:t>Float</a:t>
              </a:r>
              <a:r>
                <a:rPr sz="867" spc="-27" dirty="0">
                  <a:latin typeface="Calibri"/>
                  <a:cs typeface="Calibri"/>
                </a:rPr>
                <a:t> </a:t>
              </a:r>
              <a:r>
                <a:rPr sz="867" spc="-7" dirty="0">
                  <a:latin typeface="Calibri"/>
                  <a:cs typeface="Calibri"/>
                </a:rPr>
                <a:t>Reached</a:t>
              </a:r>
              <a:endParaRPr sz="867" dirty="0">
                <a:latin typeface="Calibri"/>
                <a:cs typeface="Calibri"/>
              </a:endParaRPr>
            </a:p>
          </p:txBody>
        </p:sp>
        <p:sp>
          <p:nvSpPr>
            <p:cNvPr id="58" name="object 59"/>
            <p:cNvSpPr/>
            <p:nvPr/>
          </p:nvSpPr>
          <p:spPr>
            <a:xfrm>
              <a:off x="1525345" y="5339212"/>
              <a:ext cx="181339" cy="616057"/>
            </a:xfrm>
            <a:prstGeom prst="rect">
              <a:avLst/>
            </a:prstGeom>
            <a:blipFill>
              <a:blip r:embed="rId4" cstate="print"/>
              <a:stretch>
                <a:fillRect/>
              </a:stretch>
            </a:blipFill>
          </p:spPr>
          <p:txBody>
            <a:bodyPr wrap="square" lIns="0" tIns="0" rIns="0" bIns="0" rtlCol="0"/>
            <a:lstStyle/>
            <a:p>
              <a:endParaRPr sz="2400"/>
            </a:p>
          </p:txBody>
        </p:sp>
        <p:sp>
          <p:nvSpPr>
            <p:cNvPr id="59" name="object 60"/>
            <p:cNvSpPr txBox="1"/>
            <p:nvPr/>
          </p:nvSpPr>
          <p:spPr>
            <a:xfrm>
              <a:off x="1261064" y="731959"/>
              <a:ext cx="833120" cy="174407"/>
            </a:xfrm>
            <a:prstGeom prst="rect">
              <a:avLst/>
            </a:prstGeom>
          </p:spPr>
          <p:txBody>
            <a:bodyPr vert="horz" wrap="square" lIns="0" tIns="20320" rIns="0" bIns="0" rtlCol="0">
              <a:spAutoFit/>
            </a:bodyPr>
            <a:lstStyle/>
            <a:p>
              <a:pPr marL="16933">
                <a:spcBef>
                  <a:spcPts val="160"/>
                </a:spcBef>
              </a:pPr>
              <a:r>
                <a:rPr sz="1000" dirty="0">
                  <a:latin typeface="Calibri"/>
                  <a:cs typeface="Calibri"/>
                </a:rPr>
                <a:t>Pre-Flight</a:t>
              </a:r>
              <a:r>
                <a:rPr sz="1000" spc="-80" dirty="0">
                  <a:latin typeface="Calibri"/>
                  <a:cs typeface="Calibri"/>
                </a:rPr>
                <a:t> </a:t>
              </a:r>
              <a:r>
                <a:rPr sz="1000" spc="-7" dirty="0">
                  <a:latin typeface="Calibri"/>
                  <a:cs typeface="Calibri"/>
                </a:rPr>
                <a:t>State</a:t>
              </a:r>
              <a:endParaRPr sz="1000" dirty="0">
                <a:latin typeface="Calibri"/>
                <a:cs typeface="Calibri"/>
              </a:endParaRPr>
            </a:p>
          </p:txBody>
        </p:sp>
        <p:sp>
          <p:nvSpPr>
            <p:cNvPr id="60" name="object 61"/>
            <p:cNvSpPr txBox="1"/>
            <p:nvPr/>
          </p:nvSpPr>
          <p:spPr>
            <a:xfrm>
              <a:off x="2891225" y="728759"/>
              <a:ext cx="688340" cy="174407"/>
            </a:xfrm>
            <a:prstGeom prst="rect">
              <a:avLst/>
            </a:prstGeom>
          </p:spPr>
          <p:txBody>
            <a:bodyPr vert="horz" wrap="square" lIns="0" tIns="20320" rIns="0" bIns="0" rtlCol="0">
              <a:spAutoFit/>
            </a:bodyPr>
            <a:lstStyle/>
            <a:p>
              <a:pPr marL="16933">
                <a:spcBef>
                  <a:spcPts val="160"/>
                </a:spcBef>
              </a:pPr>
              <a:r>
                <a:rPr sz="1000" dirty="0">
                  <a:latin typeface="Calibri"/>
                  <a:cs typeface="Calibri"/>
                </a:rPr>
                <a:t>Ascent</a:t>
              </a:r>
              <a:r>
                <a:rPr sz="1000" spc="-33" dirty="0">
                  <a:latin typeface="Calibri"/>
                  <a:cs typeface="Calibri"/>
                </a:rPr>
                <a:t> </a:t>
              </a:r>
              <a:r>
                <a:rPr sz="1000" spc="-7" dirty="0">
                  <a:latin typeface="Calibri"/>
                  <a:cs typeface="Calibri"/>
                </a:rPr>
                <a:t>State</a:t>
              </a:r>
              <a:endParaRPr sz="1000" dirty="0">
                <a:latin typeface="Calibri"/>
                <a:cs typeface="Calibri"/>
              </a:endParaRPr>
            </a:p>
          </p:txBody>
        </p:sp>
        <p:sp>
          <p:nvSpPr>
            <p:cNvPr id="61" name="object 62"/>
            <p:cNvSpPr txBox="1"/>
            <p:nvPr/>
          </p:nvSpPr>
          <p:spPr>
            <a:xfrm>
              <a:off x="5548027" y="728759"/>
              <a:ext cx="817880" cy="174407"/>
            </a:xfrm>
            <a:prstGeom prst="rect">
              <a:avLst/>
            </a:prstGeom>
          </p:spPr>
          <p:txBody>
            <a:bodyPr vert="horz" wrap="square" lIns="0" tIns="20320" rIns="0" bIns="0" rtlCol="0">
              <a:spAutoFit/>
            </a:bodyPr>
            <a:lstStyle/>
            <a:p>
              <a:pPr marL="16933">
                <a:spcBef>
                  <a:spcPts val="160"/>
                </a:spcBef>
              </a:pPr>
              <a:r>
                <a:rPr sz="1000" dirty="0">
                  <a:latin typeface="Calibri"/>
                  <a:cs typeface="Calibri"/>
                </a:rPr>
                <a:t>Operable</a:t>
              </a:r>
              <a:r>
                <a:rPr sz="1000" spc="-33" dirty="0">
                  <a:latin typeface="Calibri"/>
                  <a:cs typeface="Calibri"/>
                </a:rPr>
                <a:t> </a:t>
              </a:r>
              <a:r>
                <a:rPr sz="1000" spc="-7" dirty="0">
                  <a:latin typeface="Calibri"/>
                  <a:cs typeface="Calibri"/>
                </a:rPr>
                <a:t>State</a:t>
              </a:r>
              <a:endParaRPr sz="1000">
                <a:latin typeface="Calibri"/>
                <a:cs typeface="Calibri"/>
              </a:endParaRPr>
            </a:p>
          </p:txBody>
        </p:sp>
        <p:sp>
          <p:nvSpPr>
            <p:cNvPr id="62" name="object 63"/>
            <p:cNvSpPr txBox="1"/>
            <p:nvPr/>
          </p:nvSpPr>
          <p:spPr>
            <a:xfrm>
              <a:off x="8300327" y="728759"/>
              <a:ext cx="758613" cy="174407"/>
            </a:xfrm>
            <a:prstGeom prst="rect">
              <a:avLst/>
            </a:prstGeom>
          </p:spPr>
          <p:txBody>
            <a:bodyPr vert="horz" wrap="square" lIns="0" tIns="20320" rIns="0" bIns="0" rtlCol="0">
              <a:spAutoFit/>
            </a:bodyPr>
            <a:lstStyle/>
            <a:p>
              <a:pPr marL="16933">
                <a:spcBef>
                  <a:spcPts val="160"/>
                </a:spcBef>
              </a:pPr>
              <a:r>
                <a:rPr sz="1000" dirty="0">
                  <a:latin typeface="Calibri"/>
                  <a:cs typeface="Calibri"/>
                </a:rPr>
                <a:t>Descent</a:t>
              </a:r>
              <a:r>
                <a:rPr sz="1000" spc="-40" dirty="0">
                  <a:latin typeface="Calibri"/>
                  <a:cs typeface="Calibri"/>
                </a:rPr>
                <a:t> </a:t>
              </a:r>
              <a:r>
                <a:rPr sz="1000" dirty="0">
                  <a:latin typeface="Calibri"/>
                  <a:cs typeface="Calibri"/>
                </a:rPr>
                <a:t>State</a:t>
              </a:r>
              <a:endParaRPr sz="1000">
                <a:latin typeface="Calibri"/>
                <a:cs typeface="Calibri"/>
              </a:endParaRPr>
            </a:p>
          </p:txBody>
        </p:sp>
        <p:sp>
          <p:nvSpPr>
            <p:cNvPr id="63" name="object 64"/>
            <p:cNvSpPr txBox="1"/>
            <p:nvPr/>
          </p:nvSpPr>
          <p:spPr>
            <a:xfrm>
              <a:off x="9789112" y="731959"/>
              <a:ext cx="885613" cy="174407"/>
            </a:xfrm>
            <a:prstGeom prst="rect">
              <a:avLst/>
            </a:prstGeom>
          </p:spPr>
          <p:txBody>
            <a:bodyPr vert="horz" wrap="square" lIns="0" tIns="20320" rIns="0" bIns="0" rtlCol="0">
              <a:spAutoFit/>
            </a:bodyPr>
            <a:lstStyle/>
            <a:p>
              <a:pPr marL="16933">
                <a:spcBef>
                  <a:spcPts val="160"/>
                </a:spcBef>
              </a:pPr>
              <a:r>
                <a:rPr sz="1000" spc="-7" dirty="0">
                  <a:latin typeface="Calibri"/>
                  <a:cs typeface="Calibri"/>
                </a:rPr>
                <a:t>Post-Flight</a:t>
              </a:r>
              <a:r>
                <a:rPr sz="1000" spc="-40" dirty="0">
                  <a:latin typeface="Calibri"/>
                  <a:cs typeface="Calibri"/>
                </a:rPr>
                <a:t> </a:t>
              </a:r>
              <a:r>
                <a:rPr sz="1000" spc="-7" dirty="0">
                  <a:latin typeface="Calibri"/>
                  <a:cs typeface="Calibri"/>
                </a:rPr>
                <a:t>State</a:t>
              </a:r>
              <a:endParaRPr sz="1000">
                <a:latin typeface="Calibri"/>
                <a:cs typeface="Calibri"/>
              </a:endParaRPr>
            </a:p>
          </p:txBody>
        </p:sp>
        <p:sp>
          <p:nvSpPr>
            <p:cNvPr id="67" name="object 68"/>
            <p:cNvSpPr txBox="1"/>
            <p:nvPr/>
          </p:nvSpPr>
          <p:spPr>
            <a:xfrm>
              <a:off x="6816012" y="1691440"/>
              <a:ext cx="1065225" cy="149679"/>
            </a:xfrm>
            <a:prstGeom prst="rect">
              <a:avLst/>
            </a:prstGeom>
          </p:spPr>
          <p:txBody>
            <a:bodyPr vert="horz" wrap="square" lIns="0" tIns="16087" rIns="0" bIns="0" rtlCol="0">
              <a:spAutoFit/>
            </a:bodyPr>
            <a:lstStyle/>
            <a:p>
              <a:pPr marL="16933">
                <a:spcBef>
                  <a:spcPts val="127"/>
                </a:spcBef>
              </a:pPr>
              <a:r>
                <a:rPr sz="867" spc="-13" dirty="0">
                  <a:latin typeface="Calibri"/>
                  <a:cs typeface="Calibri"/>
                </a:rPr>
                <a:t>User </a:t>
              </a:r>
              <a:r>
                <a:rPr lang="en-US" sz="867" spc="-7" dirty="0" smtClean="0">
                  <a:latin typeface="Calibri"/>
                  <a:cs typeface="Calibri"/>
                </a:rPr>
                <a:t>Initiated Release</a:t>
              </a:r>
              <a:endParaRPr sz="867" dirty="0">
                <a:latin typeface="Calibri"/>
                <a:cs typeface="Calibri"/>
              </a:endParaRPr>
            </a:p>
          </p:txBody>
        </p:sp>
        <p:sp>
          <p:nvSpPr>
            <p:cNvPr id="68" name="object 69"/>
            <p:cNvSpPr/>
            <p:nvPr/>
          </p:nvSpPr>
          <p:spPr>
            <a:xfrm>
              <a:off x="906765" y="696131"/>
              <a:ext cx="10099040" cy="21167"/>
            </a:xfrm>
            <a:custGeom>
              <a:avLst/>
              <a:gdLst/>
              <a:ahLst/>
              <a:cxnLst/>
              <a:rect l="l" t="t" r="r" b="b"/>
              <a:pathLst>
                <a:path w="7574280" h="15875">
                  <a:moveTo>
                    <a:pt x="0" y="15430"/>
                  </a:moveTo>
                  <a:lnTo>
                    <a:pt x="7573708" y="15430"/>
                  </a:lnTo>
                  <a:lnTo>
                    <a:pt x="7573708" y="0"/>
                  </a:lnTo>
                  <a:lnTo>
                    <a:pt x="0" y="0"/>
                  </a:lnTo>
                  <a:lnTo>
                    <a:pt x="0" y="15430"/>
                  </a:lnTo>
                  <a:close/>
                </a:path>
              </a:pathLst>
            </a:custGeom>
            <a:solidFill>
              <a:srgbClr val="000000"/>
            </a:solidFill>
          </p:spPr>
          <p:txBody>
            <a:bodyPr wrap="square" lIns="0" tIns="0" rIns="0" bIns="0" rtlCol="0"/>
            <a:lstStyle/>
            <a:p>
              <a:endParaRPr sz="2400"/>
            </a:p>
          </p:txBody>
        </p:sp>
        <p:sp>
          <p:nvSpPr>
            <p:cNvPr id="69" name="object 70"/>
            <p:cNvSpPr/>
            <p:nvPr/>
          </p:nvSpPr>
          <p:spPr>
            <a:xfrm>
              <a:off x="906766" y="965653"/>
              <a:ext cx="10097345" cy="0"/>
            </a:xfrm>
            <a:custGeom>
              <a:avLst/>
              <a:gdLst/>
              <a:ahLst/>
              <a:cxnLst/>
              <a:rect l="l" t="t" r="r" b="b"/>
              <a:pathLst>
                <a:path w="7573009">
                  <a:moveTo>
                    <a:pt x="0" y="0"/>
                  </a:moveTo>
                  <a:lnTo>
                    <a:pt x="7572406" y="0"/>
                  </a:lnTo>
                </a:path>
              </a:pathLst>
            </a:custGeom>
            <a:ln w="5148">
              <a:solidFill>
                <a:srgbClr val="000000"/>
              </a:solidFill>
            </a:ln>
          </p:spPr>
          <p:txBody>
            <a:bodyPr wrap="square" lIns="0" tIns="0" rIns="0" bIns="0" rtlCol="0"/>
            <a:lstStyle/>
            <a:p>
              <a:endParaRPr sz="2400"/>
            </a:p>
          </p:txBody>
        </p:sp>
        <p:sp>
          <p:nvSpPr>
            <p:cNvPr id="70" name="object 71"/>
            <p:cNvSpPr/>
            <p:nvPr/>
          </p:nvSpPr>
          <p:spPr>
            <a:xfrm>
              <a:off x="6524888" y="1402843"/>
              <a:ext cx="443016" cy="317373"/>
            </a:xfrm>
            <a:prstGeom prst="rect">
              <a:avLst/>
            </a:prstGeom>
            <a:blipFill>
              <a:blip r:embed="rId5" cstate="print"/>
              <a:stretch>
                <a:fillRect/>
              </a:stretch>
            </a:blipFill>
          </p:spPr>
          <p:txBody>
            <a:bodyPr wrap="square" lIns="0" tIns="0" rIns="0" bIns="0" rtlCol="0"/>
            <a:lstStyle/>
            <a:p>
              <a:endParaRPr sz="2400"/>
            </a:p>
          </p:txBody>
        </p:sp>
        <p:pic>
          <p:nvPicPr>
            <p:cNvPr id="76" name="Picture 75">
              <a:extLst>
                <a:ext uri="{FF2B5EF4-FFF2-40B4-BE49-F238E27FC236}">
                  <a16:creationId xmlns:a16="http://schemas.microsoft.com/office/drawing/2014/main" id="{2D8397B6-7E52-114F-BC0E-E1953EDC2F3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49506" y="1911627"/>
              <a:ext cx="1222369" cy="1915349"/>
            </a:xfrm>
            <a:prstGeom prst="rect">
              <a:avLst/>
            </a:prstGeom>
          </p:spPr>
        </p:pic>
        <p:sp>
          <p:nvSpPr>
            <p:cNvPr id="2" name="TextBox 1"/>
            <p:cNvSpPr txBox="1"/>
            <p:nvPr/>
          </p:nvSpPr>
          <p:spPr>
            <a:xfrm>
              <a:off x="617126" y="4944377"/>
              <a:ext cx="2069367" cy="338554"/>
            </a:xfrm>
            <a:prstGeom prst="rect">
              <a:avLst/>
            </a:prstGeom>
            <a:noFill/>
          </p:spPr>
          <p:txBody>
            <a:bodyPr wrap="square" rtlCol="0">
              <a:spAutoFit/>
            </a:bodyPr>
            <a:lstStyle/>
            <a:p>
              <a:pPr algn="ctr"/>
              <a:r>
                <a:rPr lang="en-US" sz="1600" dirty="0" smtClean="0">
                  <a:solidFill>
                    <a:srgbClr val="FFFFFF"/>
                  </a:solidFill>
                </a:rPr>
                <a:t>Balloon launch</a:t>
              </a:r>
              <a:endParaRPr lang="en-US" sz="1600" dirty="0">
                <a:solidFill>
                  <a:srgbClr val="FFFFFF"/>
                </a:solidFill>
              </a:endParaRPr>
            </a:p>
          </p:txBody>
        </p:sp>
        <p:sp>
          <p:nvSpPr>
            <p:cNvPr id="71" name="TextBox 70"/>
            <p:cNvSpPr txBox="1"/>
            <p:nvPr/>
          </p:nvSpPr>
          <p:spPr>
            <a:xfrm>
              <a:off x="8846935" y="5474152"/>
              <a:ext cx="2182263" cy="338554"/>
            </a:xfrm>
            <a:prstGeom prst="rect">
              <a:avLst/>
            </a:prstGeom>
            <a:noFill/>
          </p:spPr>
          <p:txBody>
            <a:bodyPr wrap="square" rtlCol="0">
              <a:spAutoFit/>
            </a:bodyPr>
            <a:lstStyle/>
            <a:p>
              <a:pPr algn="ctr"/>
              <a:r>
                <a:rPr lang="en-US" sz="1600" dirty="0" err="1" smtClean="0">
                  <a:solidFill>
                    <a:srgbClr val="FFFFFF"/>
                  </a:solidFill>
                </a:rPr>
                <a:t>DropBlock</a:t>
              </a:r>
              <a:r>
                <a:rPr lang="en-US" sz="1600" dirty="0" smtClean="0">
                  <a:solidFill>
                    <a:srgbClr val="FFFFFF"/>
                  </a:solidFill>
                </a:rPr>
                <a:t> Recovery</a:t>
              </a:r>
              <a:endParaRPr lang="en-US" sz="1600" dirty="0">
                <a:solidFill>
                  <a:srgbClr val="FFFFFF"/>
                </a:solidFill>
              </a:endParaRPr>
            </a:p>
          </p:txBody>
        </p:sp>
      </p:grpSp>
      <p:pic>
        <p:nvPicPr>
          <p:cNvPr id="80" name="Picture 7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5084" y="5130183"/>
            <a:ext cx="1691858" cy="1307761"/>
          </a:xfrm>
          <a:prstGeom prst="rect">
            <a:avLst/>
          </a:prstGeom>
        </p:spPr>
      </p:pic>
      <p:pic>
        <p:nvPicPr>
          <p:cNvPr id="81" name="Picture 8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651491">
            <a:off x="5108741" y="5545433"/>
            <a:ext cx="1437684" cy="1452598"/>
          </a:xfrm>
          <a:prstGeom prst="rect">
            <a:avLst/>
          </a:prstGeom>
          <a:effectLst>
            <a:softEdge rad="12700"/>
          </a:effectLst>
        </p:spPr>
      </p:pic>
      <p:pic>
        <p:nvPicPr>
          <p:cNvPr id="82" name="Picture 81"/>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94056" l="6216" r="100000"/>
                    </a14:imgEffect>
                  </a14:imgLayer>
                </a14:imgProps>
              </a:ext>
              <a:ext uri="{28A0092B-C50C-407E-A947-70E740481C1C}">
                <a14:useLocalDpi xmlns:a14="http://schemas.microsoft.com/office/drawing/2010/main" val="0"/>
              </a:ext>
            </a:extLst>
          </a:blip>
          <a:srcRect t="41231" r="37210"/>
          <a:stretch/>
        </p:blipFill>
        <p:spPr>
          <a:xfrm rot="1609565" flipH="1">
            <a:off x="1045055" y="6442295"/>
            <a:ext cx="361471" cy="261513"/>
          </a:xfrm>
          <a:prstGeom prst="rect">
            <a:avLst/>
          </a:prstGeom>
        </p:spPr>
      </p:pic>
      <p:pic>
        <p:nvPicPr>
          <p:cNvPr id="83" name="Picture 82"/>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94056" l="6216" r="100000"/>
                    </a14:imgEffect>
                  </a14:imgLayer>
                </a14:imgProps>
              </a:ext>
              <a:ext uri="{28A0092B-C50C-407E-A947-70E740481C1C}">
                <a14:useLocalDpi xmlns:a14="http://schemas.microsoft.com/office/drawing/2010/main" val="0"/>
              </a:ext>
            </a:extLst>
          </a:blip>
          <a:srcRect t="41231" r="37210"/>
          <a:stretch/>
        </p:blipFill>
        <p:spPr>
          <a:xfrm rot="1680574" flipH="1">
            <a:off x="1351242" y="6429280"/>
            <a:ext cx="361471" cy="261513"/>
          </a:xfrm>
          <a:prstGeom prst="rect">
            <a:avLst/>
          </a:prstGeom>
        </p:spPr>
      </p:pic>
      <p:pic>
        <p:nvPicPr>
          <p:cNvPr id="84" name="Picture 8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651491">
            <a:off x="6562435" y="5542794"/>
            <a:ext cx="1437684" cy="1452598"/>
          </a:xfrm>
          <a:prstGeom prst="rect">
            <a:avLst/>
          </a:prstGeom>
          <a:effectLst>
            <a:softEdge rad="12700"/>
          </a:effectLst>
        </p:spPr>
      </p:pic>
      <p:grpSp>
        <p:nvGrpSpPr>
          <p:cNvPr id="124" name="Group 123"/>
          <p:cNvGrpSpPr/>
          <p:nvPr/>
        </p:nvGrpSpPr>
        <p:grpSpPr>
          <a:xfrm>
            <a:off x="4641038" y="5564859"/>
            <a:ext cx="3494540" cy="1462104"/>
            <a:chOff x="4641038" y="5564859"/>
            <a:chExt cx="3494540" cy="1462104"/>
          </a:xfrm>
        </p:grpSpPr>
        <p:pic>
          <p:nvPicPr>
            <p:cNvPr id="85" name="Picture 8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651491">
              <a:off x="6690437" y="5572170"/>
              <a:ext cx="1437684" cy="1452598"/>
            </a:xfrm>
            <a:prstGeom prst="rect">
              <a:avLst/>
            </a:prstGeom>
            <a:effectLst>
              <a:softEdge rad="12700"/>
            </a:effectLst>
          </p:spPr>
        </p:pic>
        <p:pic>
          <p:nvPicPr>
            <p:cNvPr id="86" name="Picture 8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651491">
              <a:off x="5752563" y="5557402"/>
              <a:ext cx="1437684" cy="1452598"/>
            </a:xfrm>
            <a:prstGeom prst="rect">
              <a:avLst/>
            </a:prstGeom>
            <a:effectLst>
              <a:softEdge rad="12700"/>
            </a:effectLst>
          </p:spPr>
        </p:pic>
        <p:pic>
          <p:nvPicPr>
            <p:cNvPr id="87" name="Picture 8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651491">
              <a:off x="4648495" y="5581822"/>
              <a:ext cx="1437684" cy="1452598"/>
            </a:xfrm>
            <a:prstGeom prst="rect">
              <a:avLst/>
            </a:prstGeom>
            <a:effectLst>
              <a:softEdge rad="12700"/>
            </a:effectLst>
          </p:spPr>
        </p:pic>
      </p:grpSp>
      <p:cxnSp>
        <p:nvCxnSpPr>
          <p:cNvPr id="89" name="Straight Connector 88"/>
          <p:cNvCxnSpPr/>
          <p:nvPr/>
        </p:nvCxnSpPr>
        <p:spPr>
          <a:xfrm flipV="1">
            <a:off x="5565051" y="3999281"/>
            <a:ext cx="657592" cy="1541683"/>
          </a:xfrm>
          <a:prstGeom prst="line">
            <a:avLst/>
          </a:prstGeom>
          <a:ln w="952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1750529" y="3981389"/>
            <a:ext cx="4487705" cy="2282745"/>
          </a:xfrm>
          <a:prstGeom prst="line">
            <a:avLst/>
          </a:prstGeom>
          <a:ln w="952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235800" y="3982157"/>
            <a:ext cx="2477174" cy="2399796"/>
          </a:xfrm>
          <a:prstGeom prst="line">
            <a:avLst/>
          </a:prstGeom>
          <a:ln w="952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562394" y="5552457"/>
            <a:ext cx="3148666" cy="838174"/>
          </a:xfrm>
          <a:prstGeom prst="line">
            <a:avLst/>
          </a:prstGeom>
          <a:ln w="95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rot="19986953">
            <a:off x="4022937" y="4254289"/>
            <a:ext cx="2206261" cy="261610"/>
          </a:xfrm>
          <a:prstGeom prst="rect">
            <a:avLst/>
          </a:prstGeom>
          <a:noFill/>
        </p:spPr>
        <p:txBody>
          <a:bodyPr wrap="square" rtlCol="0">
            <a:spAutoFit/>
          </a:bodyPr>
          <a:lstStyle/>
          <a:p>
            <a:r>
              <a:rPr lang="en-US" sz="1100" dirty="0" smtClean="0"/>
              <a:t>MESH RF Network</a:t>
            </a:r>
            <a:endParaRPr lang="en-US" sz="1100" dirty="0"/>
          </a:p>
        </p:txBody>
      </p:sp>
      <p:pic>
        <p:nvPicPr>
          <p:cNvPr id="98" name="Picture 97">
            <a:extLst>
              <a:ext uri="{FF2B5EF4-FFF2-40B4-BE49-F238E27FC236}">
                <a16:creationId xmlns:a16="http://schemas.microsoft.com/office/drawing/2014/main" id="{2D8397B6-7E52-114F-BC0E-E1953EDC2F3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71002" r="28504" b="11447"/>
          <a:stretch/>
        </p:blipFill>
        <p:spPr>
          <a:xfrm>
            <a:off x="7684381" y="4419298"/>
            <a:ext cx="1369853" cy="526936"/>
          </a:xfrm>
          <a:prstGeom prst="rect">
            <a:avLst/>
          </a:prstGeom>
        </p:spPr>
      </p:pic>
      <p:cxnSp>
        <p:nvCxnSpPr>
          <p:cNvPr id="99" name="Straight Connector 98"/>
          <p:cNvCxnSpPr/>
          <p:nvPr/>
        </p:nvCxnSpPr>
        <p:spPr>
          <a:xfrm flipH="1">
            <a:off x="5558109" y="4837981"/>
            <a:ext cx="2574671" cy="714476"/>
          </a:xfrm>
          <a:prstGeom prst="line">
            <a:avLst/>
          </a:prstGeom>
          <a:ln w="95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8328565" y="5052007"/>
            <a:ext cx="2206261" cy="307777"/>
          </a:xfrm>
          <a:prstGeom prst="rect">
            <a:avLst/>
          </a:prstGeom>
          <a:noFill/>
        </p:spPr>
        <p:txBody>
          <a:bodyPr wrap="square" rtlCol="0">
            <a:spAutoFit/>
          </a:bodyPr>
          <a:lstStyle/>
          <a:p>
            <a:pPr algn="ctr"/>
            <a:r>
              <a:rPr lang="en-US" sz="1400" dirty="0" err="1" smtClean="0">
                <a:solidFill>
                  <a:schemeClr val="bg1"/>
                </a:solidFill>
              </a:rPr>
              <a:t>DropBlock</a:t>
            </a:r>
            <a:r>
              <a:rPr lang="en-US" sz="1400" dirty="0" smtClean="0">
                <a:solidFill>
                  <a:schemeClr val="bg1"/>
                </a:solidFill>
              </a:rPr>
              <a:t> Delivery</a:t>
            </a:r>
            <a:endParaRPr lang="en-US" sz="1400" dirty="0">
              <a:solidFill>
                <a:schemeClr val="bg1"/>
              </a:solidFill>
            </a:endParaRPr>
          </a:p>
        </p:txBody>
      </p:sp>
      <p:sp>
        <p:nvSpPr>
          <p:cNvPr id="111" name="TextBox 110"/>
          <p:cNvSpPr txBox="1"/>
          <p:nvPr/>
        </p:nvSpPr>
        <p:spPr>
          <a:xfrm>
            <a:off x="6222600" y="2526098"/>
            <a:ext cx="2206261" cy="276999"/>
          </a:xfrm>
          <a:prstGeom prst="rect">
            <a:avLst/>
          </a:prstGeom>
          <a:noFill/>
        </p:spPr>
        <p:txBody>
          <a:bodyPr wrap="square" rtlCol="0">
            <a:spAutoFit/>
          </a:bodyPr>
          <a:lstStyle/>
          <a:p>
            <a:pPr algn="ctr"/>
            <a:r>
              <a:rPr lang="en-US" sz="1200" dirty="0" smtClean="0"/>
              <a:t>Ronin Delivery</a:t>
            </a:r>
            <a:endParaRPr lang="en-US" sz="1200" dirty="0"/>
          </a:p>
        </p:txBody>
      </p:sp>
      <p:cxnSp>
        <p:nvCxnSpPr>
          <p:cNvPr id="115" name="Straight Connector 114"/>
          <p:cNvCxnSpPr/>
          <p:nvPr/>
        </p:nvCxnSpPr>
        <p:spPr>
          <a:xfrm>
            <a:off x="8132780" y="4837981"/>
            <a:ext cx="578280" cy="1540949"/>
          </a:xfrm>
          <a:prstGeom prst="line">
            <a:avLst/>
          </a:prstGeom>
          <a:ln w="952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18" name="Picture 2" descr="C:\Users\113005\AppData\Local\Temp\1\SNAGHTMLf723c2.PN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367" b="99317" l="3644" r="89879">
                        <a14:foregroundMark x1="68016" y1="19590" x2="59514" y2="23462"/>
                        <a14:foregroundMark x1="70445" y1="11390" x2="70850" y2="13895"/>
                        <a14:foregroundMark x1="71660" y1="1367" x2="70850" y2="2506"/>
                        <a14:foregroundMark x1="53441" y1="6834" x2="53441" y2="6834"/>
                        <a14:foregroundMark x1="62753" y1="5923" x2="62753" y2="5923"/>
                        <a14:foregroundMark x1="57085" y1="38041" x2="59109" y2="62187"/>
                        <a14:foregroundMark x1="33198" y1="35308" x2="40486" y2="54214"/>
                        <a14:foregroundMark x1="36842" y1="38724" x2="39271" y2="27563"/>
                        <a14:foregroundMark x1="40891" y1="24146" x2="18623" y2="25968"/>
                        <a14:foregroundMark x1="17409" y1="24829" x2="15789" y2="24374"/>
                        <a14:foregroundMark x1="13360" y1="25057" x2="12551" y2="26196"/>
                        <a14:foregroundMark x1="12146" y1="26196" x2="11336" y2="26879"/>
                        <a14:foregroundMark x1="8097" y1="30068" x2="8097" y2="30752"/>
                        <a14:foregroundMark x1="8097" y1="30979" x2="8097" y2="31891"/>
                        <a14:foregroundMark x1="8097" y1="31891" x2="7692" y2="32574"/>
                        <a14:foregroundMark x1="37247" y1="94761" x2="29960" y2="93166"/>
                        <a14:foregroundMark x1="51417" y1="96811" x2="41700" y2="98633"/>
                        <a14:foregroundMark x1="42510" y1="99317" x2="27530" y2="98861"/>
                        <a14:foregroundMark x1="64777" y1="6834" x2="54251" y2="11845"/>
                        <a14:foregroundMark x1="65992" y1="10934" x2="66802" y2="15034"/>
                        <a14:foregroundMark x1="68016" y1="10934" x2="67206" y2="13895"/>
                        <a14:foregroundMark x1="3644" y1="33257" x2="3644" y2="43052"/>
                        <a14:foregroundMark x1="3644" y1="35308" x2="3644" y2="40774"/>
                        <a14:foregroundMark x1="3644" y1="38269" x2="3644" y2="42141"/>
                        <a14:backgroundMark x1="60324" y1="35763" x2="55870" y2="63781"/>
                        <a14:backgroundMark x1="55061" y1="38041" x2="55870" y2="48064"/>
                        <a14:backgroundMark x1="56680" y1="38952" x2="60729" y2="60820"/>
                        <a14:backgroundMark x1="58704" y1="54442" x2="59109" y2="59453"/>
                        <a14:backgroundMark x1="58300" y1="55353" x2="58300" y2="59909"/>
                        <a14:backgroundMark x1="59514" y1="58770" x2="59514" y2="61503"/>
                        <a14:backgroundMark x1="59919" y1="60592" x2="59919" y2="60592"/>
                        <a14:backgroundMark x1="59919" y1="60820" x2="59514" y2="61503"/>
                        <a14:backgroundMark x1="59514" y1="61503" x2="59514" y2="61503"/>
                        <a14:backgroundMark x1="58704" y1="60820" x2="58704" y2="60820"/>
                        <a14:backgroundMark x1="58300" y1="43964" x2="58300" y2="43964"/>
                        <a14:backgroundMark x1="25101" y1="47153" x2="30769" y2="62870"/>
                        <a14:backgroundMark x1="55870" y1="95444" x2="57490" y2="99544"/>
                        <a14:backgroundMark x1="24696" y1="97494" x2="24696" y2="99544"/>
                        <a14:backgroundMark x1="37247" y1="14351" x2="34008" y2="15945"/>
                        <a14:backgroundMark x1="87045" y1="18223" x2="80162" y2="17084"/>
                        <a14:backgroundMark x1="84211" y1="23690" x2="76113" y2="26879"/>
                        <a14:backgroundMark x1="67611" y1="19362" x2="58300" y2="23918"/>
                        <a14:backgroundMark x1="56275" y1="24601" x2="53846" y2="24829"/>
                        <a14:backgroundMark x1="60324" y1="16856" x2="60324" y2="16856"/>
                        <a14:backgroundMark x1="63968" y1="2278" x2="73279" y2="8656"/>
                        <a14:backgroundMark x1="68421" y1="10706" x2="67611" y2="15034"/>
                        <a14:backgroundMark x1="72065" y1="15034" x2="74494" y2="17084"/>
                        <a14:backgroundMark x1="72874" y1="1139" x2="72874" y2="341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623087" y="6293660"/>
            <a:ext cx="171606" cy="217239"/>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 descr="C:\Users\113005\AppData\Local\Temp\1\SNAGHTMLf723c2.PN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367" b="99317" l="3644" r="89879">
                        <a14:foregroundMark x1="68016" y1="19590" x2="59514" y2="23462"/>
                        <a14:foregroundMark x1="70445" y1="11390" x2="70850" y2="13895"/>
                        <a14:foregroundMark x1="71660" y1="1367" x2="70850" y2="2506"/>
                        <a14:foregroundMark x1="53441" y1="6834" x2="53441" y2="6834"/>
                        <a14:foregroundMark x1="62753" y1="5923" x2="62753" y2="5923"/>
                        <a14:foregroundMark x1="57085" y1="38041" x2="59109" y2="62187"/>
                        <a14:foregroundMark x1="33198" y1="35308" x2="40486" y2="54214"/>
                        <a14:foregroundMark x1="36842" y1="38724" x2="39271" y2="27563"/>
                        <a14:foregroundMark x1="40891" y1="24146" x2="18623" y2="25968"/>
                        <a14:foregroundMark x1="17409" y1="24829" x2="15789" y2="24374"/>
                        <a14:foregroundMark x1="13360" y1="25057" x2="12551" y2="26196"/>
                        <a14:foregroundMark x1="12146" y1="26196" x2="11336" y2="26879"/>
                        <a14:foregroundMark x1="8097" y1="30068" x2="8097" y2="30752"/>
                        <a14:foregroundMark x1="8097" y1="30979" x2="8097" y2="31891"/>
                        <a14:foregroundMark x1="8097" y1="31891" x2="7692" y2="32574"/>
                        <a14:foregroundMark x1="37247" y1="94761" x2="29960" y2="93166"/>
                        <a14:foregroundMark x1="51417" y1="96811" x2="41700" y2="98633"/>
                        <a14:foregroundMark x1="42510" y1="99317" x2="27530" y2="98861"/>
                        <a14:foregroundMark x1="64777" y1="6834" x2="54251" y2="11845"/>
                        <a14:foregroundMark x1="65992" y1="10934" x2="66802" y2="15034"/>
                        <a14:foregroundMark x1="68016" y1="10934" x2="67206" y2="13895"/>
                        <a14:foregroundMark x1="3644" y1="33257" x2="3644" y2="43052"/>
                        <a14:foregroundMark x1="3644" y1="35308" x2="3644" y2="40774"/>
                        <a14:foregroundMark x1="3644" y1="38269" x2="3644" y2="42141"/>
                        <a14:backgroundMark x1="60324" y1="35763" x2="55870" y2="63781"/>
                        <a14:backgroundMark x1="55061" y1="38041" x2="55870" y2="48064"/>
                        <a14:backgroundMark x1="56680" y1="38952" x2="60729" y2="60820"/>
                        <a14:backgroundMark x1="58704" y1="54442" x2="59109" y2="59453"/>
                        <a14:backgroundMark x1="58300" y1="55353" x2="58300" y2="59909"/>
                        <a14:backgroundMark x1="59514" y1="58770" x2="59514" y2="61503"/>
                        <a14:backgroundMark x1="59919" y1="60592" x2="59919" y2="60592"/>
                        <a14:backgroundMark x1="59919" y1="60820" x2="59514" y2="61503"/>
                        <a14:backgroundMark x1="59514" y1="61503" x2="59514" y2="61503"/>
                        <a14:backgroundMark x1="58704" y1="60820" x2="58704" y2="60820"/>
                        <a14:backgroundMark x1="58300" y1="43964" x2="58300" y2="43964"/>
                        <a14:backgroundMark x1="25101" y1="47153" x2="30769" y2="62870"/>
                        <a14:backgroundMark x1="55870" y1="95444" x2="57490" y2="99544"/>
                        <a14:backgroundMark x1="24696" y1="97494" x2="24696" y2="99544"/>
                        <a14:backgroundMark x1="37247" y1="14351" x2="34008" y2="15945"/>
                        <a14:backgroundMark x1="87045" y1="18223" x2="80162" y2="17084"/>
                        <a14:backgroundMark x1="84211" y1="23690" x2="76113" y2="26879"/>
                        <a14:backgroundMark x1="67611" y1="19362" x2="58300" y2="23918"/>
                        <a14:backgroundMark x1="56275" y1="24601" x2="53846" y2="24829"/>
                        <a14:backgroundMark x1="60324" y1="16856" x2="60324" y2="16856"/>
                        <a14:backgroundMark x1="63968" y1="2278" x2="73279" y2="8656"/>
                        <a14:backgroundMark x1="68421" y1="10706" x2="67611" y2="15034"/>
                        <a14:backgroundMark x1="72065" y1="15034" x2="74494" y2="17084"/>
                        <a14:backgroundMark x1="72874" y1="1139" x2="72874" y2="341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812337" y="6275210"/>
            <a:ext cx="171606" cy="217239"/>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C:\Users\113005\AppData\Local\Temp\1\SNAGHTMLf723c2.PN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367" b="99317" l="3644" r="89879">
                        <a14:foregroundMark x1="68016" y1="19590" x2="59514" y2="23462"/>
                        <a14:foregroundMark x1="70445" y1="11390" x2="70850" y2="13895"/>
                        <a14:foregroundMark x1="71660" y1="1367" x2="70850" y2="2506"/>
                        <a14:foregroundMark x1="53441" y1="6834" x2="53441" y2="6834"/>
                        <a14:foregroundMark x1="62753" y1="5923" x2="62753" y2="5923"/>
                        <a14:foregroundMark x1="57085" y1="38041" x2="59109" y2="62187"/>
                        <a14:foregroundMark x1="33198" y1="35308" x2="40486" y2="54214"/>
                        <a14:foregroundMark x1="36842" y1="38724" x2="39271" y2="27563"/>
                        <a14:foregroundMark x1="40891" y1="24146" x2="18623" y2="25968"/>
                        <a14:foregroundMark x1="17409" y1="24829" x2="15789" y2="24374"/>
                        <a14:foregroundMark x1="13360" y1="25057" x2="12551" y2="26196"/>
                        <a14:foregroundMark x1="12146" y1="26196" x2="11336" y2="26879"/>
                        <a14:foregroundMark x1="8097" y1="30068" x2="8097" y2="30752"/>
                        <a14:foregroundMark x1="8097" y1="30979" x2="8097" y2="31891"/>
                        <a14:foregroundMark x1="8097" y1="31891" x2="7692" y2="32574"/>
                        <a14:foregroundMark x1="37247" y1="94761" x2="29960" y2="93166"/>
                        <a14:foregroundMark x1="51417" y1="96811" x2="41700" y2="98633"/>
                        <a14:foregroundMark x1="42510" y1="99317" x2="27530" y2="98861"/>
                        <a14:foregroundMark x1="64777" y1="6834" x2="54251" y2="11845"/>
                        <a14:foregroundMark x1="65992" y1="10934" x2="66802" y2="15034"/>
                        <a14:foregroundMark x1="68016" y1="10934" x2="67206" y2="13895"/>
                        <a14:foregroundMark x1="3644" y1="33257" x2="3644" y2="43052"/>
                        <a14:foregroundMark x1="3644" y1="35308" x2="3644" y2="40774"/>
                        <a14:foregroundMark x1="3644" y1="38269" x2="3644" y2="42141"/>
                        <a14:backgroundMark x1="60324" y1="35763" x2="55870" y2="63781"/>
                        <a14:backgroundMark x1="55061" y1="38041" x2="55870" y2="48064"/>
                        <a14:backgroundMark x1="56680" y1="38952" x2="60729" y2="60820"/>
                        <a14:backgroundMark x1="58704" y1="54442" x2="59109" y2="59453"/>
                        <a14:backgroundMark x1="58300" y1="55353" x2="58300" y2="59909"/>
                        <a14:backgroundMark x1="59514" y1="58770" x2="59514" y2="61503"/>
                        <a14:backgroundMark x1="59919" y1="60592" x2="59919" y2="60592"/>
                        <a14:backgroundMark x1="59919" y1="60820" x2="59514" y2="61503"/>
                        <a14:backgroundMark x1="59514" y1="61503" x2="59514" y2="61503"/>
                        <a14:backgroundMark x1="58704" y1="60820" x2="58704" y2="60820"/>
                        <a14:backgroundMark x1="58300" y1="43964" x2="58300" y2="43964"/>
                        <a14:backgroundMark x1="25101" y1="47153" x2="30769" y2="62870"/>
                        <a14:backgroundMark x1="55870" y1="95444" x2="57490" y2="99544"/>
                        <a14:backgroundMark x1="24696" y1="97494" x2="24696" y2="99544"/>
                        <a14:backgroundMark x1="37247" y1="14351" x2="34008" y2="15945"/>
                        <a14:backgroundMark x1="87045" y1="18223" x2="80162" y2="17084"/>
                        <a14:backgroundMark x1="84211" y1="23690" x2="76113" y2="26879"/>
                        <a14:backgroundMark x1="67611" y1="19362" x2="58300" y2="23918"/>
                        <a14:backgroundMark x1="56275" y1="24601" x2="53846" y2="24829"/>
                        <a14:backgroundMark x1="60324" y1="16856" x2="60324" y2="16856"/>
                        <a14:backgroundMark x1="63968" y1="2278" x2="73279" y2="8656"/>
                        <a14:backgroundMark x1="68421" y1="10706" x2="67611" y2="15034"/>
                        <a14:backgroundMark x1="72065" y1="15034" x2="74494" y2="17084"/>
                        <a14:backgroundMark x1="72874" y1="1139" x2="72874" y2="341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906417" y="6372119"/>
            <a:ext cx="202728" cy="217239"/>
          </a:xfrm>
          <a:prstGeom prst="rect">
            <a:avLst/>
          </a:prstGeom>
          <a:noFill/>
          <a:extLst>
            <a:ext uri="{909E8E84-426E-40DD-AFC4-6F175D3DCCD1}">
              <a14:hiddenFill xmlns:a14="http://schemas.microsoft.com/office/drawing/2010/main">
                <a:solidFill>
                  <a:srgbClr val="FFFFFF"/>
                </a:solidFill>
              </a14:hiddenFill>
            </a:ext>
          </a:extLst>
        </p:spPr>
      </p:pic>
      <p:sp>
        <p:nvSpPr>
          <p:cNvPr id="122" name="TextBox 121"/>
          <p:cNvSpPr txBox="1"/>
          <p:nvPr/>
        </p:nvSpPr>
        <p:spPr>
          <a:xfrm>
            <a:off x="2893418" y="2276246"/>
            <a:ext cx="1775412" cy="276999"/>
          </a:xfrm>
          <a:prstGeom prst="rect">
            <a:avLst/>
          </a:prstGeom>
          <a:noFill/>
        </p:spPr>
        <p:txBody>
          <a:bodyPr wrap="square" rtlCol="0">
            <a:spAutoFit/>
          </a:bodyPr>
          <a:lstStyle/>
          <a:p>
            <a:r>
              <a:rPr lang="en-US" sz="1200" dirty="0" smtClean="0"/>
              <a:t>~1 hour ascent</a:t>
            </a:r>
            <a:endParaRPr lang="en-US" sz="1200" dirty="0"/>
          </a:p>
        </p:txBody>
      </p:sp>
      <p:sp>
        <p:nvSpPr>
          <p:cNvPr id="125" name="Slide Number Placeholder 1"/>
          <p:cNvSpPr>
            <a:spLocks noGrp="1"/>
          </p:cNvSpPr>
          <p:nvPr>
            <p:ph type="sldNum" sz="quarter" idx="4294967295"/>
          </p:nvPr>
        </p:nvSpPr>
        <p:spPr>
          <a:xfrm>
            <a:off x="8778240" y="6377940"/>
            <a:ext cx="2804160" cy="3429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19" name="Picture 2" descr="C:\Users\113005\AppData\Local\Temp\1\SNAGHTMLf723c2.PN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367" b="99317" l="3644" r="89879">
                        <a14:foregroundMark x1="68016" y1="19590" x2="59514" y2="23462"/>
                        <a14:foregroundMark x1="70445" y1="11390" x2="70850" y2="13895"/>
                        <a14:foregroundMark x1="71660" y1="1367" x2="70850" y2="2506"/>
                        <a14:foregroundMark x1="53441" y1="6834" x2="53441" y2="6834"/>
                        <a14:foregroundMark x1="62753" y1="5923" x2="62753" y2="5923"/>
                        <a14:foregroundMark x1="57085" y1="38041" x2="59109" y2="62187"/>
                        <a14:foregroundMark x1="33198" y1="35308" x2="40486" y2="54214"/>
                        <a14:foregroundMark x1="36842" y1="38724" x2="39271" y2="27563"/>
                        <a14:foregroundMark x1="40891" y1="24146" x2="18623" y2="25968"/>
                        <a14:foregroundMark x1="17409" y1="24829" x2="15789" y2="24374"/>
                        <a14:foregroundMark x1="13360" y1="25057" x2="12551" y2="26196"/>
                        <a14:foregroundMark x1="12146" y1="26196" x2="11336" y2="26879"/>
                        <a14:foregroundMark x1="8097" y1="30068" x2="8097" y2="30752"/>
                        <a14:foregroundMark x1="8097" y1="30979" x2="8097" y2="31891"/>
                        <a14:foregroundMark x1="8097" y1="31891" x2="7692" y2="32574"/>
                        <a14:foregroundMark x1="37247" y1="94761" x2="29960" y2="93166"/>
                        <a14:foregroundMark x1="51417" y1="96811" x2="41700" y2="98633"/>
                        <a14:foregroundMark x1="42510" y1="99317" x2="27530" y2="98861"/>
                        <a14:foregroundMark x1="64777" y1="6834" x2="54251" y2="11845"/>
                        <a14:foregroundMark x1="65992" y1="10934" x2="66802" y2="15034"/>
                        <a14:foregroundMark x1="68016" y1="10934" x2="67206" y2="13895"/>
                        <a14:foregroundMark x1="3644" y1="33257" x2="3644" y2="43052"/>
                        <a14:foregroundMark x1="3644" y1="35308" x2="3644" y2="40774"/>
                        <a14:foregroundMark x1="3644" y1="38269" x2="3644" y2="42141"/>
                        <a14:backgroundMark x1="60324" y1="35763" x2="55870" y2="63781"/>
                        <a14:backgroundMark x1="55061" y1="38041" x2="55870" y2="48064"/>
                        <a14:backgroundMark x1="56680" y1="38952" x2="60729" y2="60820"/>
                        <a14:backgroundMark x1="58704" y1="54442" x2="59109" y2="59453"/>
                        <a14:backgroundMark x1="58300" y1="55353" x2="58300" y2="59909"/>
                        <a14:backgroundMark x1="59514" y1="58770" x2="59514" y2="61503"/>
                        <a14:backgroundMark x1="59919" y1="60592" x2="59919" y2="60592"/>
                        <a14:backgroundMark x1="59919" y1="60820" x2="59514" y2="61503"/>
                        <a14:backgroundMark x1="59514" y1="61503" x2="59514" y2="61503"/>
                        <a14:backgroundMark x1="58704" y1="60820" x2="58704" y2="60820"/>
                        <a14:backgroundMark x1="58300" y1="43964" x2="58300" y2="43964"/>
                        <a14:backgroundMark x1="25101" y1="47153" x2="30769" y2="62870"/>
                        <a14:backgroundMark x1="55870" y1="95444" x2="57490" y2="99544"/>
                        <a14:backgroundMark x1="24696" y1="97494" x2="24696" y2="99544"/>
                        <a14:backgroundMark x1="37247" y1="14351" x2="34008" y2="15945"/>
                        <a14:backgroundMark x1="87045" y1="18223" x2="80162" y2="17084"/>
                        <a14:backgroundMark x1="84211" y1="23690" x2="76113" y2="26879"/>
                        <a14:backgroundMark x1="67611" y1="19362" x2="58300" y2="23918"/>
                        <a14:backgroundMark x1="56275" y1="24601" x2="53846" y2="24829"/>
                        <a14:backgroundMark x1="60324" y1="16856" x2="60324" y2="16856"/>
                        <a14:backgroundMark x1="63968" y1="2278" x2="73279" y2="8656"/>
                        <a14:backgroundMark x1="68421" y1="10706" x2="67611" y2="15034"/>
                        <a14:backgroundMark x1="72065" y1="15034" x2="74494" y2="17084"/>
                        <a14:backgroundMark x1="72874" y1="1139" x2="72874" y2="341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734521" y="6374803"/>
            <a:ext cx="171606" cy="217239"/>
          </a:xfrm>
          <a:prstGeom prst="rect">
            <a:avLst/>
          </a:prstGeom>
          <a:noFill/>
          <a:extLst>
            <a:ext uri="{909E8E84-426E-40DD-AFC4-6F175D3DCCD1}">
              <a14:hiddenFill xmlns:a14="http://schemas.microsoft.com/office/drawing/2010/main">
                <a:solidFill>
                  <a:srgbClr val="FFFFFF"/>
                </a:solidFill>
              </a14:hiddenFill>
            </a:ext>
          </a:extLst>
        </p:spPr>
      </p:pic>
      <p:cxnSp>
        <p:nvCxnSpPr>
          <p:cNvPr id="129" name="Straight Connector 128"/>
          <p:cNvCxnSpPr/>
          <p:nvPr/>
        </p:nvCxnSpPr>
        <p:spPr>
          <a:xfrm flipH="1">
            <a:off x="1760406" y="4826012"/>
            <a:ext cx="6363878" cy="1436275"/>
          </a:xfrm>
          <a:prstGeom prst="line">
            <a:avLst/>
          </a:prstGeom>
          <a:ln w="952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755314" y="5588798"/>
            <a:ext cx="3382961" cy="679104"/>
          </a:xfrm>
          <a:prstGeom prst="line">
            <a:avLst/>
          </a:prstGeom>
          <a:ln w="952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90" name="Picture 8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362232" y="4944474"/>
            <a:ext cx="203374" cy="475907"/>
          </a:xfrm>
          <a:prstGeom prst="rect">
            <a:avLst/>
          </a:prstGeom>
        </p:spPr>
      </p:pic>
      <p:pic>
        <p:nvPicPr>
          <p:cNvPr id="92" name="Picture 9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465409" y="5329218"/>
            <a:ext cx="174751" cy="162140"/>
          </a:xfrm>
          <a:prstGeom prst="rect">
            <a:avLst/>
          </a:prstGeom>
        </p:spPr>
      </p:pic>
      <p:pic>
        <p:nvPicPr>
          <p:cNvPr id="94" name="Picture 9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6200000">
            <a:off x="8332624" y="6264260"/>
            <a:ext cx="203374" cy="475907"/>
          </a:xfrm>
          <a:prstGeom prst="rect">
            <a:avLst/>
          </a:prstGeom>
        </p:spPr>
      </p:pic>
      <p:pic>
        <p:nvPicPr>
          <p:cNvPr id="88" name="Picture 8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94056" l="6216" r="100000"/>
                    </a14:imgEffect>
                  </a14:imgLayer>
                </a14:imgProps>
              </a:ext>
              <a:ext uri="{28A0092B-C50C-407E-A947-70E740481C1C}">
                <a14:useLocalDpi xmlns:a14="http://schemas.microsoft.com/office/drawing/2010/main" val="0"/>
              </a:ext>
            </a:extLst>
          </a:blip>
          <a:srcRect t="41231" r="37210"/>
          <a:stretch/>
        </p:blipFill>
        <p:spPr>
          <a:xfrm rot="1609565" flipH="1">
            <a:off x="9137079" y="6438246"/>
            <a:ext cx="361471" cy="261513"/>
          </a:xfrm>
          <a:prstGeom prst="rect">
            <a:avLst/>
          </a:prstGeom>
        </p:spPr>
      </p:pic>
    </p:spTree>
    <p:extLst>
      <p:ext uri="{BB962C8B-B14F-4D97-AF65-F5344CB8AC3E}">
        <p14:creationId xmlns:p14="http://schemas.microsoft.com/office/powerpoint/2010/main" val="133128707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319" y="234278"/>
            <a:ext cx="3586480" cy="567055"/>
          </a:xfrm>
        </p:spPr>
        <p:txBody>
          <a:bodyPr/>
          <a:lstStyle/>
          <a:p>
            <a:pPr algn="ctr"/>
            <a:r>
              <a:rPr lang="en-US" dirty="0" smtClean="0"/>
              <a:t>Way Ahead </a:t>
            </a:r>
            <a:endParaRPr lang="en-US"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 Placeholder 12">
            <a:extLst>
              <a:ext uri="{FF2B5EF4-FFF2-40B4-BE49-F238E27FC236}">
                <a16:creationId xmlns:a16="http://schemas.microsoft.com/office/drawing/2014/main" id="{D95C16E1-F73B-45BB-9E64-1DA7C2F7092F}"/>
              </a:ext>
            </a:extLst>
          </p:cNvPr>
          <p:cNvSpPr>
            <a:spLocks noGrp="1"/>
          </p:cNvSpPr>
          <p:nvPr>
            <p:ph type="body" idx="1"/>
          </p:nvPr>
        </p:nvSpPr>
        <p:spPr>
          <a:xfrm>
            <a:off x="129713" y="1223844"/>
            <a:ext cx="11785478" cy="2088523"/>
          </a:xfrm>
        </p:spPr>
        <p:txBody>
          <a:bodyPr>
            <a:noAutofit/>
          </a:bodyPr>
          <a:lstStyle/>
          <a:p>
            <a:pPr marL="457200" indent="-457200" algn="l">
              <a:lnSpc>
                <a:spcPct val="120000"/>
              </a:lnSpc>
              <a:spcBef>
                <a:spcPts val="5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Support a capabilities demonstration in vicinity of a prescribed fire or controlled burn</a:t>
            </a:r>
          </a:p>
          <a:p>
            <a:pPr marL="914400" lvl="1" indent="-457200" algn="l">
              <a:lnSpc>
                <a:spcPct val="120000"/>
              </a:lnSpc>
              <a:spcBef>
                <a:spcPts val="5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Enable enhanced first responder situational awareness via </a:t>
            </a:r>
            <a:r>
              <a:rPr lang="en-US" dirty="0" err="1" smtClean="0">
                <a:latin typeface="Arial" panose="020B0604020202020204" pitchFamily="34" charset="0"/>
                <a:cs typeface="Arial" panose="020B0604020202020204" pitchFamily="34" charset="0"/>
              </a:rPr>
              <a:t>RoGO</a:t>
            </a:r>
            <a:r>
              <a:rPr lang="en-US" dirty="0" smtClean="0">
                <a:latin typeface="Arial" panose="020B0604020202020204" pitchFamily="34" charset="0"/>
                <a:cs typeface="Arial" panose="020B0604020202020204" pitchFamily="34" charset="0"/>
              </a:rPr>
              <a:t> emplacement / connectivity</a:t>
            </a:r>
            <a:endParaRPr lang="en-US" dirty="0">
              <a:latin typeface="Arial" panose="020B0604020202020204" pitchFamily="34" charset="0"/>
              <a:cs typeface="Arial" panose="020B0604020202020204" pitchFamily="34" charset="0"/>
            </a:endParaRPr>
          </a:p>
          <a:p>
            <a:pPr marL="914400" lvl="1" indent="-457200" algn="l">
              <a:lnSpc>
                <a:spcPct val="120000"/>
              </a:lnSpc>
              <a:spcBef>
                <a:spcPts val="5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Employ a Ronin that provides first responders with </a:t>
            </a:r>
            <a:r>
              <a:rPr lang="en-US" dirty="0">
                <a:latin typeface="Arial" panose="020B0604020202020204" pitchFamily="34" charset="0"/>
                <a:cs typeface="Arial" panose="020B0604020202020204" pitchFamily="34" charset="0"/>
              </a:rPr>
              <a:t>RF, EO/IR, and </a:t>
            </a:r>
            <a:r>
              <a:rPr lang="en-US" dirty="0" err="1">
                <a:latin typeface="Arial" panose="020B0604020202020204" pitchFamily="34" charset="0"/>
                <a:cs typeface="Arial" panose="020B0604020202020204" pitchFamily="34" charset="0"/>
              </a:rPr>
              <a:t>RoGO</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capabilities </a:t>
            </a:r>
          </a:p>
          <a:p>
            <a:pPr marL="914400" lvl="1" indent="-457200" algn="l">
              <a:lnSpc>
                <a:spcPct val="120000"/>
              </a:lnSpc>
              <a:spcBef>
                <a:spcPts val="5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Demonstrate a distributed </a:t>
            </a:r>
            <a:r>
              <a:rPr lang="en-US" dirty="0">
                <a:latin typeface="Arial" panose="020B0604020202020204" pitchFamily="34" charset="0"/>
                <a:cs typeface="Arial" panose="020B0604020202020204" pitchFamily="34" charset="0"/>
              </a:rPr>
              <a:t>communications architecture </a:t>
            </a:r>
            <a:r>
              <a:rPr lang="en-US" dirty="0" smtClean="0">
                <a:latin typeface="Arial" panose="020B0604020202020204" pitchFamily="34" charset="0"/>
                <a:cs typeface="Arial" panose="020B0604020202020204" pitchFamily="34" charset="0"/>
              </a:rPr>
              <a:t>that links first responders and a C2 node</a:t>
            </a:r>
            <a:endParaRPr lang="en-US" dirty="0">
              <a:latin typeface="Arial" panose="020B0604020202020204" pitchFamily="34" charset="0"/>
              <a:cs typeface="Arial" panose="020B0604020202020204" pitchFamily="34" charset="0"/>
            </a:endParaRPr>
          </a:p>
          <a:p>
            <a:pPr marL="914400" lvl="1" indent="-457200" algn="l">
              <a:lnSpc>
                <a:spcPct val="120000"/>
              </a:lnSpc>
              <a:spcBef>
                <a:spcPts val="5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Launch balloons with additional payload capabilities that increase the overall sensing architecture</a:t>
            </a:r>
            <a:endParaRPr lang="en-US" dirty="0">
              <a:latin typeface="Arial" panose="020B0604020202020204" pitchFamily="34" charset="0"/>
              <a:cs typeface="Arial" panose="020B0604020202020204" pitchFamily="34" charset="0"/>
            </a:endParaRPr>
          </a:p>
          <a:p>
            <a:pPr marL="457200" indent="-457200" algn="l">
              <a:lnSpc>
                <a:spcPct val="120000"/>
              </a:lnSpc>
              <a:spcBef>
                <a:spcPts val="50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lgn="l"/>
            <a:endParaRPr lang="en-US" dirty="0" smtClean="0">
              <a:latin typeface="Arial" panose="020B0604020202020204" pitchFamily="34" charset="0"/>
              <a:cs typeface="Arial" panose="020B0604020202020204" pitchFamily="34" charset="0"/>
            </a:endParaRPr>
          </a:p>
        </p:txBody>
      </p:sp>
      <p:grpSp>
        <p:nvGrpSpPr>
          <p:cNvPr id="6" name="Group 5"/>
          <p:cNvGrpSpPr/>
          <p:nvPr/>
        </p:nvGrpSpPr>
        <p:grpSpPr>
          <a:xfrm>
            <a:off x="765111" y="3312367"/>
            <a:ext cx="3347412" cy="3179093"/>
            <a:chOff x="5603965" y="1207433"/>
            <a:chExt cx="3945388" cy="3508151"/>
          </a:xfrm>
        </p:grpSpPr>
        <p:pic>
          <p:nvPicPr>
            <p:cNvPr id="7" name="Picture 6"/>
            <p:cNvPicPr>
              <a:picLocks noChangeAspect="1"/>
            </p:cNvPicPr>
            <p:nvPr/>
          </p:nvPicPr>
          <p:blipFill>
            <a:blip r:embed="rId2"/>
            <a:stretch>
              <a:fillRect/>
            </a:stretch>
          </p:blipFill>
          <p:spPr>
            <a:xfrm>
              <a:off x="5603965" y="1207433"/>
              <a:ext cx="3945388" cy="3508151"/>
            </a:xfrm>
            <a:prstGeom prst="rect">
              <a:avLst/>
            </a:prstGeom>
            <a:ln>
              <a:solidFill>
                <a:schemeClr val="tx1"/>
              </a:solidFill>
            </a:ln>
          </p:spPr>
        </p:pic>
        <p:sp>
          <p:nvSpPr>
            <p:cNvPr id="8" name="Rectangle 7"/>
            <p:cNvSpPr/>
            <p:nvPr/>
          </p:nvSpPr>
          <p:spPr>
            <a:xfrm>
              <a:off x="5776332" y="2972659"/>
              <a:ext cx="228386" cy="734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a:blip r:embed="rId3"/>
          <a:stretch>
            <a:fillRect/>
          </a:stretch>
        </p:blipFill>
        <p:spPr>
          <a:xfrm>
            <a:off x="7419964" y="3476150"/>
            <a:ext cx="2921879" cy="2703908"/>
          </a:xfrm>
          <a:prstGeom prst="rect">
            <a:avLst/>
          </a:prstGeom>
          <a:ln>
            <a:solidFill>
              <a:schemeClr val="tx1"/>
            </a:solidFill>
          </a:ln>
        </p:spPr>
      </p:pic>
      <p:sp>
        <p:nvSpPr>
          <p:cNvPr id="10" name="TextBox 9"/>
          <p:cNvSpPr txBox="1"/>
          <p:nvPr/>
        </p:nvSpPr>
        <p:spPr>
          <a:xfrm>
            <a:off x="8047843" y="6180058"/>
            <a:ext cx="1826141" cy="369332"/>
          </a:xfrm>
          <a:prstGeom prst="rect">
            <a:avLst/>
          </a:prstGeom>
          <a:noFill/>
        </p:spPr>
        <p:txBody>
          <a:bodyPr wrap="none" rtlCol="0">
            <a:spAutoFit/>
          </a:bodyPr>
          <a:lstStyle/>
          <a:p>
            <a:pPr defTabSz="1219034"/>
            <a:r>
              <a:rPr lang="en-US" b="1" dirty="0" smtClean="0">
                <a:solidFill>
                  <a:srgbClr val="000000"/>
                </a:solidFill>
                <a:latin typeface="Arial"/>
              </a:rPr>
              <a:t>MESH Network</a:t>
            </a:r>
            <a:endParaRPr lang="en-US" b="1" dirty="0">
              <a:solidFill>
                <a:srgbClr val="000000"/>
              </a:solidFill>
              <a:latin typeface="Arial"/>
            </a:endParaRPr>
          </a:p>
        </p:txBody>
      </p:sp>
    </p:spTree>
    <p:extLst>
      <p:ext uri="{BB962C8B-B14F-4D97-AF65-F5344CB8AC3E}">
        <p14:creationId xmlns:p14="http://schemas.microsoft.com/office/powerpoint/2010/main" val="1848717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76551"/>
            <a:ext cx="10363200" cy="553998"/>
          </a:xfrm>
        </p:spPr>
        <p:txBody>
          <a:bodyPr/>
          <a:lstStyle/>
          <a:p>
            <a:pPr algn="ctr"/>
            <a:r>
              <a:rPr lang="en-US" dirty="0" smtClean="0"/>
              <a:t>Questions?</a:t>
            </a:r>
            <a:endParaRPr lang="en-US" dirty="0"/>
          </a:p>
        </p:txBody>
      </p:sp>
    </p:spTree>
    <p:extLst>
      <p:ext uri="{BB962C8B-B14F-4D97-AF65-F5344CB8AC3E}">
        <p14:creationId xmlns:p14="http://schemas.microsoft.com/office/powerpoint/2010/main" val="1545031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223" y="309019"/>
            <a:ext cx="4549010" cy="1107996"/>
          </a:xfrm>
        </p:spPr>
        <p:txBody>
          <a:bodyPr/>
          <a:lstStyle/>
          <a:p>
            <a:r>
              <a:rPr lang="en-US" dirty="0" smtClean="0"/>
              <a:t>Contact Information</a:t>
            </a:r>
            <a:endParaRPr lang="en-US"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284D15D2-FE80-1E4D-9317-07A68E984741}"/>
              </a:ext>
            </a:extLst>
          </p:cNvPr>
          <p:cNvSpPr/>
          <p:nvPr/>
        </p:nvSpPr>
        <p:spPr>
          <a:xfrm>
            <a:off x="327725" y="1417015"/>
            <a:ext cx="4587538" cy="2893100"/>
          </a:xfrm>
          <a:prstGeom prst="rect">
            <a:avLst/>
          </a:prstGeom>
        </p:spPr>
        <p:txBody>
          <a:bodyPr wrap="none">
            <a:spAutoFit/>
          </a:bodyPr>
          <a:lstStyle/>
          <a:p>
            <a:pPr algn="ctr"/>
            <a:r>
              <a:rPr lang="en-US" sz="3000" dirty="0" smtClean="0"/>
              <a:t>Scott Petersen</a:t>
            </a:r>
          </a:p>
          <a:p>
            <a:pPr algn="ctr"/>
            <a:r>
              <a:rPr lang="en-US" sz="3000" dirty="0" smtClean="0"/>
              <a:t>Program Director</a:t>
            </a:r>
            <a:endParaRPr lang="en-US" sz="3000" dirty="0"/>
          </a:p>
          <a:p>
            <a:pPr algn="ctr"/>
            <a:r>
              <a:rPr lang="en-US" sz="3000" dirty="0" smtClean="0"/>
              <a:t>scott.petersen@sncorp.com</a:t>
            </a:r>
            <a:endParaRPr lang="en-US" sz="3000" dirty="0"/>
          </a:p>
          <a:p>
            <a:pPr algn="ctr"/>
            <a:r>
              <a:rPr lang="en-US" sz="3000" dirty="0" smtClean="0"/>
              <a:t>910-307-3336</a:t>
            </a:r>
          </a:p>
          <a:p>
            <a:pPr algn="ctr"/>
            <a:r>
              <a:rPr lang="en-US" sz="3000" dirty="0" smtClean="0"/>
              <a:t>910-574-2536</a:t>
            </a:r>
            <a:endParaRPr lang="en-US" sz="3000" dirty="0"/>
          </a:p>
          <a:p>
            <a:pPr algn="ctr"/>
            <a:r>
              <a:rPr lang="en-US" sz="3200" dirty="0" smtClean="0"/>
              <a:t>sncorp.com</a:t>
            </a:r>
            <a:endParaRPr lang="en-US" sz="3200" dirty="0"/>
          </a:p>
        </p:txBody>
      </p:sp>
      <p:sp>
        <p:nvSpPr>
          <p:cNvPr id="6" name="Rectangle 5">
            <a:extLst>
              <a:ext uri="{FF2B5EF4-FFF2-40B4-BE49-F238E27FC236}">
                <a16:creationId xmlns:a16="http://schemas.microsoft.com/office/drawing/2014/main" id="{284D15D2-FE80-1E4D-9317-07A68E984741}"/>
              </a:ext>
            </a:extLst>
          </p:cNvPr>
          <p:cNvSpPr/>
          <p:nvPr/>
        </p:nvSpPr>
        <p:spPr>
          <a:xfrm>
            <a:off x="7568032" y="1417015"/>
            <a:ext cx="4014368" cy="2923877"/>
          </a:xfrm>
          <a:prstGeom prst="rect">
            <a:avLst/>
          </a:prstGeom>
        </p:spPr>
        <p:txBody>
          <a:bodyPr wrap="none">
            <a:spAutoFit/>
          </a:bodyPr>
          <a:lstStyle/>
          <a:p>
            <a:pPr algn="ctr"/>
            <a:r>
              <a:rPr lang="en-US" sz="3000" dirty="0"/>
              <a:t>Rod </a:t>
            </a:r>
            <a:r>
              <a:rPr lang="en-US" sz="3000" dirty="0" smtClean="0"/>
              <a:t>Goossen</a:t>
            </a:r>
            <a:endParaRPr lang="en-US" sz="3000" dirty="0"/>
          </a:p>
          <a:p>
            <a:pPr algn="ctr"/>
            <a:r>
              <a:rPr lang="en-US" sz="3000" dirty="0" smtClean="0"/>
              <a:t>CEO/Founder</a:t>
            </a:r>
            <a:endParaRPr lang="en-US" sz="3000" dirty="0"/>
          </a:p>
          <a:p>
            <a:pPr algn="ctr"/>
            <a:r>
              <a:rPr lang="en-US" sz="3000" dirty="0"/>
              <a:t>r.goossen@rogofire.com</a:t>
            </a:r>
          </a:p>
          <a:p>
            <a:pPr algn="ctr"/>
            <a:r>
              <a:rPr lang="en-US" sz="3000" dirty="0"/>
              <a:t>719-800-7646 (</a:t>
            </a:r>
            <a:r>
              <a:rPr lang="en-US" sz="3000" dirty="0" err="1"/>
              <a:t>RoGO</a:t>
            </a:r>
            <a:r>
              <a:rPr lang="en-US" sz="3000" dirty="0" smtClean="0"/>
              <a:t>)</a:t>
            </a:r>
            <a:endParaRPr lang="en-US" sz="1600" dirty="0"/>
          </a:p>
          <a:p>
            <a:pPr algn="ctr"/>
            <a:r>
              <a:rPr lang="en-US" sz="3200" dirty="0"/>
              <a:t>RoGoFire.com</a:t>
            </a:r>
          </a:p>
          <a:p>
            <a:pPr algn="ctr"/>
            <a:r>
              <a:rPr lang="en-US" sz="3200" dirty="0"/>
              <a:t>RoGoCom.com</a:t>
            </a:r>
          </a:p>
        </p:txBody>
      </p:sp>
    </p:spTree>
    <p:extLst>
      <p:ext uri="{BB962C8B-B14F-4D97-AF65-F5344CB8AC3E}">
        <p14:creationId xmlns:p14="http://schemas.microsoft.com/office/powerpoint/2010/main" val="1277670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76551"/>
            <a:ext cx="10363200" cy="553998"/>
          </a:xfrm>
        </p:spPr>
        <p:txBody>
          <a:bodyPr/>
          <a:lstStyle/>
          <a:p>
            <a:pPr algn="ctr"/>
            <a:r>
              <a:rPr lang="en-US" dirty="0" smtClean="0"/>
              <a:t>Back Ups</a:t>
            </a:r>
            <a:endParaRPr lang="en-US" dirty="0"/>
          </a:p>
        </p:txBody>
      </p:sp>
    </p:spTree>
    <p:extLst>
      <p:ext uri="{BB962C8B-B14F-4D97-AF65-F5344CB8AC3E}">
        <p14:creationId xmlns:p14="http://schemas.microsoft.com/office/powerpoint/2010/main" val="2811829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SNC Theme_Corp_Gen_Use">
  <a:themeElements>
    <a:clrScheme name="SNC Official">
      <a:dk1>
        <a:srgbClr val="000000"/>
      </a:dk1>
      <a:lt1>
        <a:srgbClr val="FFFFFF"/>
      </a:lt1>
      <a:dk2>
        <a:srgbClr val="595959"/>
      </a:dk2>
      <a:lt2>
        <a:srgbClr val="D9D9D9"/>
      </a:lt2>
      <a:accent1>
        <a:srgbClr val="004990"/>
      </a:accent1>
      <a:accent2>
        <a:srgbClr val="8F0000"/>
      </a:accent2>
      <a:accent3>
        <a:srgbClr val="008F47"/>
      </a:accent3>
      <a:accent4>
        <a:srgbClr val="47008F"/>
      </a:accent4>
      <a:accent5>
        <a:srgbClr val="008F8F"/>
      </a:accent5>
      <a:accent6>
        <a:srgbClr val="CC6600"/>
      </a:accent6>
      <a:hlink>
        <a:srgbClr val="00417F"/>
      </a:hlink>
      <a:folHlink>
        <a:srgbClr val="0A85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NC copyright only template 16x9 2017 Q4" id="{FA356798-A03D-43FA-AA79-9275C36C03FC}" vid="{8093597D-E7C5-4567-ABCC-DD148FDF133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NC Theme_IMS">
  <a:themeElements>
    <a:clrScheme name="SNC Official">
      <a:dk1>
        <a:srgbClr val="000000"/>
      </a:dk1>
      <a:lt1>
        <a:srgbClr val="F2F2F2"/>
      </a:lt1>
      <a:dk2>
        <a:srgbClr val="595959"/>
      </a:dk2>
      <a:lt2>
        <a:srgbClr val="F2F2F2"/>
      </a:lt2>
      <a:accent1>
        <a:srgbClr val="004990"/>
      </a:accent1>
      <a:accent2>
        <a:srgbClr val="8F0000"/>
      </a:accent2>
      <a:accent3>
        <a:srgbClr val="008F47"/>
      </a:accent3>
      <a:accent4>
        <a:srgbClr val="47008F"/>
      </a:accent4>
      <a:accent5>
        <a:srgbClr val="008F8F"/>
      </a:accent5>
      <a:accent6>
        <a:srgbClr val="CC6600"/>
      </a:accent6>
      <a:hlink>
        <a:srgbClr val="00417F"/>
      </a:hlink>
      <a:folHlink>
        <a:srgbClr val="0A85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NC proprietary template 16x9 2019 Q1" id="{2F66034D-7B2C-43B1-8DF8-B12D7851C6A8}" vid="{A9017195-71B3-450C-976A-B18A8136DCC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1233</TotalTime>
  <Words>892</Words>
  <Application>Microsoft Office PowerPoint</Application>
  <PresentationFormat>Widescreen</PresentationFormat>
  <Paragraphs>129</Paragraphs>
  <Slides>11</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Courier New</vt:lpstr>
      <vt:lpstr>Microsoft Sans Serif</vt:lpstr>
      <vt:lpstr>Wingdings</vt:lpstr>
      <vt:lpstr>SNC Theme_Corp_Gen_Use</vt:lpstr>
      <vt:lpstr>1_Office Theme</vt:lpstr>
      <vt:lpstr>SNC Theme_IMS</vt:lpstr>
      <vt:lpstr>RoGO DropBlock / SNC Ronin UAS Extending Communications to Protect Resources</vt:lpstr>
      <vt:lpstr>Agenda</vt:lpstr>
      <vt:lpstr>RoGO DropBlock</vt:lpstr>
      <vt:lpstr>Ronin / RoGO / HAP CONOP</vt:lpstr>
      <vt:lpstr>HAP Operational States and Ronin Employment</vt:lpstr>
      <vt:lpstr>Way Ahead </vt:lpstr>
      <vt:lpstr>Questions?</vt:lpstr>
      <vt:lpstr>Contact Information</vt:lpstr>
      <vt:lpstr>Back Ups</vt:lpstr>
      <vt:lpstr>Rōnin ALE-UAS</vt:lpstr>
      <vt:lpstr>Rōnin Employment Options</vt:lpstr>
    </vt:vector>
  </TitlesOfParts>
  <Company>Sierra Nevada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Rōnin Air Launched Effects (ALE) Unmanned Airborne System (UAS)</dc:title>
  <dc:creator>Isaac South</dc:creator>
  <cp:lastModifiedBy>Scott Erickson</cp:lastModifiedBy>
  <cp:revision>83</cp:revision>
  <dcterms:created xsi:type="dcterms:W3CDTF">2022-02-17T16:30:56Z</dcterms:created>
  <dcterms:modified xsi:type="dcterms:W3CDTF">2022-05-16T17:39:20Z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3c425694-aa49-4919-a4cc-ee465a883a79</vt:lpwstr>
  </property>
  <property fmtid="{D5CDD505-2E9C-101B-9397-08002B2CF9AE}" pid="3" name="Categorization">
    <vt:lpwstr>t_class_3</vt:lpwstr>
  </property>
  <property fmtid="{D5CDD505-2E9C-101B-9397-08002B2CF9AE}" pid="4" name="SubCat">
    <vt:lpwstr>SNCNonProp</vt:lpwstr>
  </property>
  <property fmtid="{D5CDD505-2E9C-101B-9397-08002B2CF9AE}" pid="5" name="Export">
    <vt:lpwstr/>
  </property>
  <property fmtid="{D5CDD505-2E9C-101B-9397-08002B2CF9AE}" pid="6" name="CUI">
    <vt:lpwstr>None</vt:lpwstr>
  </property>
  <property fmtid="{D5CDD505-2E9C-101B-9397-08002B2CF9AE}" pid="7" name="Marking">
    <vt:lpwstr>No</vt:lpwstr>
  </property>
</Properties>
</file>