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854" r:id="rId2"/>
    <p:sldId id="916" r:id="rId3"/>
    <p:sldId id="953" r:id="rId4"/>
    <p:sldId id="954" r:id="rId5"/>
    <p:sldId id="358" r:id="rId6"/>
    <p:sldId id="955" r:id="rId7"/>
    <p:sldId id="867" r:id="rId8"/>
    <p:sldId id="930" r:id="rId9"/>
    <p:sldId id="945" r:id="rId10"/>
    <p:sldId id="942" r:id="rId11"/>
    <p:sldId id="952" r:id="rId12"/>
    <p:sldId id="364" r:id="rId13"/>
    <p:sldId id="825" r:id="rId14"/>
    <p:sldId id="874" r:id="rId15"/>
  </p:sldIdLst>
  <p:sldSz cx="9144000" cy="6858000" type="screen4x3"/>
  <p:notesSz cx="9363075" cy="7077075"/>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86E5E1-770F-4787-89D4-269533BF8E0A}">
          <p14:sldIdLst>
            <p14:sldId id="854"/>
            <p14:sldId id="916"/>
            <p14:sldId id="953"/>
            <p14:sldId id="954"/>
            <p14:sldId id="358"/>
            <p14:sldId id="955"/>
            <p14:sldId id="867"/>
            <p14:sldId id="930"/>
            <p14:sldId id="945"/>
            <p14:sldId id="942"/>
            <p14:sldId id="952"/>
            <p14:sldId id="364"/>
            <p14:sldId id="825"/>
            <p14:sldId id="87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4F81BD"/>
    <a:srgbClr val="E46C0A"/>
    <a:srgbClr val="FF0000"/>
    <a:srgbClr val="DB2518"/>
    <a:srgbClr val="01F3FF"/>
    <a:srgbClr val="FBCDA7"/>
    <a:srgbClr val="F9B073"/>
    <a:srgbClr val="FFF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34" autoAdjust="0"/>
    <p:restoredTop sz="95040" autoAdjust="0"/>
  </p:normalViewPr>
  <p:slideViewPr>
    <p:cSldViewPr>
      <p:cViewPr varScale="1">
        <p:scale>
          <a:sx n="72" d="100"/>
          <a:sy n="72" d="100"/>
        </p:scale>
        <p:origin x="1272"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333" cy="353854"/>
          </a:xfrm>
          <a:prstGeom prst="rect">
            <a:avLst/>
          </a:prstGeom>
        </p:spPr>
        <p:txBody>
          <a:bodyPr vert="horz" lIns="93935" tIns="46968" rIns="93935" bIns="46968" rtlCol="0"/>
          <a:lstStyle>
            <a:lvl1pPr algn="l">
              <a:defRPr sz="1300"/>
            </a:lvl1pPr>
          </a:lstStyle>
          <a:p>
            <a:endParaRPr lang="en-US"/>
          </a:p>
        </p:txBody>
      </p:sp>
      <p:sp>
        <p:nvSpPr>
          <p:cNvPr id="3" name="Date Placeholder 2"/>
          <p:cNvSpPr>
            <a:spLocks noGrp="1"/>
          </p:cNvSpPr>
          <p:nvPr>
            <p:ph type="dt" idx="1"/>
          </p:nvPr>
        </p:nvSpPr>
        <p:spPr>
          <a:xfrm>
            <a:off x="5303575" y="0"/>
            <a:ext cx="4057333" cy="353854"/>
          </a:xfrm>
          <a:prstGeom prst="rect">
            <a:avLst/>
          </a:prstGeom>
        </p:spPr>
        <p:txBody>
          <a:bodyPr vert="horz" lIns="93935" tIns="46968" rIns="93935" bIns="46968" rtlCol="0"/>
          <a:lstStyle>
            <a:lvl1pPr algn="r">
              <a:defRPr sz="1300"/>
            </a:lvl1pPr>
          </a:lstStyle>
          <a:p>
            <a:fld id="{6DE23D9B-8BE8-4EF1-B206-AF78001A0A6D}" type="datetimeFigureOut">
              <a:rPr lang="en-US" smtClean="0"/>
              <a:t>20/11/15</a:t>
            </a:fld>
            <a:endParaRPr lang="en-US"/>
          </a:p>
        </p:txBody>
      </p:sp>
      <p:sp>
        <p:nvSpPr>
          <p:cNvPr id="4" name="Slide Image Placeholder 3"/>
          <p:cNvSpPr>
            <a:spLocks noGrp="1" noRot="1" noChangeAspect="1"/>
          </p:cNvSpPr>
          <p:nvPr>
            <p:ph type="sldImg" idx="2"/>
          </p:nvPr>
        </p:nvSpPr>
        <p:spPr>
          <a:xfrm>
            <a:off x="2913063" y="531813"/>
            <a:ext cx="3536950" cy="2652712"/>
          </a:xfrm>
          <a:prstGeom prst="rect">
            <a:avLst/>
          </a:prstGeom>
          <a:noFill/>
          <a:ln w="12700">
            <a:solidFill>
              <a:prstClr val="black"/>
            </a:solidFill>
          </a:ln>
        </p:spPr>
        <p:txBody>
          <a:bodyPr vert="horz" lIns="93935" tIns="46968" rIns="93935" bIns="46968" rtlCol="0" anchor="ctr"/>
          <a:lstStyle/>
          <a:p>
            <a:endParaRPr lang="en-US"/>
          </a:p>
        </p:txBody>
      </p:sp>
      <p:sp>
        <p:nvSpPr>
          <p:cNvPr id="5" name="Notes Placeholder 4"/>
          <p:cNvSpPr>
            <a:spLocks noGrp="1"/>
          </p:cNvSpPr>
          <p:nvPr>
            <p:ph type="body" sz="quarter" idx="3"/>
          </p:nvPr>
        </p:nvSpPr>
        <p:spPr>
          <a:xfrm>
            <a:off x="936308" y="3361611"/>
            <a:ext cx="7490460" cy="3184684"/>
          </a:xfrm>
          <a:prstGeom prst="rect">
            <a:avLst/>
          </a:prstGeom>
        </p:spPr>
        <p:txBody>
          <a:bodyPr vert="horz" lIns="93935" tIns="46968" rIns="93935"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3"/>
            <a:ext cx="4057333" cy="353854"/>
          </a:xfrm>
          <a:prstGeom prst="rect">
            <a:avLst/>
          </a:prstGeom>
        </p:spPr>
        <p:txBody>
          <a:bodyPr vert="horz" lIns="93935" tIns="46968" rIns="93935" bIns="46968" rtlCol="0" anchor="b"/>
          <a:lstStyle>
            <a:lvl1pPr algn="l">
              <a:defRPr sz="1300"/>
            </a:lvl1pPr>
          </a:lstStyle>
          <a:p>
            <a:endParaRPr lang="en-US"/>
          </a:p>
        </p:txBody>
      </p:sp>
      <p:sp>
        <p:nvSpPr>
          <p:cNvPr id="7" name="Slide Number Placeholder 6"/>
          <p:cNvSpPr>
            <a:spLocks noGrp="1"/>
          </p:cNvSpPr>
          <p:nvPr>
            <p:ph type="sldNum" sz="quarter" idx="5"/>
          </p:nvPr>
        </p:nvSpPr>
        <p:spPr>
          <a:xfrm>
            <a:off x="5303575" y="6721993"/>
            <a:ext cx="4057333" cy="353854"/>
          </a:xfrm>
          <a:prstGeom prst="rect">
            <a:avLst/>
          </a:prstGeom>
        </p:spPr>
        <p:txBody>
          <a:bodyPr vert="horz" lIns="93935" tIns="46968" rIns="93935" bIns="46968" rtlCol="0" anchor="b"/>
          <a:lstStyle>
            <a:lvl1pPr algn="r">
              <a:defRPr sz="1300"/>
            </a:lvl1pPr>
          </a:lstStyle>
          <a:p>
            <a:fld id="{2CC1E487-0D8B-4835-B93B-AEA6F34B6741}" type="slidenum">
              <a:rPr lang="en-US" smtClean="0"/>
              <a:t>‹#›</a:t>
            </a:fld>
            <a:endParaRPr lang="en-US"/>
          </a:p>
        </p:txBody>
      </p:sp>
    </p:spTree>
    <p:extLst>
      <p:ext uri="{BB962C8B-B14F-4D97-AF65-F5344CB8AC3E}">
        <p14:creationId xmlns:p14="http://schemas.microsoft.com/office/powerpoint/2010/main" val="268472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defTabSz="470413">
              <a:defRPr/>
            </a:pPr>
            <a:fld id="{46538774-945D-471E-94F2-2A64EFAABA79}" type="slidenum">
              <a:rPr lang="en-US">
                <a:solidFill>
                  <a:prstClr val="black"/>
                </a:solidFill>
                <a:latin typeface="Calibri" panose="020F0502020204030204"/>
              </a:rPr>
              <a:pPr defTabSz="470413">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175344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r>
              <a:rPr lang="en-US"/>
              <a:t>TFRSAC Air Commons Fall 20</a:t>
            </a:r>
          </a:p>
        </p:txBody>
      </p:sp>
      <p:sp>
        <p:nvSpPr>
          <p:cNvPr id="5" name="Footer Placeholder 4"/>
          <p:cNvSpPr>
            <a:spLocks noGrp="1"/>
          </p:cNvSpPr>
          <p:nvPr>
            <p:ph type="ftr" sz="quarter" idx="11"/>
          </p:nvPr>
        </p:nvSpPr>
        <p:spPr/>
        <p:txBody>
          <a:bodyPr/>
          <a:lstStyle/>
          <a:p>
            <a:r>
              <a:rPr lang="en-US"/>
              <a:t>Restricted distribution by SBIR Data Rights on last slide</a:t>
            </a:r>
          </a:p>
        </p:txBody>
      </p:sp>
      <p:sp>
        <p:nvSpPr>
          <p:cNvPr id="6" name="Slide Number Placeholder 5"/>
          <p:cNvSpPr>
            <a:spLocks noGrp="1"/>
          </p:cNvSpPr>
          <p:nvPr>
            <p:ph type="sldNum" sz="quarter" idx="12"/>
          </p:nvPr>
        </p:nvSpPr>
        <p:spPr/>
        <p:txBody>
          <a:bodyPr/>
          <a:lstStyle/>
          <a:p>
            <a:fld id="{3ED93AFF-3B17-485D-A3D8-C9146BC31337}" type="slidenum">
              <a:rPr lang="en-US" smtClean="0"/>
              <a:t>‹#›</a:t>
            </a:fld>
            <a:endParaRPr lang="en-US"/>
          </a:p>
        </p:txBody>
      </p:sp>
      <p:sp>
        <p:nvSpPr>
          <p:cNvPr id="7" name="Rectangle 6"/>
          <p:cNvSpPr/>
          <p:nvPr userDrawn="1"/>
        </p:nvSpPr>
        <p:spPr>
          <a:xfrm>
            <a:off x="6553200" y="76200"/>
            <a:ext cx="25146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76200" y="76200"/>
            <a:ext cx="25146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414486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3" name="Content Placeholder 2"/>
          <p:cNvSpPr>
            <a:spLocks noGrp="1"/>
          </p:cNvSpPr>
          <p:nvPr>
            <p:ph idx="1"/>
          </p:nvPr>
        </p:nvSpPr>
        <p:spPr>
          <a:xfrm>
            <a:off x="457200" y="160020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TFRSAC Air Commons Fall 20</a:t>
            </a:r>
            <a:endParaRPr lang="en-US" dirty="0"/>
          </a:p>
        </p:txBody>
      </p:sp>
      <p:sp>
        <p:nvSpPr>
          <p:cNvPr id="5" name="Footer Placeholder 4"/>
          <p:cNvSpPr>
            <a:spLocks noGrp="1"/>
          </p:cNvSpPr>
          <p:nvPr>
            <p:ph type="ftr" sz="quarter" idx="11"/>
          </p:nvPr>
        </p:nvSpPr>
        <p:spPr/>
        <p:txBody>
          <a:bodyPr/>
          <a:lstStyle/>
          <a:p>
            <a:r>
              <a:rPr lang="en-US"/>
              <a:t>Restricted distribution by SBIR Data Rights on last slide</a:t>
            </a:r>
          </a:p>
        </p:txBody>
      </p:sp>
      <p:sp>
        <p:nvSpPr>
          <p:cNvPr id="6" name="Slide Number Placeholder 5"/>
          <p:cNvSpPr>
            <a:spLocks noGrp="1"/>
          </p:cNvSpPr>
          <p:nvPr>
            <p:ph type="sldNum" sz="quarter" idx="12"/>
          </p:nvPr>
        </p:nvSpPr>
        <p:spPr/>
        <p:txBody>
          <a:bodyPr/>
          <a:lstStyle/>
          <a:p>
            <a:fld id="{3ED93AFF-3B17-485D-A3D8-C9146BC31337}" type="slidenum">
              <a:rPr lang="en-US" smtClean="0"/>
              <a:t>‹#›</a:t>
            </a:fld>
            <a:endParaRPr lang="en-US"/>
          </a:p>
        </p:txBody>
      </p:sp>
    </p:spTree>
    <p:extLst>
      <p:ext uri="{BB962C8B-B14F-4D97-AF65-F5344CB8AC3E}">
        <p14:creationId xmlns:p14="http://schemas.microsoft.com/office/powerpoint/2010/main" val="16981412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0" y="249390"/>
            <a:ext cx="5715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TFRSAC Air Commons Fall 20</a:t>
            </a:r>
            <a:endParaRPr lang="en-US" dirty="0"/>
          </a:p>
        </p:txBody>
      </p:sp>
      <p:sp>
        <p:nvSpPr>
          <p:cNvPr id="5" name="Footer Placeholder 4"/>
          <p:cNvSpPr>
            <a:spLocks noGrp="1"/>
          </p:cNvSpPr>
          <p:nvPr>
            <p:ph type="ftr" sz="quarter" idx="3"/>
          </p:nvPr>
        </p:nvSpPr>
        <p:spPr>
          <a:xfrm>
            <a:off x="2819400" y="6356352"/>
            <a:ext cx="35052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a:t>Restricted distribution by SBIR Data Rights on last slide</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93AFF-3B17-485D-A3D8-C9146BC31337}" type="slidenum">
              <a:rPr lang="en-US" smtClean="0"/>
              <a:t>‹#›</a:t>
            </a:fld>
            <a:endParaRPr lang="en-US" dirty="0"/>
          </a:p>
        </p:txBody>
      </p:sp>
      <p:pic>
        <p:nvPicPr>
          <p:cNvPr id="7" name="Picture 4" descr="logo_01.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10606" y="478477"/>
            <a:ext cx="1565495" cy="74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rot="19948374">
            <a:off x="1361512" y="3372504"/>
            <a:ext cx="6920066" cy="923330"/>
          </a:xfrm>
          <a:prstGeom prst="rect">
            <a:avLst/>
          </a:prstGeom>
          <a:noFill/>
        </p:spPr>
        <p:txBody>
          <a:bodyPr wrap="square" rtlCol="0">
            <a:spAutoFit/>
          </a:bodyPr>
          <a:lstStyle/>
          <a:p>
            <a:pPr algn="ctr"/>
            <a:r>
              <a:rPr lang="en-US" sz="5400" b="1" dirty="0">
                <a:solidFill>
                  <a:schemeClr val="bg1">
                    <a:lumMod val="95000"/>
                  </a:schemeClr>
                </a:solidFill>
              </a:rPr>
              <a:t>Company Confidential</a:t>
            </a:r>
          </a:p>
        </p:txBody>
      </p:sp>
      <p:pic>
        <p:nvPicPr>
          <p:cNvPr id="11" name="Picture 10">
            <a:extLst>
              <a:ext uri="{FF2B5EF4-FFF2-40B4-BE49-F238E27FC236}">
                <a16:creationId xmlns:a16="http://schemas.microsoft.com/office/drawing/2014/main" id="{41A86096-2450-4F23-87FF-8689199F2564}"/>
              </a:ext>
            </a:extLst>
          </p:cNvPr>
          <p:cNvPicPr>
            <a:picLocks noChangeAspect="1"/>
          </p:cNvPicPr>
          <p:nvPr userDrawn="1"/>
        </p:nvPicPr>
        <p:blipFill>
          <a:blip r:embed="rId6"/>
          <a:stretch>
            <a:fillRect/>
          </a:stretch>
        </p:blipFill>
        <p:spPr>
          <a:xfrm>
            <a:off x="7772400" y="377034"/>
            <a:ext cx="914400" cy="992981"/>
          </a:xfrm>
          <a:prstGeom prst="rect">
            <a:avLst/>
          </a:prstGeom>
        </p:spPr>
      </p:pic>
    </p:spTree>
    <p:custDataLst>
      <p:tags r:id="rId4"/>
    </p:custDataLst>
    <p:extLst>
      <p:ext uri="{BB962C8B-B14F-4D97-AF65-F5344CB8AC3E}">
        <p14:creationId xmlns:p14="http://schemas.microsoft.com/office/powerpoint/2010/main" val="313562607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video" Target="../media/media1.mp4"/><Relationship Id="rId7" Type="http://schemas.openxmlformats.org/officeDocument/2006/relationships/image" Target="../media/image39.jpeg"/><Relationship Id="rId2" Type="http://schemas.microsoft.com/office/2007/relationships/media" Target="../media/media1.mp4"/><Relationship Id="rId1" Type="http://schemas.openxmlformats.org/officeDocument/2006/relationships/tags" Target="../tags/tag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Layout" Target="../slideLayouts/slideLayout2.xml"/><Relationship Id="rId9"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6FD45D-F2E0-4C76-9EC1-D47E7AEE1B9E}"/>
              </a:ext>
            </a:extLst>
          </p:cNvPr>
          <p:cNvSpPr/>
          <p:nvPr/>
        </p:nvSpPr>
        <p:spPr>
          <a:xfrm>
            <a:off x="14981" y="-6931"/>
            <a:ext cx="9110136" cy="338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AutoShape 5" descr="https://mail.google.com/mail/ca/u/0/?ui=2&amp;ik=89d15559be&amp;view=fimg&amp;th=15081fca40df30ab&amp;attid=0.4&amp;disp=emb&amp;attbid=ANGjdJ9lUtv1zMu4K76_kfYY9QMitqfPDhu5qQNThO_Ih2g91DX2UrKwZOA6-vZxVX-UPSn0zZL3D1gnIwgrb1IFbNDsHooIEKX_7AVS-1M2ObutLUp_yPP2-B8VWeQ&amp;sz=w536-h150&amp;ats=1445393168490&amp;rm=15081fca40df30ab&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7" descr="https://mail.google.com/mail/ca/u/0/?ui=2&amp;ik=89d15559be&amp;view=fimg&amp;th=15081fca40df30ab&amp;attid=0.4&amp;disp=emb&amp;attbid=ANGjdJ9lUtv1zMu4K76_kfYY9QMitqfPDhu5qQNThO_Ih2g91DX2UrKwZOA6-vZxVX-UPSn0zZL3D1gnIwgrb1IFbNDsHooIEKX_7AVS-1M2ObutLUp_yPP2-B8VWeQ&amp;sz=w536-h150&amp;ats=1445393168490&amp;rm=15081fca40df30ab&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1FEB2060-A3BC-441F-BFEB-64DD09905B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975" y="612701"/>
            <a:ext cx="2561784" cy="1216099"/>
          </a:xfrm>
          <a:prstGeom prst="rect">
            <a:avLst/>
          </a:prstGeom>
        </p:spPr>
      </p:pic>
      <p:pic>
        <p:nvPicPr>
          <p:cNvPr id="18" name="Picture 17">
            <a:extLst>
              <a:ext uri="{FF2B5EF4-FFF2-40B4-BE49-F238E27FC236}">
                <a16:creationId xmlns:a16="http://schemas.microsoft.com/office/drawing/2014/main" id="{40960497-DAA7-4DD6-A452-997AA91738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2684" y="5408260"/>
            <a:ext cx="1136142" cy="790693"/>
          </a:xfrm>
          <a:prstGeom prst="rect">
            <a:avLst/>
          </a:prstGeom>
        </p:spPr>
      </p:pic>
      <p:pic>
        <p:nvPicPr>
          <p:cNvPr id="19" name="Picture 2" descr="Image result for FAA">
            <a:extLst>
              <a:ext uri="{FF2B5EF4-FFF2-40B4-BE49-F238E27FC236}">
                <a16:creationId xmlns:a16="http://schemas.microsoft.com/office/drawing/2014/main" id="{558D5D0B-5122-4BE8-91CC-B8B90466F88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62992" y="5360597"/>
            <a:ext cx="823944" cy="8239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FBDB0AB-28DA-4ED5-84F8-25621172733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61467" y="5408260"/>
            <a:ext cx="1298382" cy="843845"/>
          </a:xfrm>
          <a:prstGeom prst="rect">
            <a:avLst/>
          </a:prstGeom>
        </p:spPr>
      </p:pic>
      <p:pic>
        <p:nvPicPr>
          <p:cNvPr id="3" name="Picture 2">
            <a:extLst>
              <a:ext uri="{FF2B5EF4-FFF2-40B4-BE49-F238E27FC236}">
                <a16:creationId xmlns:a16="http://schemas.microsoft.com/office/drawing/2014/main" id="{75B9F284-CE0F-4A67-BF90-2F419638ED7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59721" y="224348"/>
            <a:ext cx="2719654" cy="2431966"/>
          </a:xfrm>
          <a:prstGeom prst="rect">
            <a:avLst/>
          </a:prstGeom>
        </p:spPr>
      </p:pic>
      <p:pic>
        <p:nvPicPr>
          <p:cNvPr id="2" name="Picture 1">
            <a:extLst>
              <a:ext uri="{FF2B5EF4-FFF2-40B4-BE49-F238E27FC236}">
                <a16:creationId xmlns:a16="http://schemas.microsoft.com/office/drawing/2014/main" id="{79A35A37-B7C3-4AC1-91B9-4330043B49B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11657" y="5377439"/>
            <a:ext cx="1023471" cy="851018"/>
          </a:xfrm>
          <a:prstGeom prst="rect">
            <a:avLst/>
          </a:prstGeom>
        </p:spPr>
      </p:pic>
      <p:pic>
        <p:nvPicPr>
          <p:cNvPr id="6" name="Picture 5">
            <a:extLst>
              <a:ext uri="{FF2B5EF4-FFF2-40B4-BE49-F238E27FC236}">
                <a16:creationId xmlns:a16="http://schemas.microsoft.com/office/drawing/2014/main" id="{0A4D3742-EC3E-4BB9-A12F-BADCEF82E92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41661" y="5364375"/>
            <a:ext cx="877146" cy="877146"/>
          </a:xfrm>
          <a:prstGeom prst="rect">
            <a:avLst/>
          </a:prstGeom>
        </p:spPr>
      </p:pic>
      <p:sp>
        <p:nvSpPr>
          <p:cNvPr id="14" name="TextBox 13">
            <a:extLst>
              <a:ext uri="{FF2B5EF4-FFF2-40B4-BE49-F238E27FC236}">
                <a16:creationId xmlns:a16="http://schemas.microsoft.com/office/drawing/2014/main" id="{F36990AD-131E-4A59-AF69-879423D2F99C}"/>
              </a:ext>
            </a:extLst>
          </p:cNvPr>
          <p:cNvSpPr txBox="1"/>
          <p:nvPr/>
        </p:nvSpPr>
        <p:spPr>
          <a:xfrm>
            <a:off x="443626" y="2727572"/>
            <a:ext cx="8543310" cy="2308324"/>
          </a:xfrm>
          <a:prstGeom prst="rect">
            <a:avLst/>
          </a:prstGeom>
          <a:solidFill>
            <a:schemeClr val="bg1"/>
          </a:solid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BBB59">
                    <a:lumMod val="75000"/>
                  </a:srgbClr>
                </a:solidFill>
                <a:effectLst/>
                <a:uLnTx/>
                <a:uFillTx/>
                <a:latin typeface="Articulate" panose="02000503040000020004" pitchFamily="2" charset="0"/>
                <a:ea typeface="+mn-ea"/>
                <a:cs typeface="+mn-cs"/>
              </a:rPr>
              <a:t>Unmanned Traffic Management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3">
                    <a:lumMod val="75000"/>
                  </a:schemeClr>
                </a:solidFill>
                <a:effectLst/>
                <a:uLnTx/>
                <a:uFillTx/>
                <a:latin typeface="Articulate" panose="02000503040000020004" pitchFamily="2" charset="0"/>
                <a:ea typeface="+mn-ea"/>
                <a:cs typeface="+mn-cs"/>
              </a:rPr>
              <a:t>In Wildland Fire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accent3">
                  <a:lumMod val="75000"/>
                </a:schemeClr>
              </a:solidFill>
              <a:effectLst/>
              <a:uLnTx/>
              <a:uFillTx/>
              <a:latin typeface="Articulate" panose="02000503040000020004"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i="1" dirty="0">
                <a:solidFill>
                  <a:schemeClr val="accent3">
                    <a:lumMod val="75000"/>
                  </a:schemeClr>
                </a:solidFill>
                <a:ea typeface="+mn-ea"/>
                <a:cs typeface="+mn-cs"/>
              </a:rPr>
              <a:t>“Keeping </a:t>
            </a:r>
            <a:r>
              <a:rPr lang="en-US" sz="3600" i="1" u="sng" dirty="0">
                <a:solidFill>
                  <a:schemeClr val="accent3">
                    <a:lumMod val="75000"/>
                  </a:schemeClr>
                </a:solidFill>
                <a:ea typeface="+mn-ea"/>
                <a:cs typeface="+mn-cs"/>
              </a:rPr>
              <a:t>All</a:t>
            </a:r>
            <a:r>
              <a:rPr lang="en-US" sz="3600" i="1" dirty="0">
                <a:solidFill>
                  <a:schemeClr val="accent3">
                    <a:lumMod val="75000"/>
                  </a:schemeClr>
                </a:solidFill>
                <a:ea typeface="+mn-ea"/>
                <a:cs typeface="+mn-cs"/>
              </a:rPr>
              <a:t> Our Assets in the Fight”</a:t>
            </a:r>
            <a:endParaRPr kumimoji="0" lang="en-US" sz="3600" i="0" u="none" strike="noStrike" kern="1200" cap="none" spc="0" normalizeH="0" baseline="0" noProof="0" dirty="0">
              <a:ln>
                <a:noFill/>
              </a:ln>
              <a:solidFill>
                <a:schemeClr val="accent3">
                  <a:lumMod val="75000"/>
                </a:schemeClr>
              </a:solidFill>
              <a:effectLst/>
              <a:uLnTx/>
              <a:uFillTx/>
              <a:latin typeface="Articulate" panose="02000503040000020004" pitchFamily="2" charset="0"/>
              <a:ea typeface="+mn-ea"/>
              <a:cs typeface="+mn-cs"/>
            </a:endParaRPr>
          </a:p>
        </p:txBody>
      </p:sp>
      <p:pic>
        <p:nvPicPr>
          <p:cNvPr id="5" name="Picture 4">
            <a:extLst>
              <a:ext uri="{FF2B5EF4-FFF2-40B4-BE49-F238E27FC236}">
                <a16:creationId xmlns:a16="http://schemas.microsoft.com/office/drawing/2014/main" id="{305C517B-E0AE-4179-9D51-4EF7C3AC41E8}"/>
              </a:ext>
            </a:extLst>
          </p:cNvPr>
          <p:cNvPicPr>
            <a:picLocks noChangeAspect="1"/>
          </p:cNvPicPr>
          <p:nvPr/>
        </p:nvPicPr>
        <p:blipFill>
          <a:blip r:embed="rId11"/>
          <a:stretch>
            <a:fillRect/>
          </a:stretch>
        </p:blipFill>
        <p:spPr>
          <a:xfrm>
            <a:off x="6391102" y="5360597"/>
            <a:ext cx="1701907" cy="867860"/>
          </a:xfrm>
          <a:prstGeom prst="rect">
            <a:avLst/>
          </a:prstGeom>
        </p:spPr>
      </p:pic>
      <p:pic>
        <p:nvPicPr>
          <p:cNvPr id="7" name="Picture 6">
            <a:extLst>
              <a:ext uri="{FF2B5EF4-FFF2-40B4-BE49-F238E27FC236}">
                <a16:creationId xmlns:a16="http://schemas.microsoft.com/office/drawing/2014/main" id="{D3BE38BC-EEEF-454C-8EA4-448AE7D0F28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3626" y="5408260"/>
            <a:ext cx="877146" cy="807439"/>
          </a:xfrm>
          <a:prstGeom prst="rect">
            <a:avLst/>
          </a:prstGeom>
        </p:spPr>
      </p:pic>
      <p:pic>
        <p:nvPicPr>
          <p:cNvPr id="9" name="Picture 8">
            <a:extLst>
              <a:ext uri="{FF2B5EF4-FFF2-40B4-BE49-F238E27FC236}">
                <a16:creationId xmlns:a16="http://schemas.microsoft.com/office/drawing/2014/main" id="{5F0E8DB3-8F24-4822-A981-957A98A4963A}"/>
              </a:ext>
            </a:extLst>
          </p:cNvPr>
          <p:cNvPicPr>
            <a:picLocks noChangeAspect="1"/>
          </p:cNvPicPr>
          <p:nvPr/>
        </p:nvPicPr>
        <p:blipFill>
          <a:blip r:embed="rId13"/>
          <a:stretch>
            <a:fillRect/>
          </a:stretch>
        </p:blipFill>
        <p:spPr>
          <a:xfrm>
            <a:off x="7225490" y="224961"/>
            <a:ext cx="1557250" cy="1694867"/>
          </a:xfrm>
          <a:prstGeom prst="rect">
            <a:avLst/>
          </a:prstGeom>
        </p:spPr>
      </p:pic>
    </p:spTree>
    <p:custDataLst>
      <p:tags r:id="rId1"/>
    </p:custDataLst>
    <p:extLst>
      <p:ext uri="{BB962C8B-B14F-4D97-AF65-F5344CB8AC3E}">
        <p14:creationId xmlns:p14="http://schemas.microsoft.com/office/powerpoint/2010/main" val="160436076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30E272-8BFA-4A50-A745-BAA88585C1B8}"/>
              </a:ext>
            </a:extLst>
          </p:cNvPr>
          <p:cNvSpPr>
            <a:spLocks noGrp="1"/>
          </p:cNvSpPr>
          <p:nvPr>
            <p:ph type="dt" sz="half" idx="10"/>
          </p:nvPr>
        </p:nvSpPr>
        <p:spPr/>
        <p:txBody>
          <a:bodyPr/>
          <a:lstStyle/>
          <a:p>
            <a:pPr>
              <a:defRPr/>
            </a:pPr>
            <a:r>
              <a:rPr lang="en-US"/>
              <a:t>TFRSAC Air Commons Fall 20</a:t>
            </a:r>
            <a:endParaRPr lang="en-US" dirty="0"/>
          </a:p>
        </p:txBody>
      </p:sp>
      <p:sp>
        <p:nvSpPr>
          <p:cNvPr id="5" name="Footer Placeholder 4">
            <a:extLst>
              <a:ext uri="{FF2B5EF4-FFF2-40B4-BE49-F238E27FC236}">
                <a16:creationId xmlns:a16="http://schemas.microsoft.com/office/drawing/2014/main" id="{10CA5EB9-415B-40E4-9EC6-069EE2F941E0}"/>
              </a:ext>
            </a:extLst>
          </p:cNvPr>
          <p:cNvSpPr>
            <a:spLocks noGrp="1"/>
          </p:cNvSpPr>
          <p:nvPr>
            <p:ph type="ftr" sz="quarter" idx="11"/>
          </p:nvPr>
        </p:nvSpPr>
        <p:spPr/>
        <p:txBody>
          <a:bodyPr/>
          <a:lstStyle/>
          <a:p>
            <a:pPr>
              <a:defRPr/>
            </a:pPr>
            <a:r>
              <a:rPr lang="en-US"/>
              <a:t>Restricted distribution by SBIR Data Rights on last slide</a:t>
            </a:r>
            <a:endParaRPr lang="en-US" dirty="0"/>
          </a:p>
        </p:txBody>
      </p:sp>
      <p:pic>
        <p:nvPicPr>
          <p:cNvPr id="9" name="Picture 8">
            <a:extLst>
              <a:ext uri="{FF2B5EF4-FFF2-40B4-BE49-F238E27FC236}">
                <a16:creationId xmlns:a16="http://schemas.microsoft.com/office/drawing/2014/main" id="{C2E83EC9-861B-4A11-8C40-B42AFE47E5C0}"/>
              </a:ext>
            </a:extLst>
          </p:cNvPr>
          <p:cNvPicPr>
            <a:picLocks noChangeAspect="1"/>
          </p:cNvPicPr>
          <p:nvPr/>
        </p:nvPicPr>
        <p:blipFill>
          <a:blip r:embed="rId3"/>
          <a:stretch>
            <a:fillRect/>
          </a:stretch>
        </p:blipFill>
        <p:spPr>
          <a:xfrm rot="16200000">
            <a:off x="1148298" y="-1148298"/>
            <a:ext cx="6858000" cy="9154595"/>
          </a:xfrm>
          <a:prstGeom prst="rect">
            <a:avLst/>
          </a:prstGeom>
        </p:spPr>
      </p:pic>
      <p:sp>
        <p:nvSpPr>
          <p:cNvPr id="2" name="Slide Number Placeholder 1">
            <a:extLst>
              <a:ext uri="{FF2B5EF4-FFF2-40B4-BE49-F238E27FC236}">
                <a16:creationId xmlns:a16="http://schemas.microsoft.com/office/drawing/2014/main" id="{6A71FFEC-0D91-4103-8631-80245E16CE6D}"/>
              </a:ext>
            </a:extLst>
          </p:cNvPr>
          <p:cNvSpPr>
            <a:spLocks noGrp="1"/>
          </p:cNvSpPr>
          <p:nvPr>
            <p:ph type="sldNum" sz="quarter" idx="12"/>
          </p:nvPr>
        </p:nvSpPr>
        <p:spPr/>
        <p:txBody>
          <a:bodyPr/>
          <a:lstStyle/>
          <a:p>
            <a:fld id="{3ED93AFF-3B17-485D-A3D8-C9146BC31337}" type="slidenum">
              <a:rPr lang="en-US" smtClean="0"/>
              <a:t>10</a:t>
            </a:fld>
            <a:endParaRPr lang="en-US"/>
          </a:p>
        </p:txBody>
      </p:sp>
    </p:spTree>
    <p:custDataLst>
      <p:tags r:id="rId1"/>
    </p:custDataLst>
    <p:extLst>
      <p:ext uri="{BB962C8B-B14F-4D97-AF65-F5344CB8AC3E}">
        <p14:creationId xmlns:p14="http://schemas.microsoft.com/office/powerpoint/2010/main" val="2832652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B7CDC-FF1F-44CD-882B-27DF5D0E860C}"/>
              </a:ext>
            </a:extLst>
          </p:cNvPr>
          <p:cNvSpPr>
            <a:spLocks noGrp="1"/>
          </p:cNvSpPr>
          <p:nvPr>
            <p:ph type="title"/>
          </p:nvPr>
        </p:nvSpPr>
        <p:spPr/>
        <p:txBody>
          <a:bodyPr/>
          <a:lstStyle/>
          <a:p>
            <a:r>
              <a:rPr lang="en-US" dirty="0"/>
              <a:t>Next Steps</a:t>
            </a:r>
            <a:br>
              <a:rPr lang="en-US" dirty="0"/>
            </a:br>
            <a:r>
              <a:rPr lang="en-US" sz="2000" dirty="0"/>
              <a:t>UTM becoming AAM</a:t>
            </a:r>
          </a:p>
        </p:txBody>
      </p:sp>
      <p:sp>
        <p:nvSpPr>
          <p:cNvPr id="4" name="Date Placeholder 3">
            <a:extLst>
              <a:ext uri="{FF2B5EF4-FFF2-40B4-BE49-F238E27FC236}">
                <a16:creationId xmlns:a16="http://schemas.microsoft.com/office/drawing/2014/main" id="{23833C0B-4E7B-40DD-BE77-E73A8900D46E}"/>
              </a:ext>
            </a:extLst>
          </p:cNvPr>
          <p:cNvSpPr>
            <a:spLocks noGrp="1"/>
          </p:cNvSpPr>
          <p:nvPr>
            <p:ph type="dt" sz="half" idx="10"/>
          </p:nvPr>
        </p:nvSpPr>
        <p:spPr/>
        <p:txBody>
          <a:bodyPr/>
          <a:lstStyle/>
          <a:p>
            <a:pPr>
              <a:defRPr/>
            </a:pPr>
            <a:r>
              <a:rPr lang="en-US"/>
              <a:t>TFRSAC Air Commons Fall 20</a:t>
            </a:r>
            <a:endParaRPr lang="en-US" dirty="0"/>
          </a:p>
        </p:txBody>
      </p:sp>
      <p:sp>
        <p:nvSpPr>
          <p:cNvPr id="5" name="Footer Placeholder 4">
            <a:extLst>
              <a:ext uri="{FF2B5EF4-FFF2-40B4-BE49-F238E27FC236}">
                <a16:creationId xmlns:a16="http://schemas.microsoft.com/office/drawing/2014/main" id="{C4300DBF-B456-4B78-8B26-11571F3EE8A1}"/>
              </a:ext>
            </a:extLst>
          </p:cNvPr>
          <p:cNvSpPr>
            <a:spLocks noGrp="1"/>
          </p:cNvSpPr>
          <p:nvPr>
            <p:ph type="ftr" sz="quarter" idx="11"/>
          </p:nvPr>
        </p:nvSpPr>
        <p:spPr/>
        <p:txBody>
          <a:bodyPr/>
          <a:lstStyle/>
          <a:p>
            <a:pPr>
              <a:defRPr/>
            </a:pPr>
            <a:r>
              <a:rPr lang="en-US"/>
              <a:t>Restricted distribution by SBIR Data Rights on last slide</a:t>
            </a:r>
            <a:endParaRPr lang="en-US" dirty="0"/>
          </a:p>
        </p:txBody>
      </p:sp>
      <p:sp>
        <p:nvSpPr>
          <p:cNvPr id="19" name="Content Placeholder 2">
            <a:extLst>
              <a:ext uri="{FF2B5EF4-FFF2-40B4-BE49-F238E27FC236}">
                <a16:creationId xmlns:a16="http://schemas.microsoft.com/office/drawing/2014/main" id="{0A1FD381-34AE-4588-8B55-A34BB8348C20}"/>
              </a:ext>
            </a:extLst>
          </p:cNvPr>
          <p:cNvSpPr txBox="1">
            <a:spLocks/>
          </p:cNvSpPr>
          <p:nvPr/>
        </p:nvSpPr>
        <p:spPr bwMode="auto">
          <a:xfrm>
            <a:off x="457200" y="159482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2800" dirty="0"/>
              <a:t>Capabilities:</a:t>
            </a:r>
          </a:p>
          <a:p>
            <a:pPr lvl="1" defTabSz="914400"/>
            <a:r>
              <a:rPr lang="en-US" sz="2000" dirty="0"/>
              <a:t>Ruggedized connections </a:t>
            </a:r>
          </a:p>
          <a:p>
            <a:pPr lvl="1" defTabSz="914400"/>
            <a:r>
              <a:rPr lang="en-US" sz="2000" dirty="0"/>
              <a:t>ATAK integration</a:t>
            </a:r>
          </a:p>
          <a:p>
            <a:pPr lvl="1" defTabSz="914400"/>
            <a:r>
              <a:rPr lang="en-US" sz="2000" dirty="0" err="1"/>
              <a:t>AeroNet</a:t>
            </a:r>
            <a:r>
              <a:rPr lang="en-US" sz="2000" dirty="0"/>
              <a:t> integration</a:t>
            </a:r>
          </a:p>
          <a:p>
            <a:pPr lvl="1" defTabSz="914400"/>
            <a:endParaRPr lang="en-US" sz="2000" dirty="0"/>
          </a:p>
          <a:p>
            <a:pPr defTabSz="914400"/>
            <a:r>
              <a:rPr lang="en-US" sz="2400" dirty="0"/>
              <a:t>Mirror USS-to-USS API</a:t>
            </a:r>
          </a:p>
          <a:p>
            <a:pPr lvl="1" defTabSz="914400"/>
            <a:r>
              <a:rPr lang="en-US" sz="2000" dirty="0"/>
              <a:t>Aid in WUI operations</a:t>
            </a:r>
          </a:p>
          <a:p>
            <a:pPr lvl="1" defTabSz="914400"/>
            <a:endParaRPr lang="en-US" sz="2000" dirty="0"/>
          </a:p>
          <a:p>
            <a:pPr defTabSz="914400"/>
            <a:r>
              <a:rPr lang="en-US" sz="2400" dirty="0"/>
              <a:t>ICAM / Remote ID:</a:t>
            </a:r>
          </a:p>
          <a:p>
            <a:pPr lvl="1" defTabSz="914400"/>
            <a:r>
              <a:rPr lang="en-US" sz="2000" dirty="0"/>
              <a:t>Callsign, contact details</a:t>
            </a:r>
          </a:p>
          <a:p>
            <a:pPr lvl="1" defTabSz="914400"/>
            <a:r>
              <a:rPr lang="en-US" sz="2000" dirty="0"/>
              <a:t>IC levels (for PRIORITY command &amp; control)</a:t>
            </a:r>
          </a:p>
          <a:p>
            <a:pPr lvl="1" defTabSz="914400"/>
            <a:r>
              <a:rPr lang="en-US" sz="2000" dirty="0"/>
              <a:t>Part of ICAM?</a:t>
            </a:r>
          </a:p>
          <a:p>
            <a:endParaRPr lang="en-US" sz="2400" dirty="0">
              <a:solidFill>
                <a:srgbClr val="FF0000"/>
              </a:solidFill>
            </a:endParaRPr>
          </a:p>
        </p:txBody>
      </p:sp>
      <p:sp>
        <p:nvSpPr>
          <p:cNvPr id="3" name="Slide Number Placeholder 2">
            <a:extLst>
              <a:ext uri="{FF2B5EF4-FFF2-40B4-BE49-F238E27FC236}">
                <a16:creationId xmlns:a16="http://schemas.microsoft.com/office/drawing/2014/main" id="{59AF4D0B-2598-453E-9726-D31AF27F10F6}"/>
              </a:ext>
            </a:extLst>
          </p:cNvPr>
          <p:cNvSpPr>
            <a:spLocks noGrp="1"/>
          </p:cNvSpPr>
          <p:nvPr>
            <p:ph type="sldNum" sz="quarter" idx="12"/>
          </p:nvPr>
        </p:nvSpPr>
        <p:spPr/>
        <p:txBody>
          <a:bodyPr/>
          <a:lstStyle/>
          <a:p>
            <a:fld id="{3ED93AFF-3B17-485D-A3D8-C9146BC31337}" type="slidenum">
              <a:rPr lang="en-US" smtClean="0"/>
              <a:t>11</a:t>
            </a:fld>
            <a:endParaRPr lang="en-US"/>
          </a:p>
        </p:txBody>
      </p:sp>
      <p:pic>
        <p:nvPicPr>
          <p:cNvPr id="6" name="Picture 5">
            <a:extLst>
              <a:ext uri="{FF2B5EF4-FFF2-40B4-BE49-F238E27FC236}">
                <a16:creationId xmlns:a16="http://schemas.microsoft.com/office/drawing/2014/main" id="{400E9408-ECE5-4DFA-A66A-84B4D5E86EAF}"/>
              </a:ext>
            </a:extLst>
          </p:cNvPr>
          <p:cNvPicPr>
            <a:picLocks noChangeAspect="1"/>
          </p:cNvPicPr>
          <p:nvPr/>
        </p:nvPicPr>
        <p:blipFill>
          <a:blip r:embed="rId3"/>
          <a:stretch>
            <a:fillRect/>
          </a:stretch>
        </p:blipFill>
        <p:spPr>
          <a:xfrm>
            <a:off x="3962400" y="1392390"/>
            <a:ext cx="4015937" cy="2258965"/>
          </a:xfrm>
          <a:prstGeom prst="rect">
            <a:avLst/>
          </a:prstGeom>
          <a:ln>
            <a:solidFill>
              <a:schemeClr val="tx1"/>
            </a:solidFill>
          </a:ln>
        </p:spPr>
      </p:pic>
      <p:pic>
        <p:nvPicPr>
          <p:cNvPr id="7" name="Picture 6">
            <a:extLst>
              <a:ext uri="{FF2B5EF4-FFF2-40B4-BE49-F238E27FC236}">
                <a16:creationId xmlns:a16="http://schemas.microsoft.com/office/drawing/2014/main" id="{BFE624FC-EFF4-4A1A-89B2-4EF5E7C9F988}"/>
              </a:ext>
            </a:extLst>
          </p:cNvPr>
          <p:cNvPicPr>
            <a:picLocks noChangeAspect="1"/>
          </p:cNvPicPr>
          <p:nvPr/>
        </p:nvPicPr>
        <p:blipFill>
          <a:blip r:embed="rId4"/>
          <a:stretch>
            <a:fillRect/>
          </a:stretch>
        </p:blipFill>
        <p:spPr>
          <a:xfrm>
            <a:off x="5025094" y="3206645"/>
            <a:ext cx="4015938" cy="2258965"/>
          </a:xfrm>
          <a:prstGeom prst="rect">
            <a:avLst/>
          </a:prstGeom>
          <a:ln>
            <a:solidFill>
              <a:schemeClr val="tx1"/>
            </a:solidFill>
          </a:ln>
        </p:spPr>
      </p:pic>
    </p:spTree>
    <p:custDataLst>
      <p:tags r:id="rId1"/>
    </p:custDataLst>
    <p:extLst>
      <p:ext uri="{BB962C8B-B14F-4D97-AF65-F5344CB8AC3E}">
        <p14:creationId xmlns:p14="http://schemas.microsoft.com/office/powerpoint/2010/main" val="4099345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96212-96BB-4696-A193-9CF05966CC86}"/>
              </a:ext>
            </a:extLst>
          </p:cNvPr>
          <p:cNvSpPr>
            <a:spLocks noGrp="1"/>
          </p:cNvSpPr>
          <p:nvPr>
            <p:ph type="title"/>
          </p:nvPr>
        </p:nvSpPr>
        <p:spPr/>
        <p:txBody>
          <a:bodyPr/>
          <a:lstStyle/>
          <a:p>
            <a:r>
              <a:rPr lang="en-US" dirty="0"/>
              <a:t>What We Need?</a:t>
            </a:r>
          </a:p>
        </p:txBody>
      </p:sp>
      <p:sp>
        <p:nvSpPr>
          <p:cNvPr id="3" name="Content Placeholder 2">
            <a:extLst>
              <a:ext uri="{FF2B5EF4-FFF2-40B4-BE49-F238E27FC236}">
                <a16:creationId xmlns:a16="http://schemas.microsoft.com/office/drawing/2014/main" id="{1F72AE45-A53E-4491-814B-0D57DDF3A8E4}"/>
              </a:ext>
            </a:extLst>
          </p:cNvPr>
          <p:cNvSpPr>
            <a:spLocks noGrp="1"/>
          </p:cNvSpPr>
          <p:nvPr>
            <p:ph idx="1"/>
          </p:nvPr>
        </p:nvSpPr>
        <p:spPr/>
        <p:txBody>
          <a:bodyPr/>
          <a:lstStyle/>
          <a:p>
            <a:r>
              <a:rPr lang="en-US" dirty="0"/>
              <a:t>Vaccine</a:t>
            </a:r>
          </a:p>
          <a:p>
            <a:r>
              <a:rPr lang="en-US" dirty="0"/>
              <a:t>Phase III Partners</a:t>
            </a:r>
          </a:p>
          <a:p>
            <a:r>
              <a:rPr lang="en-US" dirty="0"/>
              <a:t>Practitioner Feedback</a:t>
            </a:r>
          </a:p>
          <a:p>
            <a:r>
              <a:rPr lang="en-US" dirty="0"/>
              <a:t>Air Attack Liaison</a:t>
            </a:r>
          </a:p>
          <a:p>
            <a:r>
              <a:rPr lang="en-US" dirty="0"/>
              <a:t>IC Support</a:t>
            </a:r>
          </a:p>
        </p:txBody>
      </p:sp>
      <p:sp>
        <p:nvSpPr>
          <p:cNvPr id="4" name="Date Placeholder 3">
            <a:extLst>
              <a:ext uri="{FF2B5EF4-FFF2-40B4-BE49-F238E27FC236}">
                <a16:creationId xmlns:a16="http://schemas.microsoft.com/office/drawing/2014/main" id="{A48B310E-C226-4937-A2F2-1D0F98C0346A}"/>
              </a:ext>
            </a:extLst>
          </p:cNvPr>
          <p:cNvSpPr>
            <a:spLocks noGrp="1"/>
          </p:cNvSpPr>
          <p:nvPr>
            <p:ph type="dt" sz="half" idx="10"/>
          </p:nvPr>
        </p:nvSpPr>
        <p:spPr/>
        <p:txBody>
          <a:bodyPr/>
          <a:lstStyle/>
          <a:p>
            <a:r>
              <a:rPr lang="en-US"/>
              <a:t>TFRSAC Air Commons Fall 20</a:t>
            </a:r>
            <a:endParaRPr lang="en-US" dirty="0"/>
          </a:p>
        </p:txBody>
      </p:sp>
      <p:sp>
        <p:nvSpPr>
          <p:cNvPr id="5" name="Footer Placeholder 4">
            <a:extLst>
              <a:ext uri="{FF2B5EF4-FFF2-40B4-BE49-F238E27FC236}">
                <a16:creationId xmlns:a16="http://schemas.microsoft.com/office/drawing/2014/main" id="{2B0F3950-B4CA-4821-8391-E349DE87AB25}"/>
              </a:ext>
            </a:extLst>
          </p:cNvPr>
          <p:cNvSpPr>
            <a:spLocks noGrp="1"/>
          </p:cNvSpPr>
          <p:nvPr>
            <p:ph type="ftr" sz="quarter" idx="11"/>
          </p:nvPr>
        </p:nvSpPr>
        <p:spPr/>
        <p:txBody>
          <a:bodyPr/>
          <a:lstStyle/>
          <a:p>
            <a:r>
              <a:rPr lang="en-US"/>
              <a:t>Restricted distribution by SBIR Data Rights on last slide</a:t>
            </a:r>
          </a:p>
        </p:txBody>
      </p:sp>
      <p:sp>
        <p:nvSpPr>
          <p:cNvPr id="8" name="Slide Number Placeholder 7">
            <a:extLst>
              <a:ext uri="{FF2B5EF4-FFF2-40B4-BE49-F238E27FC236}">
                <a16:creationId xmlns:a16="http://schemas.microsoft.com/office/drawing/2014/main" id="{E19BBACB-FA1C-44C1-9797-4B1B68D151A6}"/>
              </a:ext>
            </a:extLst>
          </p:cNvPr>
          <p:cNvSpPr>
            <a:spLocks noGrp="1"/>
          </p:cNvSpPr>
          <p:nvPr>
            <p:ph type="sldNum" sz="quarter" idx="12"/>
          </p:nvPr>
        </p:nvSpPr>
        <p:spPr/>
        <p:txBody>
          <a:bodyPr/>
          <a:lstStyle/>
          <a:p>
            <a:fld id="{3ED93AFF-3B17-485D-A3D8-C9146BC31337}" type="slidenum">
              <a:rPr lang="en-US" smtClean="0"/>
              <a:t>12</a:t>
            </a:fld>
            <a:endParaRPr lang="en-US"/>
          </a:p>
        </p:txBody>
      </p:sp>
      <p:pic>
        <p:nvPicPr>
          <p:cNvPr id="7" name="Picture 6" descr="A picture containing person, indoor, person, sitting&#10;&#10;Description automatically generated">
            <a:extLst>
              <a:ext uri="{FF2B5EF4-FFF2-40B4-BE49-F238E27FC236}">
                <a16:creationId xmlns:a16="http://schemas.microsoft.com/office/drawing/2014/main" id="{CCD7E6FB-253F-4B01-B190-17C01266F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696967"/>
            <a:ext cx="4191000" cy="3143250"/>
          </a:xfrm>
          <a:prstGeom prst="rect">
            <a:avLst/>
          </a:prstGeom>
          <a:ln>
            <a:solidFill>
              <a:schemeClr val="tx1"/>
            </a:solidFill>
          </a:ln>
        </p:spPr>
      </p:pic>
      <p:pic>
        <p:nvPicPr>
          <p:cNvPr id="10" name="Picture 9" descr="Graphical user interface, website&#10;&#10;Description automatically generated">
            <a:extLst>
              <a:ext uri="{FF2B5EF4-FFF2-40B4-BE49-F238E27FC236}">
                <a16:creationId xmlns:a16="http://schemas.microsoft.com/office/drawing/2014/main" id="{C88BB6F1-817A-4449-9B7B-F9D5A45D3D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87" t="8149" r="38657"/>
          <a:stretch/>
        </p:blipFill>
        <p:spPr>
          <a:xfrm rot="5400000">
            <a:off x="4772947" y="3602170"/>
            <a:ext cx="2569906" cy="3886200"/>
          </a:xfrm>
          <a:prstGeom prst="rect">
            <a:avLst/>
          </a:prstGeom>
          <a:ln>
            <a:solidFill>
              <a:schemeClr val="tx1"/>
            </a:solidFill>
          </a:ln>
        </p:spPr>
      </p:pic>
    </p:spTree>
    <p:custDataLst>
      <p:tags r:id="rId1"/>
    </p:custDataLst>
    <p:extLst>
      <p:ext uri="{BB962C8B-B14F-4D97-AF65-F5344CB8AC3E}">
        <p14:creationId xmlns:p14="http://schemas.microsoft.com/office/powerpoint/2010/main" val="3669512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Unmanned Experts Inc.</a:t>
            </a:r>
            <a:br>
              <a:rPr lang="en-US" dirty="0"/>
            </a:br>
            <a:r>
              <a:rPr lang="en-US" sz="2000" i="1" dirty="0"/>
              <a:t>Confidence at the Cutting Edge</a:t>
            </a:r>
          </a:p>
        </p:txBody>
      </p:sp>
      <p:pic>
        <p:nvPicPr>
          <p:cNvPr id="7171" name="Content Placeholder 6"/>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2607790" y="2376488"/>
            <a:ext cx="3679825" cy="3186112"/>
          </a:xfrm>
        </p:spPr>
      </p:pic>
      <p:sp>
        <p:nvSpPr>
          <p:cNvPr id="5" name="Footer Placeholder 4"/>
          <p:cNvSpPr>
            <a:spLocks noGrp="1"/>
          </p:cNvSpPr>
          <p:nvPr>
            <p:ph type="ftr" sz="quarter" idx="11"/>
          </p:nvPr>
        </p:nvSpPr>
        <p:spPr/>
        <p:txBody>
          <a:bodyPr/>
          <a:lstStyle/>
          <a:p>
            <a:pPr>
              <a:defRPr/>
            </a:pPr>
            <a:r>
              <a:rPr lang="en-US"/>
              <a:t>Restricted distribution by SBIR Data Rights on last slide</a:t>
            </a:r>
            <a:endParaRPr lang="en-US" dirty="0"/>
          </a:p>
        </p:txBody>
      </p:sp>
      <p:sp>
        <p:nvSpPr>
          <p:cNvPr id="7175" name="TextBox 7"/>
          <p:cNvSpPr txBox="1">
            <a:spLocks noChangeArrowheads="1"/>
          </p:cNvSpPr>
          <p:nvPr/>
        </p:nvSpPr>
        <p:spPr bwMode="auto">
          <a:xfrm>
            <a:off x="457200" y="1717675"/>
            <a:ext cx="20272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b="1" dirty="0"/>
              <a:t>Consultancy</a:t>
            </a:r>
          </a:p>
          <a:p>
            <a:pPr algn="ctr" eaLnBrk="1" hangingPunct="1"/>
            <a:r>
              <a:rPr lang="en-US" sz="2000" b="1" i="1" dirty="0"/>
              <a:t>Build Knowledge</a:t>
            </a:r>
          </a:p>
        </p:txBody>
      </p:sp>
      <p:sp>
        <p:nvSpPr>
          <p:cNvPr id="7176" name="TextBox 8"/>
          <p:cNvSpPr txBox="1">
            <a:spLocks noChangeArrowheads="1"/>
          </p:cNvSpPr>
          <p:nvPr/>
        </p:nvSpPr>
        <p:spPr bwMode="auto">
          <a:xfrm>
            <a:off x="5982815" y="1717674"/>
            <a:ext cx="327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b="1" dirty="0"/>
              <a:t>RDT&amp;E</a:t>
            </a:r>
          </a:p>
          <a:p>
            <a:pPr algn="ctr" eaLnBrk="1" hangingPunct="1"/>
            <a:r>
              <a:rPr lang="en-US" sz="2000" b="1" i="1" dirty="0"/>
              <a:t>Field New Capabilities</a:t>
            </a:r>
          </a:p>
        </p:txBody>
      </p:sp>
      <p:sp>
        <p:nvSpPr>
          <p:cNvPr id="7177" name="TextBox 9"/>
          <p:cNvSpPr txBox="1">
            <a:spLocks noChangeArrowheads="1"/>
          </p:cNvSpPr>
          <p:nvPr/>
        </p:nvSpPr>
        <p:spPr bwMode="auto">
          <a:xfrm>
            <a:off x="3587447" y="5529432"/>
            <a:ext cx="17480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b="1" dirty="0"/>
              <a:t>CONOPs</a:t>
            </a:r>
          </a:p>
          <a:p>
            <a:pPr algn="ctr" eaLnBrk="1" hangingPunct="1"/>
            <a:r>
              <a:rPr lang="en-US" sz="2000" b="1" i="1" dirty="0"/>
              <a:t>Operationalize</a:t>
            </a:r>
          </a:p>
        </p:txBody>
      </p:sp>
      <p:sp>
        <p:nvSpPr>
          <p:cNvPr id="3" name="Date Placeholder 2"/>
          <p:cNvSpPr>
            <a:spLocks noGrp="1"/>
          </p:cNvSpPr>
          <p:nvPr>
            <p:ph type="dt" sz="half" idx="10"/>
          </p:nvPr>
        </p:nvSpPr>
        <p:spPr/>
        <p:txBody>
          <a:bodyPr/>
          <a:lstStyle/>
          <a:p>
            <a:pPr>
              <a:defRPr/>
            </a:pPr>
            <a:r>
              <a:rPr lang="en-US"/>
              <a:t>TFRSAC Air Commons Fall 20</a:t>
            </a:r>
            <a:endParaRPr lang="en-US" dirty="0"/>
          </a:p>
        </p:txBody>
      </p:sp>
      <p:sp>
        <p:nvSpPr>
          <p:cNvPr id="4" name="Slide Number Placeholder 3">
            <a:extLst>
              <a:ext uri="{FF2B5EF4-FFF2-40B4-BE49-F238E27FC236}">
                <a16:creationId xmlns:a16="http://schemas.microsoft.com/office/drawing/2014/main" id="{60081BF5-CEE1-4399-B69E-1525D9F179B7}"/>
              </a:ext>
            </a:extLst>
          </p:cNvPr>
          <p:cNvSpPr>
            <a:spLocks noGrp="1"/>
          </p:cNvSpPr>
          <p:nvPr>
            <p:ph type="sldNum" sz="quarter" idx="12"/>
          </p:nvPr>
        </p:nvSpPr>
        <p:spPr/>
        <p:txBody>
          <a:bodyPr/>
          <a:lstStyle/>
          <a:p>
            <a:fld id="{3ED93AFF-3B17-485D-A3D8-C9146BC31337}" type="slidenum">
              <a:rPr lang="en-US" smtClean="0"/>
              <a:t>13</a:t>
            </a:fld>
            <a:endParaRPr lang="en-US"/>
          </a:p>
        </p:txBody>
      </p:sp>
    </p:spTree>
    <p:custDataLst>
      <p:tags r:id="rId1"/>
    </p:custDataLst>
    <p:extLst>
      <p:ext uri="{BB962C8B-B14F-4D97-AF65-F5344CB8AC3E}">
        <p14:creationId xmlns:p14="http://schemas.microsoft.com/office/powerpoint/2010/main" val="1127486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EA828-03CD-45FB-9619-7976310C3022}"/>
              </a:ext>
            </a:extLst>
          </p:cNvPr>
          <p:cNvSpPr>
            <a:spLocks noGrp="1"/>
          </p:cNvSpPr>
          <p:nvPr>
            <p:ph type="title"/>
          </p:nvPr>
        </p:nvSpPr>
        <p:spPr/>
        <p:txBody>
          <a:bodyPr/>
          <a:lstStyle/>
          <a:p>
            <a:r>
              <a:rPr lang="en-US" dirty="0"/>
              <a:t>SBIR Data Rights</a:t>
            </a:r>
            <a:br>
              <a:rPr lang="en-US" dirty="0"/>
            </a:br>
            <a:r>
              <a:rPr lang="en-US" dirty="0"/>
              <a:t>&amp; Disclaimers</a:t>
            </a:r>
          </a:p>
        </p:txBody>
      </p:sp>
      <p:sp>
        <p:nvSpPr>
          <p:cNvPr id="3" name="Content Placeholder 2">
            <a:extLst>
              <a:ext uri="{FF2B5EF4-FFF2-40B4-BE49-F238E27FC236}">
                <a16:creationId xmlns:a16="http://schemas.microsoft.com/office/drawing/2014/main" id="{0B9EB7DA-19BA-421D-959D-1450CC4DD825}"/>
              </a:ext>
            </a:extLst>
          </p:cNvPr>
          <p:cNvSpPr>
            <a:spLocks noGrp="1"/>
          </p:cNvSpPr>
          <p:nvPr>
            <p:ph idx="1"/>
          </p:nvPr>
        </p:nvSpPr>
        <p:spPr/>
        <p:txBody>
          <a:bodyPr>
            <a:normAutofit fontScale="92500" lnSpcReduction="10000"/>
          </a:bodyPr>
          <a:lstStyle/>
          <a:p>
            <a:r>
              <a:rPr lang="en-US" sz="1800" dirty="0"/>
              <a:t>“This material is based upon work supported by the U.S. Department of Agriculture (USDA) under Award Number: 2018-33610-28590. Any opinions, findings, and conclusions or recommendations expressed in this publication are those of the author(s) and do not necessarily reflect the views of the USDA.”</a:t>
            </a:r>
          </a:p>
          <a:p>
            <a:r>
              <a:rPr lang="en-US" sz="1800" dirty="0"/>
              <a:t>These SBIR data are furnished with SBIR rights under Funding Agreement: No. 2018-33610-28590 / Awardee Name: Unmanned Experts, Inc / Address: Denver, CO. Expiration Period of SBIR Data Rights: 4 years after acceptance of all items to be delivered under this contract, subject to section 8 of the SBA SBIR Policy Directive.</a:t>
            </a:r>
          </a:p>
          <a:p>
            <a:r>
              <a:rPr lang="en-US" sz="1800" dirty="0"/>
              <a:t>The Government may not use, modify, reproduce, release, perform, display, or disclose technical data or computer software marked with this legend for four (4) years. After expiration of the 4-year period, the Government has a royalty-free license to use, and to authorize others to use on its behalf, these data for Government purposes, and is relieved of all disclosure prohibitions and assumes no liability for unauthorized use of these data by third parties, except that any such data that is also protected and referenced under a subsequent SBIR award shall remain protected through the protection period of that subsequent SBIR award. Reproductions of these data or software must include this legend.</a:t>
            </a:r>
          </a:p>
          <a:p>
            <a:endParaRPr lang="en-US" sz="1800" dirty="0"/>
          </a:p>
        </p:txBody>
      </p:sp>
      <p:sp>
        <p:nvSpPr>
          <p:cNvPr id="4" name="Date Placeholder 3">
            <a:extLst>
              <a:ext uri="{FF2B5EF4-FFF2-40B4-BE49-F238E27FC236}">
                <a16:creationId xmlns:a16="http://schemas.microsoft.com/office/drawing/2014/main" id="{B5F06B33-BDC6-42F8-9274-B7590181150B}"/>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Calibri"/>
                <a:ea typeface="+mn-ea"/>
                <a:cs typeface="+mn-cs"/>
              </a:rPr>
              <a:t>TFRSAC Air Commons Fall 20</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03A4C1C-57E0-40BA-A976-95E013FD7C1F}"/>
              </a:ext>
            </a:extLst>
          </p:cNvPr>
          <p:cNvSpPr>
            <a:spLocks noGrp="1"/>
          </p:cNvSpPr>
          <p:nvPr>
            <p:ph type="ftr" sz="quarter" idx="11"/>
          </p:nvPr>
        </p:nvSpPr>
        <p:spPr>
          <a:xfrm>
            <a:off x="2857499" y="6347526"/>
            <a:ext cx="3429002"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Calibri"/>
                <a:ea typeface="+mn-ea"/>
                <a:cs typeface="+mn-cs"/>
              </a:rPr>
              <a:t>Restricted distribution by SBIR Data Rights on last slide</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0E2BC57-98FF-4F4F-BD4A-752431679625}"/>
              </a:ext>
            </a:extLst>
          </p:cNvPr>
          <p:cNvSpPr>
            <a:spLocks noGrp="1"/>
          </p:cNvSpPr>
          <p:nvPr>
            <p:ph type="sldNum" sz="quarter" idx="12"/>
          </p:nvPr>
        </p:nvSpPr>
        <p:spPr/>
        <p:txBody>
          <a:bodyPr/>
          <a:lstStyle/>
          <a:p>
            <a:fld id="{3ED93AFF-3B17-485D-A3D8-C9146BC31337}" type="slidenum">
              <a:rPr lang="en-US" smtClean="0"/>
              <a:t>14</a:t>
            </a:fld>
            <a:endParaRPr lang="en-US"/>
          </a:p>
        </p:txBody>
      </p:sp>
    </p:spTree>
    <p:custDataLst>
      <p:tags r:id="rId1"/>
    </p:custDataLst>
    <p:extLst>
      <p:ext uri="{BB962C8B-B14F-4D97-AF65-F5344CB8AC3E}">
        <p14:creationId xmlns:p14="http://schemas.microsoft.com/office/powerpoint/2010/main" val="1875121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5AF2E-4EBA-49B2-A746-7E4E28E96955}"/>
              </a:ext>
            </a:extLst>
          </p:cNvPr>
          <p:cNvSpPr>
            <a:spLocks noGrp="1"/>
          </p:cNvSpPr>
          <p:nvPr>
            <p:ph type="title"/>
          </p:nvPr>
        </p:nvSpPr>
        <p:spPr/>
        <p:txBody>
          <a:bodyPr/>
          <a:lstStyle/>
          <a:p>
            <a:r>
              <a:rPr lang="en-US" dirty="0"/>
              <a:t>Brief Aim</a:t>
            </a:r>
          </a:p>
        </p:txBody>
      </p:sp>
      <p:sp>
        <p:nvSpPr>
          <p:cNvPr id="3" name="Content Placeholder 2">
            <a:extLst>
              <a:ext uri="{FF2B5EF4-FFF2-40B4-BE49-F238E27FC236}">
                <a16:creationId xmlns:a16="http://schemas.microsoft.com/office/drawing/2014/main" id="{CE8A4EA8-33C4-4FC4-87A5-DDBE1E611C9D}"/>
              </a:ext>
            </a:extLst>
          </p:cNvPr>
          <p:cNvSpPr>
            <a:spLocks noGrp="1"/>
          </p:cNvSpPr>
          <p:nvPr>
            <p:ph idx="1"/>
          </p:nvPr>
        </p:nvSpPr>
        <p:spPr>
          <a:xfrm>
            <a:off x="457199" y="1600200"/>
            <a:ext cx="8575589" cy="4525963"/>
          </a:xfrm>
        </p:spPr>
        <p:txBody>
          <a:bodyPr/>
          <a:lstStyle/>
          <a:p>
            <a:r>
              <a:rPr lang="en-US" dirty="0"/>
              <a:t>Update since Last Brief (Fall 18)</a:t>
            </a:r>
          </a:p>
          <a:p>
            <a:endParaRPr lang="en-US" dirty="0"/>
          </a:p>
          <a:p>
            <a:r>
              <a:rPr lang="en-US" dirty="0"/>
              <a:t>Define Next Steps</a:t>
            </a:r>
          </a:p>
        </p:txBody>
      </p:sp>
      <p:sp>
        <p:nvSpPr>
          <p:cNvPr id="4" name="Date Placeholder 3">
            <a:extLst>
              <a:ext uri="{FF2B5EF4-FFF2-40B4-BE49-F238E27FC236}">
                <a16:creationId xmlns:a16="http://schemas.microsoft.com/office/drawing/2014/main" id="{9E02BA87-6584-45F8-A7AC-0364D9C15D04}"/>
              </a:ext>
            </a:extLst>
          </p:cNvPr>
          <p:cNvSpPr>
            <a:spLocks noGrp="1"/>
          </p:cNvSpPr>
          <p:nvPr>
            <p:ph type="dt" sz="half" idx="10"/>
          </p:nvPr>
        </p:nvSpPr>
        <p:spPr/>
        <p:txBody>
          <a:bodyPr/>
          <a:lstStyle/>
          <a:p>
            <a:pPr>
              <a:defRPr/>
            </a:pPr>
            <a:r>
              <a:rPr lang="en-US"/>
              <a:t>TFRSAC Air Commons Fall 20</a:t>
            </a:r>
            <a:endParaRPr lang="en-US" dirty="0"/>
          </a:p>
        </p:txBody>
      </p:sp>
      <p:sp>
        <p:nvSpPr>
          <p:cNvPr id="5" name="Footer Placeholder 4">
            <a:extLst>
              <a:ext uri="{FF2B5EF4-FFF2-40B4-BE49-F238E27FC236}">
                <a16:creationId xmlns:a16="http://schemas.microsoft.com/office/drawing/2014/main" id="{D39237CC-87D7-4AC4-81E2-413A8F08B5B4}"/>
              </a:ext>
            </a:extLst>
          </p:cNvPr>
          <p:cNvSpPr>
            <a:spLocks noGrp="1"/>
          </p:cNvSpPr>
          <p:nvPr>
            <p:ph type="ftr" sz="quarter" idx="11"/>
          </p:nvPr>
        </p:nvSpPr>
        <p:spPr/>
        <p:txBody>
          <a:bodyPr/>
          <a:lstStyle/>
          <a:p>
            <a:pPr>
              <a:defRPr/>
            </a:pPr>
            <a:r>
              <a:rPr lang="en-US"/>
              <a:t>Restricted distribution by SBIR Data Rights on last slide</a:t>
            </a:r>
            <a:endParaRPr lang="en-US" dirty="0"/>
          </a:p>
        </p:txBody>
      </p:sp>
      <p:sp>
        <p:nvSpPr>
          <p:cNvPr id="7" name="Slide Number Placeholder 6">
            <a:extLst>
              <a:ext uri="{FF2B5EF4-FFF2-40B4-BE49-F238E27FC236}">
                <a16:creationId xmlns:a16="http://schemas.microsoft.com/office/drawing/2014/main" id="{E2F07F55-03B5-41E1-B4EB-927B9C452C89}"/>
              </a:ext>
            </a:extLst>
          </p:cNvPr>
          <p:cNvSpPr>
            <a:spLocks noGrp="1"/>
          </p:cNvSpPr>
          <p:nvPr>
            <p:ph type="sldNum" sz="quarter" idx="12"/>
          </p:nvPr>
        </p:nvSpPr>
        <p:spPr/>
        <p:txBody>
          <a:bodyPr/>
          <a:lstStyle/>
          <a:p>
            <a:fld id="{3ED93AFF-3B17-485D-A3D8-C9146BC31337}" type="slidenum">
              <a:rPr lang="en-US" smtClean="0"/>
              <a:t>2</a:t>
            </a:fld>
            <a:endParaRPr lang="en-US"/>
          </a:p>
        </p:txBody>
      </p:sp>
    </p:spTree>
    <p:custDataLst>
      <p:tags r:id="rId1"/>
    </p:custDataLst>
    <p:extLst>
      <p:ext uri="{BB962C8B-B14F-4D97-AF65-F5344CB8AC3E}">
        <p14:creationId xmlns:p14="http://schemas.microsoft.com/office/powerpoint/2010/main" val="3377630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D924-6EDD-4BC4-921A-E71CA716E7DE}"/>
              </a:ext>
            </a:extLst>
          </p:cNvPr>
          <p:cNvSpPr>
            <a:spLocks noGrp="1"/>
          </p:cNvSpPr>
          <p:nvPr>
            <p:ph type="title"/>
          </p:nvPr>
        </p:nvSpPr>
        <p:spPr/>
        <p:txBody>
          <a:bodyPr/>
          <a:lstStyle/>
          <a:p>
            <a:r>
              <a:rPr lang="en-US" dirty="0"/>
              <a:t>Re-introduce</a:t>
            </a:r>
          </a:p>
        </p:txBody>
      </p:sp>
      <p:sp>
        <p:nvSpPr>
          <p:cNvPr id="4" name="Date Placeholder 3">
            <a:extLst>
              <a:ext uri="{FF2B5EF4-FFF2-40B4-BE49-F238E27FC236}">
                <a16:creationId xmlns:a16="http://schemas.microsoft.com/office/drawing/2014/main" id="{18E35C9C-00BC-4045-B641-A19341E39D37}"/>
              </a:ext>
            </a:extLst>
          </p:cNvPr>
          <p:cNvSpPr>
            <a:spLocks noGrp="1"/>
          </p:cNvSpPr>
          <p:nvPr>
            <p:ph type="dt" sz="half" idx="10"/>
          </p:nvPr>
        </p:nvSpPr>
        <p:spPr/>
        <p:txBody>
          <a:bodyPr/>
          <a:lstStyle/>
          <a:p>
            <a:r>
              <a:rPr lang="en-US"/>
              <a:t>TFRSAC Air Commons Fall 20</a:t>
            </a:r>
            <a:endParaRPr lang="en-US" dirty="0"/>
          </a:p>
        </p:txBody>
      </p:sp>
      <p:sp>
        <p:nvSpPr>
          <p:cNvPr id="5" name="Footer Placeholder 4">
            <a:extLst>
              <a:ext uri="{FF2B5EF4-FFF2-40B4-BE49-F238E27FC236}">
                <a16:creationId xmlns:a16="http://schemas.microsoft.com/office/drawing/2014/main" id="{476B095A-279C-4DD2-8613-4405809BBE98}"/>
              </a:ext>
            </a:extLst>
          </p:cNvPr>
          <p:cNvSpPr>
            <a:spLocks noGrp="1"/>
          </p:cNvSpPr>
          <p:nvPr>
            <p:ph type="ftr" sz="quarter" idx="11"/>
          </p:nvPr>
        </p:nvSpPr>
        <p:spPr/>
        <p:txBody>
          <a:bodyPr/>
          <a:lstStyle/>
          <a:p>
            <a:r>
              <a:rPr lang="en-US"/>
              <a:t>Restricted distribution by SBIR Data Rights on last slide</a:t>
            </a:r>
          </a:p>
        </p:txBody>
      </p:sp>
      <p:pic>
        <p:nvPicPr>
          <p:cNvPr id="7" name="Picture 6">
            <a:extLst>
              <a:ext uri="{FF2B5EF4-FFF2-40B4-BE49-F238E27FC236}">
                <a16:creationId xmlns:a16="http://schemas.microsoft.com/office/drawing/2014/main" id="{B993FD10-B925-46FC-BC86-F8DC845CE56B}"/>
              </a:ext>
            </a:extLst>
          </p:cNvPr>
          <p:cNvPicPr>
            <a:picLocks noChangeAspect="1"/>
          </p:cNvPicPr>
          <p:nvPr/>
        </p:nvPicPr>
        <p:blipFill>
          <a:blip r:embed="rId2"/>
          <a:stretch>
            <a:fillRect/>
          </a:stretch>
        </p:blipFill>
        <p:spPr>
          <a:xfrm>
            <a:off x="152400" y="1524001"/>
            <a:ext cx="3733800" cy="2800350"/>
          </a:xfrm>
          <a:prstGeom prst="rect">
            <a:avLst/>
          </a:prstGeom>
          <a:ln>
            <a:solidFill>
              <a:schemeClr val="tx1"/>
            </a:solidFill>
          </a:ln>
        </p:spPr>
      </p:pic>
      <p:pic>
        <p:nvPicPr>
          <p:cNvPr id="8" name="Picture 7">
            <a:extLst>
              <a:ext uri="{FF2B5EF4-FFF2-40B4-BE49-F238E27FC236}">
                <a16:creationId xmlns:a16="http://schemas.microsoft.com/office/drawing/2014/main" id="{63075512-BD8C-49D8-89D9-8D35BDAF21DD}"/>
              </a:ext>
            </a:extLst>
          </p:cNvPr>
          <p:cNvPicPr>
            <a:picLocks noChangeAspect="1"/>
          </p:cNvPicPr>
          <p:nvPr/>
        </p:nvPicPr>
        <p:blipFill>
          <a:blip r:embed="rId3"/>
          <a:stretch>
            <a:fillRect/>
          </a:stretch>
        </p:blipFill>
        <p:spPr>
          <a:xfrm>
            <a:off x="4325174" y="1524000"/>
            <a:ext cx="3733801" cy="2800351"/>
          </a:xfrm>
          <a:prstGeom prst="rect">
            <a:avLst/>
          </a:prstGeom>
          <a:ln>
            <a:solidFill>
              <a:schemeClr val="tx1"/>
            </a:solidFill>
          </a:ln>
        </p:spPr>
      </p:pic>
      <p:pic>
        <p:nvPicPr>
          <p:cNvPr id="9" name="Picture 8">
            <a:extLst>
              <a:ext uri="{FF2B5EF4-FFF2-40B4-BE49-F238E27FC236}">
                <a16:creationId xmlns:a16="http://schemas.microsoft.com/office/drawing/2014/main" id="{8C563CE1-B75B-46B1-B0E0-8EE6861C515B}"/>
              </a:ext>
            </a:extLst>
          </p:cNvPr>
          <p:cNvPicPr>
            <a:picLocks noChangeAspect="1"/>
          </p:cNvPicPr>
          <p:nvPr/>
        </p:nvPicPr>
        <p:blipFill>
          <a:blip r:embed="rId4"/>
          <a:stretch>
            <a:fillRect/>
          </a:stretch>
        </p:blipFill>
        <p:spPr>
          <a:xfrm>
            <a:off x="892865" y="4031144"/>
            <a:ext cx="3733801" cy="2800351"/>
          </a:xfrm>
          <a:prstGeom prst="rect">
            <a:avLst/>
          </a:prstGeom>
          <a:ln>
            <a:solidFill>
              <a:schemeClr val="tx1"/>
            </a:solidFill>
          </a:ln>
        </p:spPr>
      </p:pic>
      <p:pic>
        <p:nvPicPr>
          <p:cNvPr id="10" name="Picture 9">
            <a:extLst>
              <a:ext uri="{FF2B5EF4-FFF2-40B4-BE49-F238E27FC236}">
                <a16:creationId xmlns:a16="http://schemas.microsoft.com/office/drawing/2014/main" id="{A37A67FB-8B8B-46CB-A649-518CEFB5D3FF}"/>
              </a:ext>
            </a:extLst>
          </p:cNvPr>
          <p:cNvPicPr>
            <a:picLocks noChangeAspect="1"/>
          </p:cNvPicPr>
          <p:nvPr/>
        </p:nvPicPr>
        <p:blipFill>
          <a:blip r:embed="rId5"/>
          <a:stretch>
            <a:fillRect/>
          </a:stretch>
        </p:blipFill>
        <p:spPr>
          <a:xfrm>
            <a:off x="5410199" y="4027831"/>
            <a:ext cx="3733801" cy="2800351"/>
          </a:xfrm>
          <a:prstGeom prst="rect">
            <a:avLst/>
          </a:prstGeom>
          <a:ln>
            <a:solidFill>
              <a:schemeClr val="tx1"/>
            </a:solidFill>
          </a:ln>
        </p:spPr>
      </p:pic>
      <p:sp>
        <p:nvSpPr>
          <p:cNvPr id="13" name="Slide Number Placeholder 12">
            <a:extLst>
              <a:ext uri="{FF2B5EF4-FFF2-40B4-BE49-F238E27FC236}">
                <a16:creationId xmlns:a16="http://schemas.microsoft.com/office/drawing/2014/main" id="{DBFEBFF6-9615-4E39-8B04-23F01E66567A}"/>
              </a:ext>
            </a:extLst>
          </p:cNvPr>
          <p:cNvSpPr>
            <a:spLocks noGrp="1"/>
          </p:cNvSpPr>
          <p:nvPr>
            <p:ph type="sldNum" sz="quarter" idx="12"/>
          </p:nvPr>
        </p:nvSpPr>
        <p:spPr/>
        <p:txBody>
          <a:bodyPr/>
          <a:lstStyle/>
          <a:p>
            <a:fld id="{3ED93AFF-3B17-485D-A3D8-C9146BC31337}" type="slidenum">
              <a:rPr lang="en-US" smtClean="0"/>
              <a:t>3</a:t>
            </a:fld>
            <a:endParaRPr lang="en-US"/>
          </a:p>
        </p:txBody>
      </p:sp>
    </p:spTree>
    <p:extLst>
      <p:ext uri="{BB962C8B-B14F-4D97-AF65-F5344CB8AC3E}">
        <p14:creationId xmlns:p14="http://schemas.microsoft.com/office/powerpoint/2010/main" val="449450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E8BE42-B4A5-4B06-94E2-AEC11FED20F9}"/>
              </a:ext>
            </a:extLst>
          </p:cNvPr>
          <p:cNvPicPr>
            <a:picLocks noChangeAspect="1"/>
          </p:cNvPicPr>
          <p:nvPr/>
        </p:nvPicPr>
        <p:blipFill>
          <a:blip r:embed="rId2"/>
          <a:stretch>
            <a:fillRect/>
          </a:stretch>
        </p:blipFill>
        <p:spPr>
          <a:xfrm>
            <a:off x="4230916" y="1295400"/>
            <a:ext cx="3731076" cy="2798307"/>
          </a:xfrm>
          <a:prstGeom prst="rect">
            <a:avLst/>
          </a:prstGeom>
          <a:ln>
            <a:solidFill>
              <a:schemeClr val="tx1"/>
            </a:solidFill>
          </a:ln>
        </p:spPr>
      </p:pic>
      <p:sp>
        <p:nvSpPr>
          <p:cNvPr id="2" name="Title 1">
            <a:extLst>
              <a:ext uri="{FF2B5EF4-FFF2-40B4-BE49-F238E27FC236}">
                <a16:creationId xmlns:a16="http://schemas.microsoft.com/office/drawing/2014/main" id="{76750183-61B8-4060-869F-3C732480AB5C}"/>
              </a:ext>
            </a:extLst>
          </p:cNvPr>
          <p:cNvSpPr>
            <a:spLocks noGrp="1"/>
          </p:cNvSpPr>
          <p:nvPr>
            <p:ph type="title"/>
          </p:nvPr>
        </p:nvSpPr>
        <p:spPr/>
        <p:txBody>
          <a:bodyPr/>
          <a:lstStyle/>
          <a:p>
            <a:r>
              <a:rPr lang="en-US" dirty="0"/>
              <a:t>Program so far…</a:t>
            </a:r>
          </a:p>
        </p:txBody>
      </p:sp>
      <p:sp>
        <p:nvSpPr>
          <p:cNvPr id="4" name="Date Placeholder 3">
            <a:extLst>
              <a:ext uri="{FF2B5EF4-FFF2-40B4-BE49-F238E27FC236}">
                <a16:creationId xmlns:a16="http://schemas.microsoft.com/office/drawing/2014/main" id="{9A01BF3F-20A5-4233-A2BD-783C7D6C192A}"/>
              </a:ext>
            </a:extLst>
          </p:cNvPr>
          <p:cNvSpPr>
            <a:spLocks noGrp="1"/>
          </p:cNvSpPr>
          <p:nvPr>
            <p:ph type="dt" sz="half" idx="10"/>
          </p:nvPr>
        </p:nvSpPr>
        <p:spPr/>
        <p:txBody>
          <a:bodyPr/>
          <a:lstStyle/>
          <a:p>
            <a:r>
              <a:rPr lang="en-US"/>
              <a:t>TFRSAC Air Commons Fall 20</a:t>
            </a:r>
            <a:endParaRPr lang="en-US" dirty="0"/>
          </a:p>
        </p:txBody>
      </p:sp>
      <p:sp>
        <p:nvSpPr>
          <p:cNvPr id="5" name="Footer Placeholder 4">
            <a:extLst>
              <a:ext uri="{FF2B5EF4-FFF2-40B4-BE49-F238E27FC236}">
                <a16:creationId xmlns:a16="http://schemas.microsoft.com/office/drawing/2014/main" id="{0CDA0F35-F868-4FB2-A656-87E857A2A211}"/>
              </a:ext>
            </a:extLst>
          </p:cNvPr>
          <p:cNvSpPr>
            <a:spLocks noGrp="1"/>
          </p:cNvSpPr>
          <p:nvPr>
            <p:ph type="ftr" sz="quarter" idx="11"/>
          </p:nvPr>
        </p:nvSpPr>
        <p:spPr/>
        <p:txBody>
          <a:bodyPr/>
          <a:lstStyle/>
          <a:p>
            <a:r>
              <a:rPr lang="en-US"/>
              <a:t>Restricted distribution by SBIR Data Rights on last slide</a:t>
            </a:r>
          </a:p>
        </p:txBody>
      </p:sp>
      <p:pic>
        <p:nvPicPr>
          <p:cNvPr id="9" name="Picture 8">
            <a:extLst>
              <a:ext uri="{FF2B5EF4-FFF2-40B4-BE49-F238E27FC236}">
                <a16:creationId xmlns:a16="http://schemas.microsoft.com/office/drawing/2014/main" id="{CCEFB7E9-5C4F-416E-B10B-7AA8DB9CD7DF}"/>
              </a:ext>
            </a:extLst>
          </p:cNvPr>
          <p:cNvPicPr>
            <a:picLocks noChangeAspect="1"/>
          </p:cNvPicPr>
          <p:nvPr/>
        </p:nvPicPr>
        <p:blipFill>
          <a:blip r:embed="rId3"/>
          <a:stretch>
            <a:fillRect/>
          </a:stretch>
        </p:blipFill>
        <p:spPr>
          <a:xfrm>
            <a:off x="152400" y="1295400"/>
            <a:ext cx="3724979" cy="2798307"/>
          </a:xfrm>
          <a:prstGeom prst="rect">
            <a:avLst/>
          </a:prstGeom>
        </p:spPr>
      </p:pic>
      <p:pic>
        <p:nvPicPr>
          <p:cNvPr id="10" name="Picture 9">
            <a:extLst>
              <a:ext uri="{FF2B5EF4-FFF2-40B4-BE49-F238E27FC236}">
                <a16:creationId xmlns:a16="http://schemas.microsoft.com/office/drawing/2014/main" id="{1EAE6644-FB89-48AF-A7CB-9153AECA9C94}"/>
              </a:ext>
            </a:extLst>
          </p:cNvPr>
          <p:cNvPicPr>
            <a:picLocks noChangeAspect="1"/>
          </p:cNvPicPr>
          <p:nvPr/>
        </p:nvPicPr>
        <p:blipFill>
          <a:blip r:embed="rId4"/>
          <a:stretch>
            <a:fillRect/>
          </a:stretch>
        </p:blipFill>
        <p:spPr>
          <a:xfrm>
            <a:off x="685800" y="4038600"/>
            <a:ext cx="3731076" cy="2798307"/>
          </a:xfrm>
          <a:prstGeom prst="rect">
            <a:avLst/>
          </a:prstGeom>
          <a:ln>
            <a:solidFill>
              <a:schemeClr val="tx1"/>
            </a:solidFill>
          </a:ln>
        </p:spPr>
      </p:pic>
      <p:pic>
        <p:nvPicPr>
          <p:cNvPr id="11" name="Picture 10">
            <a:extLst>
              <a:ext uri="{FF2B5EF4-FFF2-40B4-BE49-F238E27FC236}">
                <a16:creationId xmlns:a16="http://schemas.microsoft.com/office/drawing/2014/main" id="{DECD0E25-CD09-4B78-B903-72AF31A7CD40}"/>
              </a:ext>
            </a:extLst>
          </p:cNvPr>
          <p:cNvPicPr>
            <a:picLocks noChangeAspect="1"/>
          </p:cNvPicPr>
          <p:nvPr/>
        </p:nvPicPr>
        <p:blipFill>
          <a:blip r:embed="rId5"/>
          <a:stretch>
            <a:fillRect/>
          </a:stretch>
        </p:blipFill>
        <p:spPr>
          <a:xfrm>
            <a:off x="4809421" y="4038600"/>
            <a:ext cx="3724979" cy="2793734"/>
          </a:xfrm>
          <a:prstGeom prst="rect">
            <a:avLst/>
          </a:prstGeom>
          <a:ln>
            <a:solidFill>
              <a:schemeClr val="tx1"/>
            </a:solidFill>
          </a:ln>
        </p:spPr>
      </p:pic>
      <p:sp>
        <p:nvSpPr>
          <p:cNvPr id="13" name="Slide Number Placeholder 12">
            <a:extLst>
              <a:ext uri="{FF2B5EF4-FFF2-40B4-BE49-F238E27FC236}">
                <a16:creationId xmlns:a16="http://schemas.microsoft.com/office/drawing/2014/main" id="{E9B2CA2E-A102-4DE9-9279-B911FA054C4D}"/>
              </a:ext>
            </a:extLst>
          </p:cNvPr>
          <p:cNvSpPr>
            <a:spLocks noGrp="1"/>
          </p:cNvSpPr>
          <p:nvPr>
            <p:ph type="sldNum" sz="quarter" idx="12"/>
          </p:nvPr>
        </p:nvSpPr>
        <p:spPr/>
        <p:txBody>
          <a:bodyPr/>
          <a:lstStyle/>
          <a:p>
            <a:fld id="{3ED93AFF-3B17-485D-A3D8-C9146BC31337}" type="slidenum">
              <a:rPr lang="en-US" smtClean="0"/>
              <a:t>4</a:t>
            </a:fld>
            <a:endParaRPr lang="en-US"/>
          </a:p>
        </p:txBody>
      </p:sp>
    </p:spTree>
    <p:extLst>
      <p:ext uri="{BB962C8B-B14F-4D97-AF65-F5344CB8AC3E}">
        <p14:creationId xmlns:p14="http://schemas.microsoft.com/office/powerpoint/2010/main" val="2904099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CCAE-F0E4-4323-9D67-8F755408F706}"/>
              </a:ext>
            </a:extLst>
          </p:cNvPr>
          <p:cNvSpPr>
            <a:spLocks noGrp="1"/>
          </p:cNvSpPr>
          <p:nvPr>
            <p:ph type="title"/>
          </p:nvPr>
        </p:nvSpPr>
        <p:spPr/>
        <p:txBody>
          <a:bodyPr/>
          <a:lstStyle/>
          <a:p>
            <a:r>
              <a:rPr lang="en-US" dirty="0"/>
              <a:t>Phase II Year 2</a:t>
            </a:r>
            <a:br>
              <a:rPr lang="en-US" dirty="0"/>
            </a:br>
            <a:r>
              <a:rPr lang="en-US" sz="2400" dirty="0"/>
              <a:t>Plan A</a:t>
            </a:r>
          </a:p>
        </p:txBody>
      </p:sp>
      <p:sp>
        <p:nvSpPr>
          <p:cNvPr id="3" name="Content Placeholder 2">
            <a:extLst>
              <a:ext uri="{FF2B5EF4-FFF2-40B4-BE49-F238E27FC236}">
                <a16:creationId xmlns:a16="http://schemas.microsoft.com/office/drawing/2014/main" id="{CC7502D8-9CB3-4357-8839-C45065D51251}"/>
              </a:ext>
            </a:extLst>
          </p:cNvPr>
          <p:cNvSpPr>
            <a:spLocks noGrp="1"/>
          </p:cNvSpPr>
          <p:nvPr>
            <p:ph idx="1"/>
          </p:nvPr>
        </p:nvSpPr>
        <p:spPr>
          <a:xfrm>
            <a:off x="457200" y="1524002"/>
            <a:ext cx="8229600" cy="4602163"/>
          </a:xfrm>
        </p:spPr>
        <p:txBody>
          <a:bodyPr>
            <a:normAutofit fontScale="92500" lnSpcReduction="20000"/>
          </a:bodyPr>
          <a:lstStyle/>
          <a:p>
            <a:r>
              <a:rPr lang="en-US" sz="2800" dirty="0"/>
              <a:t>UTM Intent (Coordination) </a:t>
            </a:r>
          </a:p>
          <a:p>
            <a:r>
              <a:rPr lang="en-US" sz="2800" dirty="0"/>
              <a:t>BYON – TAK?</a:t>
            </a:r>
          </a:p>
          <a:p>
            <a:r>
              <a:rPr lang="en-US" sz="2800" dirty="0"/>
              <a:t>Interoperability with WFDS</a:t>
            </a:r>
          </a:p>
          <a:p>
            <a:r>
              <a:rPr lang="en-US" dirty="0"/>
              <a:t>CONOPS Production</a:t>
            </a:r>
          </a:p>
          <a:p>
            <a:pPr lvl="1"/>
            <a:r>
              <a:rPr lang="en-US" dirty="0"/>
              <a:t>Tactical / Small / USS C2</a:t>
            </a:r>
          </a:p>
          <a:p>
            <a:pPr lvl="1"/>
            <a:r>
              <a:rPr lang="en-US" dirty="0"/>
              <a:t>Computer-Aided-Dispatch</a:t>
            </a:r>
          </a:p>
          <a:p>
            <a:r>
              <a:rPr lang="en-US" dirty="0"/>
              <a:t>Decision Support/SA</a:t>
            </a:r>
          </a:p>
          <a:p>
            <a:pPr lvl="1"/>
            <a:r>
              <a:rPr lang="en-US" dirty="0"/>
              <a:t>Initial Attack</a:t>
            </a:r>
          </a:p>
          <a:p>
            <a:pPr lvl="1"/>
            <a:r>
              <a:rPr lang="en-US" dirty="0"/>
              <a:t>Extended Attack</a:t>
            </a:r>
          </a:p>
          <a:p>
            <a:pPr lvl="1"/>
            <a:r>
              <a:rPr lang="en-US" dirty="0"/>
              <a:t>COP</a:t>
            </a:r>
          </a:p>
          <a:p>
            <a:r>
              <a:rPr lang="en-US" dirty="0"/>
              <a:t>Live </a:t>
            </a:r>
            <a:r>
              <a:rPr lang="en-US" dirty="0">
                <a:solidFill>
                  <a:srgbClr val="FF0000"/>
                </a:solidFill>
              </a:rPr>
              <a:t>Fire</a:t>
            </a:r>
            <a:r>
              <a:rPr lang="en-US" dirty="0"/>
              <a:t> Trials</a:t>
            </a:r>
          </a:p>
          <a:p>
            <a:endParaRPr lang="en-US" sz="2800" dirty="0"/>
          </a:p>
        </p:txBody>
      </p:sp>
      <p:sp>
        <p:nvSpPr>
          <p:cNvPr id="4" name="Date Placeholder 3">
            <a:extLst>
              <a:ext uri="{FF2B5EF4-FFF2-40B4-BE49-F238E27FC236}">
                <a16:creationId xmlns:a16="http://schemas.microsoft.com/office/drawing/2014/main" id="{269AE83A-7594-4778-9ADC-BC5E395FE8D4}"/>
              </a:ext>
            </a:extLst>
          </p:cNvPr>
          <p:cNvSpPr>
            <a:spLocks noGrp="1"/>
          </p:cNvSpPr>
          <p:nvPr>
            <p:ph type="dt" sz="half" idx="10"/>
          </p:nvPr>
        </p:nvSpPr>
        <p:spPr/>
        <p:txBody>
          <a:bodyPr/>
          <a:lstStyle/>
          <a:p>
            <a:r>
              <a:rPr lang="en-US"/>
              <a:t>TFRSAC Air Commons Fall 20</a:t>
            </a:r>
            <a:endParaRPr lang="en-US" dirty="0"/>
          </a:p>
        </p:txBody>
      </p:sp>
      <p:sp>
        <p:nvSpPr>
          <p:cNvPr id="5" name="Footer Placeholder 4">
            <a:extLst>
              <a:ext uri="{FF2B5EF4-FFF2-40B4-BE49-F238E27FC236}">
                <a16:creationId xmlns:a16="http://schemas.microsoft.com/office/drawing/2014/main" id="{40E351BD-AB0E-4106-B305-69593E9608D4}"/>
              </a:ext>
            </a:extLst>
          </p:cNvPr>
          <p:cNvSpPr>
            <a:spLocks noGrp="1"/>
          </p:cNvSpPr>
          <p:nvPr>
            <p:ph type="ftr" sz="quarter" idx="11"/>
          </p:nvPr>
        </p:nvSpPr>
        <p:spPr/>
        <p:txBody>
          <a:bodyPr/>
          <a:lstStyle/>
          <a:p>
            <a:r>
              <a:rPr lang="en-US"/>
              <a:t>Restricted distribution by SBIR Data Rights on last slide</a:t>
            </a:r>
          </a:p>
        </p:txBody>
      </p:sp>
      <p:pic>
        <p:nvPicPr>
          <p:cNvPr id="8" name="Picture 7">
            <a:extLst>
              <a:ext uri="{FF2B5EF4-FFF2-40B4-BE49-F238E27FC236}">
                <a16:creationId xmlns:a16="http://schemas.microsoft.com/office/drawing/2014/main" id="{1D8BC445-7417-4C6F-98DA-CEE519072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6242" y="1752601"/>
            <a:ext cx="2963359" cy="2771975"/>
          </a:xfrm>
          <a:prstGeom prst="rect">
            <a:avLst/>
          </a:prstGeom>
        </p:spPr>
      </p:pic>
      <p:pic>
        <p:nvPicPr>
          <p:cNvPr id="10" name="Picture 9">
            <a:extLst>
              <a:ext uri="{FF2B5EF4-FFF2-40B4-BE49-F238E27FC236}">
                <a16:creationId xmlns:a16="http://schemas.microsoft.com/office/drawing/2014/main" id="{0A29E5AC-D2FC-4B70-A8A0-DD060E50ED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799" y="4494759"/>
            <a:ext cx="4267201" cy="2133600"/>
          </a:xfrm>
          <a:prstGeom prst="rect">
            <a:avLst/>
          </a:prstGeom>
        </p:spPr>
      </p:pic>
      <p:pic>
        <p:nvPicPr>
          <p:cNvPr id="11" name="Picture 10">
            <a:extLst>
              <a:ext uri="{FF2B5EF4-FFF2-40B4-BE49-F238E27FC236}">
                <a16:creationId xmlns:a16="http://schemas.microsoft.com/office/drawing/2014/main" id="{EB18BA04-C00A-4D57-8A2D-6A899A84E87E}"/>
              </a:ext>
            </a:extLst>
          </p:cNvPr>
          <p:cNvPicPr>
            <a:picLocks noChangeAspect="1"/>
          </p:cNvPicPr>
          <p:nvPr/>
        </p:nvPicPr>
        <p:blipFill>
          <a:blip r:embed="rId5"/>
          <a:stretch>
            <a:fillRect/>
          </a:stretch>
        </p:blipFill>
        <p:spPr>
          <a:xfrm>
            <a:off x="4961782" y="1916701"/>
            <a:ext cx="4182218" cy="2816596"/>
          </a:xfrm>
          <a:prstGeom prst="rect">
            <a:avLst/>
          </a:prstGeom>
        </p:spPr>
      </p:pic>
      <p:pic>
        <p:nvPicPr>
          <p:cNvPr id="13" name="Picture 12">
            <a:extLst>
              <a:ext uri="{FF2B5EF4-FFF2-40B4-BE49-F238E27FC236}">
                <a16:creationId xmlns:a16="http://schemas.microsoft.com/office/drawing/2014/main" id="{34BE9DAF-DDB4-4876-A6B9-AC5E4218EF76}"/>
              </a:ext>
            </a:extLst>
          </p:cNvPr>
          <p:cNvPicPr>
            <a:picLocks noChangeAspect="1"/>
          </p:cNvPicPr>
          <p:nvPr/>
        </p:nvPicPr>
        <p:blipFill>
          <a:blip r:embed="rId6"/>
          <a:stretch>
            <a:fillRect/>
          </a:stretch>
        </p:blipFill>
        <p:spPr>
          <a:xfrm>
            <a:off x="1828800" y="1372510"/>
            <a:ext cx="5486399" cy="5134539"/>
          </a:xfrm>
          <a:prstGeom prst="rect">
            <a:avLst/>
          </a:prstGeom>
        </p:spPr>
      </p:pic>
      <p:sp>
        <p:nvSpPr>
          <p:cNvPr id="14" name="Slide Number Placeholder 13">
            <a:extLst>
              <a:ext uri="{FF2B5EF4-FFF2-40B4-BE49-F238E27FC236}">
                <a16:creationId xmlns:a16="http://schemas.microsoft.com/office/drawing/2014/main" id="{CBA0C1EB-41F1-40DA-8A09-17A4CA0E8BAE}"/>
              </a:ext>
            </a:extLst>
          </p:cNvPr>
          <p:cNvSpPr>
            <a:spLocks noGrp="1"/>
          </p:cNvSpPr>
          <p:nvPr>
            <p:ph type="sldNum" sz="quarter" idx="12"/>
          </p:nvPr>
        </p:nvSpPr>
        <p:spPr/>
        <p:txBody>
          <a:bodyPr/>
          <a:lstStyle/>
          <a:p>
            <a:fld id="{3ED93AFF-3B17-485D-A3D8-C9146BC31337}" type="slidenum">
              <a:rPr lang="en-US" smtClean="0"/>
              <a:t>5</a:t>
            </a:fld>
            <a:endParaRPr lang="en-US"/>
          </a:p>
        </p:txBody>
      </p:sp>
    </p:spTree>
    <p:custDataLst>
      <p:tags r:id="rId1"/>
    </p:custDataLst>
    <p:extLst>
      <p:ext uri="{BB962C8B-B14F-4D97-AF65-F5344CB8AC3E}">
        <p14:creationId xmlns:p14="http://schemas.microsoft.com/office/powerpoint/2010/main" val="34990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CCAE-F0E4-4323-9D67-8F755408F706}"/>
              </a:ext>
            </a:extLst>
          </p:cNvPr>
          <p:cNvSpPr>
            <a:spLocks noGrp="1"/>
          </p:cNvSpPr>
          <p:nvPr>
            <p:ph type="title"/>
          </p:nvPr>
        </p:nvSpPr>
        <p:spPr/>
        <p:txBody>
          <a:bodyPr/>
          <a:lstStyle/>
          <a:p>
            <a:r>
              <a:rPr lang="en-US" dirty="0"/>
              <a:t>Phase II Year 2</a:t>
            </a:r>
            <a:br>
              <a:rPr lang="en-US" dirty="0"/>
            </a:br>
            <a:r>
              <a:rPr lang="en-US" sz="2400" dirty="0"/>
              <a:t>Plan COVID</a:t>
            </a:r>
          </a:p>
        </p:txBody>
      </p:sp>
      <p:sp>
        <p:nvSpPr>
          <p:cNvPr id="3" name="Content Placeholder 2">
            <a:extLst>
              <a:ext uri="{FF2B5EF4-FFF2-40B4-BE49-F238E27FC236}">
                <a16:creationId xmlns:a16="http://schemas.microsoft.com/office/drawing/2014/main" id="{CC7502D8-9CB3-4357-8839-C45065D51251}"/>
              </a:ext>
            </a:extLst>
          </p:cNvPr>
          <p:cNvSpPr>
            <a:spLocks noGrp="1"/>
          </p:cNvSpPr>
          <p:nvPr>
            <p:ph idx="1"/>
          </p:nvPr>
        </p:nvSpPr>
        <p:spPr>
          <a:xfrm>
            <a:off x="457200" y="1524002"/>
            <a:ext cx="8229600" cy="4602163"/>
          </a:xfrm>
        </p:spPr>
        <p:txBody>
          <a:bodyPr>
            <a:normAutofit/>
          </a:bodyPr>
          <a:lstStyle/>
          <a:p>
            <a:r>
              <a:rPr lang="en-US" sz="2800" dirty="0"/>
              <a:t>Form-Fit-Function</a:t>
            </a:r>
          </a:p>
          <a:p>
            <a:pPr lvl="1"/>
            <a:r>
              <a:rPr lang="en-US" sz="2400" dirty="0"/>
              <a:t>Engineering Prototype to Pre-Production Prototype</a:t>
            </a:r>
          </a:p>
          <a:p>
            <a:r>
              <a:rPr lang="en-US" sz="2800" dirty="0"/>
              <a:t>CONOPS</a:t>
            </a:r>
          </a:p>
          <a:p>
            <a:pPr lvl="1"/>
            <a:r>
              <a:rPr lang="en-US" sz="2400" dirty="0"/>
              <a:t>NASA STEReO Working Group</a:t>
            </a:r>
          </a:p>
          <a:p>
            <a:r>
              <a:rPr lang="en-US" sz="2800" dirty="0"/>
              <a:t>Live Flight Trials:</a:t>
            </a:r>
          </a:p>
          <a:p>
            <a:pPr lvl="1"/>
            <a:r>
              <a:rPr lang="en-US" sz="2400" dirty="0"/>
              <a:t>Multi-ship</a:t>
            </a:r>
          </a:p>
          <a:p>
            <a:pPr lvl="1"/>
            <a:r>
              <a:rPr lang="en-US" sz="2400" dirty="0"/>
              <a:t>Manned-Unmanned</a:t>
            </a:r>
          </a:p>
          <a:p>
            <a:r>
              <a:rPr lang="en-US" sz="2800" dirty="0"/>
              <a:t>TRL5 to 6</a:t>
            </a:r>
          </a:p>
          <a:p>
            <a:pPr lvl="1"/>
            <a:r>
              <a:rPr lang="en-US" sz="2400" dirty="0"/>
              <a:t>Operational Environment</a:t>
            </a:r>
          </a:p>
        </p:txBody>
      </p:sp>
      <p:sp>
        <p:nvSpPr>
          <p:cNvPr id="4" name="Date Placeholder 3">
            <a:extLst>
              <a:ext uri="{FF2B5EF4-FFF2-40B4-BE49-F238E27FC236}">
                <a16:creationId xmlns:a16="http://schemas.microsoft.com/office/drawing/2014/main" id="{269AE83A-7594-4778-9ADC-BC5E395FE8D4}"/>
              </a:ext>
            </a:extLst>
          </p:cNvPr>
          <p:cNvSpPr>
            <a:spLocks noGrp="1"/>
          </p:cNvSpPr>
          <p:nvPr>
            <p:ph type="dt" sz="half" idx="10"/>
          </p:nvPr>
        </p:nvSpPr>
        <p:spPr/>
        <p:txBody>
          <a:bodyPr/>
          <a:lstStyle/>
          <a:p>
            <a:r>
              <a:rPr lang="en-US"/>
              <a:t>TFRSAC Air Commons Fall 20</a:t>
            </a:r>
            <a:endParaRPr lang="en-US" dirty="0"/>
          </a:p>
        </p:txBody>
      </p:sp>
      <p:sp>
        <p:nvSpPr>
          <p:cNvPr id="5" name="Footer Placeholder 4">
            <a:extLst>
              <a:ext uri="{FF2B5EF4-FFF2-40B4-BE49-F238E27FC236}">
                <a16:creationId xmlns:a16="http://schemas.microsoft.com/office/drawing/2014/main" id="{40E351BD-AB0E-4106-B305-69593E9608D4}"/>
              </a:ext>
            </a:extLst>
          </p:cNvPr>
          <p:cNvSpPr>
            <a:spLocks noGrp="1"/>
          </p:cNvSpPr>
          <p:nvPr>
            <p:ph type="ftr" sz="quarter" idx="11"/>
          </p:nvPr>
        </p:nvSpPr>
        <p:spPr/>
        <p:txBody>
          <a:bodyPr/>
          <a:lstStyle/>
          <a:p>
            <a:r>
              <a:rPr lang="en-US"/>
              <a:t>Restricted distribution by SBIR Data Rights on last slide</a:t>
            </a:r>
          </a:p>
        </p:txBody>
      </p:sp>
      <p:pic>
        <p:nvPicPr>
          <p:cNvPr id="14" name="Picture 13">
            <a:extLst>
              <a:ext uri="{FF2B5EF4-FFF2-40B4-BE49-F238E27FC236}">
                <a16:creationId xmlns:a16="http://schemas.microsoft.com/office/drawing/2014/main" id="{EB0B23E8-9CCA-41F0-85BF-F8D0B5515722}"/>
              </a:ext>
            </a:extLst>
          </p:cNvPr>
          <p:cNvPicPr>
            <a:picLocks noChangeAspect="1"/>
          </p:cNvPicPr>
          <p:nvPr/>
        </p:nvPicPr>
        <p:blipFill>
          <a:blip r:embed="rId3"/>
          <a:stretch>
            <a:fillRect/>
          </a:stretch>
        </p:blipFill>
        <p:spPr>
          <a:xfrm>
            <a:off x="5562600" y="2622833"/>
            <a:ext cx="3493100" cy="2634968"/>
          </a:xfrm>
          <a:prstGeom prst="rect">
            <a:avLst/>
          </a:prstGeom>
        </p:spPr>
      </p:pic>
      <p:pic>
        <p:nvPicPr>
          <p:cNvPr id="16" name="Picture 15">
            <a:extLst>
              <a:ext uri="{FF2B5EF4-FFF2-40B4-BE49-F238E27FC236}">
                <a16:creationId xmlns:a16="http://schemas.microsoft.com/office/drawing/2014/main" id="{42C84D93-DA6F-4506-9A57-719A7302567B}"/>
              </a:ext>
            </a:extLst>
          </p:cNvPr>
          <p:cNvPicPr>
            <a:picLocks noChangeAspect="1"/>
          </p:cNvPicPr>
          <p:nvPr/>
        </p:nvPicPr>
        <p:blipFill>
          <a:blip r:embed="rId4"/>
          <a:stretch>
            <a:fillRect/>
          </a:stretch>
        </p:blipFill>
        <p:spPr>
          <a:xfrm>
            <a:off x="4648200" y="4764356"/>
            <a:ext cx="3352800" cy="2057201"/>
          </a:xfrm>
          <a:prstGeom prst="rect">
            <a:avLst/>
          </a:prstGeom>
        </p:spPr>
      </p:pic>
      <p:sp>
        <p:nvSpPr>
          <p:cNvPr id="17" name="Slide Number Placeholder 16">
            <a:extLst>
              <a:ext uri="{FF2B5EF4-FFF2-40B4-BE49-F238E27FC236}">
                <a16:creationId xmlns:a16="http://schemas.microsoft.com/office/drawing/2014/main" id="{96CD2A80-EC59-406E-97D3-9187D24D984F}"/>
              </a:ext>
            </a:extLst>
          </p:cNvPr>
          <p:cNvSpPr>
            <a:spLocks noGrp="1"/>
          </p:cNvSpPr>
          <p:nvPr>
            <p:ph type="sldNum" sz="quarter" idx="12"/>
          </p:nvPr>
        </p:nvSpPr>
        <p:spPr/>
        <p:txBody>
          <a:bodyPr/>
          <a:lstStyle/>
          <a:p>
            <a:fld id="{3ED93AFF-3B17-485D-A3D8-C9146BC31337}" type="slidenum">
              <a:rPr lang="en-US" smtClean="0"/>
              <a:t>6</a:t>
            </a:fld>
            <a:endParaRPr lang="en-US"/>
          </a:p>
        </p:txBody>
      </p:sp>
    </p:spTree>
    <p:custDataLst>
      <p:tags r:id="rId1"/>
    </p:custDataLst>
    <p:extLst>
      <p:ext uri="{BB962C8B-B14F-4D97-AF65-F5344CB8AC3E}">
        <p14:creationId xmlns:p14="http://schemas.microsoft.com/office/powerpoint/2010/main" val="309102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6A90-AB16-4730-840F-6331C3AADC52}"/>
              </a:ext>
            </a:extLst>
          </p:cNvPr>
          <p:cNvSpPr>
            <a:spLocks noGrp="1"/>
          </p:cNvSpPr>
          <p:nvPr>
            <p:ph type="title"/>
          </p:nvPr>
        </p:nvSpPr>
        <p:spPr/>
        <p:txBody>
          <a:bodyPr/>
          <a:lstStyle/>
          <a:p>
            <a:r>
              <a:rPr lang="en-US" sz="2800" dirty="0"/>
              <a:t>Previous Flight Trials</a:t>
            </a:r>
            <a:br>
              <a:rPr lang="en-US" dirty="0"/>
            </a:br>
            <a:r>
              <a:rPr lang="en-US" sz="2000" dirty="0"/>
              <a:t>Denton Emergency Mgt Ex, 2-3 May 2019</a:t>
            </a:r>
            <a:br>
              <a:rPr lang="en-US" sz="2000" dirty="0"/>
            </a:br>
            <a:r>
              <a:rPr lang="en-US" sz="2000" dirty="0"/>
              <a:t>Manned-Unmanned, CNY 2019, 21-25 Oct 2019</a:t>
            </a:r>
            <a:br>
              <a:rPr lang="en-US" sz="2000" dirty="0"/>
            </a:br>
            <a:r>
              <a:rPr lang="en-US" sz="2000" dirty="0"/>
              <a:t>Unmanned, CNY 2020, 22-25 Jun 2020</a:t>
            </a:r>
          </a:p>
        </p:txBody>
      </p:sp>
      <p:sp>
        <p:nvSpPr>
          <p:cNvPr id="4" name="Date Placeholder 3">
            <a:extLst>
              <a:ext uri="{FF2B5EF4-FFF2-40B4-BE49-F238E27FC236}">
                <a16:creationId xmlns:a16="http://schemas.microsoft.com/office/drawing/2014/main" id="{7206E854-0209-49D2-B8AD-D0D7BADAE993}"/>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Calibri"/>
                <a:ea typeface="+mn-ea"/>
                <a:cs typeface="+mn-cs"/>
              </a:rPr>
              <a:t>TFRSAC Air Commons Fall 20</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F349162-964D-4F2B-9945-00A284DDE01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Calibri"/>
                <a:ea typeface="+mn-ea"/>
                <a:cs typeface="+mn-cs"/>
              </a:rPr>
              <a:t>Restricted distribution by SBIR Data Rights on last slide</a:t>
            </a:r>
          </a:p>
        </p:txBody>
      </p:sp>
      <p:pic>
        <p:nvPicPr>
          <p:cNvPr id="23" name="Picture 22">
            <a:extLst>
              <a:ext uri="{FF2B5EF4-FFF2-40B4-BE49-F238E27FC236}">
                <a16:creationId xmlns:a16="http://schemas.microsoft.com/office/drawing/2014/main" id="{1E77835E-8D90-4C36-B2D3-DD1774669A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6083" y="1676400"/>
            <a:ext cx="2391449" cy="1203357"/>
          </a:xfrm>
          <a:prstGeom prst="rect">
            <a:avLst/>
          </a:prstGeom>
        </p:spPr>
      </p:pic>
      <p:pic>
        <p:nvPicPr>
          <p:cNvPr id="28" name="Picture 27">
            <a:extLst>
              <a:ext uri="{FF2B5EF4-FFF2-40B4-BE49-F238E27FC236}">
                <a16:creationId xmlns:a16="http://schemas.microsoft.com/office/drawing/2014/main" id="{ECE371EB-833F-4231-BA3E-838753F09B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4106" y="1676400"/>
            <a:ext cx="970898" cy="2396596"/>
          </a:xfrm>
          <a:prstGeom prst="rect">
            <a:avLst/>
          </a:prstGeom>
          <a:ln w="12700">
            <a:solidFill>
              <a:schemeClr val="tx1"/>
            </a:solidFill>
          </a:ln>
        </p:spPr>
      </p:pic>
      <p:pic>
        <p:nvPicPr>
          <p:cNvPr id="29" name="Picture 28">
            <a:extLst>
              <a:ext uri="{FF2B5EF4-FFF2-40B4-BE49-F238E27FC236}">
                <a16:creationId xmlns:a16="http://schemas.microsoft.com/office/drawing/2014/main" id="{558774D7-9D78-4C13-A180-D69CBE2A2E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9974"/>
          <a:stretch/>
        </p:blipFill>
        <p:spPr>
          <a:xfrm>
            <a:off x="4495775" y="2928007"/>
            <a:ext cx="4495825" cy="3342870"/>
          </a:xfrm>
          <a:prstGeom prst="rect">
            <a:avLst/>
          </a:prstGeom>
        </p:spPr>
      </p:pic>
      <p:pic>
        <p:nvPicPr>
          <p:cNvPr id="30" name="Picture 29">
            <a:extLst>
              <a:ext uri="{FF2B5EF4-FFF2-40B4-BE49-F238E27FC236}">
                <a16:creationId xmlns:a16="http://schemas.microsoft.com/office/drawing/2014/main" id="{727C502D-A050-4310-B3CF-B762867A76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7873"/>
          <a:stretch/>
        </p:blipFill>
        <p:spPr>
          <a:xfrm>
            <a:off x="76200" y="1676400"/>
            <a:ext cx="3276577" cy="2416473"/>
          </a:xfrm>
          <a:prstGeom prst="rect">
            <a:avLst/>
          </a:prstGeom>
        </p:spPr>
      </p:pic>
      <p:sp>
        <p:nvSpPr>
          <p:cNvPr id="6" name="Slide Number Placeholder 5">
            <a:extLst>
              <a:ext uri="{FF2B5EF4-FFF2-40B4-BE49-F238E27FC236}">
                <a16:creationId xmlns:a16="http://schemas.microsoft.com/office/drawing/2014/main" id="{B4DC3FAD-76A9-4282-BEC6-73AB4E8B7AB7}"/>
              </a:ext>
            </a:extLst>
          </p:cNvPr>
          <p:cNvSpPr>
            <a:spLocks noGrp="1"/>
          </p:cNvSpPr>
          <p:nvPr>
            <p:ph type="sldNum" sz="quarter" idx="12"/>
          </p:nvPr>
        </p:nvSpPr>
        <p:spPr/>
        <p:txBody>
          <a:bodyPr/>
          <a:lstStyle/>
          <a:p>
            <a:fld id="{3ED93AFF-3B17-485D-A3D8-C9146BC31337}" type="slidenum">
              <a:rPr lang="en-US" smtClean="0"/>
              <a:t>7</a:t>
            </a:fld>
            <a:endParaRPr lang="en-US"/>
          </a:p>
        </p:txBody>
      </p:sp>
      <p:pic>
        <p:nvPicPr>
          <p:cNvPr id="26" name="Picture 25">
            <a:extLst>
              <a:ext uri="{FF2B5EF4-FFF2-40B4-BE49-F238E27FC236}">
                <a16:creationId xmlns:a16="http://schemas.microsoft.com/office/drawing/2014/main" id="{FB457C92-7FD6-465E-8846-8A9AACA62E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00" y="4187687"/>
            <a:ext cx="4350988" cy="2071899"/>
          </a:xfrm>
          <a:prstGeom prst="rect">
            <a:avLst/>
          </a:prstGeom>
          <a:ln w="12700">
            <a:solidFill>
              <a:schemeClr val="tx1"/>
            </a:solidFill>
          </a:ln>
        </p:spPr>
      </p:pic>
      <p:pic>
        <p:nvPicPr>
          <p:cNvPr id="25" name="Picture 24" descr="A picture containing fence, outdoor, ground, building&#10;&#10;Description generated with very high confidence">
            <a:extLst>
              <a:ext uri="{FF2B5EF4-FFF2-40B4-BE49-F238E27FC236}">
                <a16:creationId xmlns:a16="http://schemas.microsoft.com/office/drawing/2014/main" id="{10152538-ADC7-4EAD-A686-9F1ACB564A3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479801" y="1710185"/>
            <a:ext cx="2162828" cy="1143000"/>
          </a:xfrm>
          <a:prstGeom prst="rect">
            <a:avLst/>
          </a:prstGeom>
          <a:ln>
            <a:solidFill>
              <a:schemeClr val="bg1"/>
            </a:solidFill>
          </a:ln>
        </p:spPr>
      </p:pic>
    </p:spTree>
    <p:custDataLst>
      <p:tags r:id="rId1"/>
    </p:custDataLst>
    <p:extLst>
      <p:ext uri="{BB962C8B-B14F-4D97-AF65-F5344CB8AC3E}">
        <p14:creationId xmlns:p14="http://schemas.microsoft.com/office/powerpoint/2010/main" val="3671627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72107-3D9C-434E-8B46-CE7B88F089A2}"/>
              </a:ext>
            </a:extLst>
          </p:cNvPr>
          <p:cNvSpPr>
            <a:spLocks noGrp="1"/>
          </p:cNvSpPr>
          <p:nvPr>
            <p:ph type="title"/>
          </p:nvPr>
        </p:nvSpPr>
        <p:spPr/>
        <p:txBody>
          <a:bodyPr/>
          <a:lstStyle/>
          <a:p>
            <a:r>
              <a:rPr lang="en-US" dirty="0"/>
              <a:t>Civil Air Patrol Demo</a:t>
            </a:r>
            <a:br>
              <a:rPr lang="en-US" dirty="0"/>
            </a:br>
            <a:r>
              <a:rPr lang="en-US" sz="2000" dirty="0"/>
              <a:t>Oct 20</a:t>
            </a:r>
          </a:p>
        </p:txBody>
      </p:sp>
      <p:sp>
        <p:nvSpPr>
          <p:cNvPr id="4" name="Date Placeholder 3">
            <a:extLst>
              <a:ext uri="{FF2B5EF4-FFF2-40B4-BE49-F238E27FC236}">
                <a16:creationId xmlns:a16="http://schemas.microsoft.com/office/drawing/2014/main" id="{24D34D50-9F03-4439-AA4D-93C1CF5D320B}"/>
              </a:ext>
            </a:extLst>
          </p:cNvPr>
          <p:cNvSpPr>
            <a:spLocks noGrp="1"/>
          </p:cNvSpPr>
          <p:nvPr>
            <p:ph type="dt" sz="half" idx="10"/>
          </p:nvPr>
        </p:nvSpPr>
        <p:spPr/>
        <p:txBody>
          <a:bodyPr/>
          <a:lstStyle/>
          <a:p>
            <a:pPr>
              <a:defRPr/>
            </a:pPr>
            <a:r>
              <a:rPr lang="en-US"/>
              <a:t>TFRSAC Air Commons Fall 20</a:t>
            </a:r>
            <a:endParaRPr lang="en-US" dirty="0"/>
          </a:p>
        </p:txBody>
      </p:sp>
      <p:sp>
        <p:nvSpPr>
          <p:cNvPr id="5" name="Footer Placeholder 4">
            <a:extLst>
              <a:ext uri="{FF2B5EF4-FFF2-40B4-BE49-F238E27FC236}">
                <a16:creationId xmlns:a16="http://schemas.microsoft.com/office/drawing/2014/main" id="{2AE11422-5C9F-402A-89E8-CECE9AACB242}"/>
              </a:ext>
            </a:extLst>
          </p:cNvPr>
          <p:cNvSpPr>
            <a:spLocks noGrp="1"/>
          </p:cNvSpPr>
          <p:nvPr>
            <p:ph type="ftr" sz="quarter" idx="11"/>
          </p:nvPr>
        </p:nvSpPr>
        <p:spPr/>
        <p:txBody>
          <a:bodyPr/>
          <a:lstStyle/>
          <a:p>
            <a:pPr>
              <a:defRPr/>
            </a:pPr>
            <a:r>
              <a:rPr lang="en-US"/>
              <a:t>Restricted distribution by SBIR Data Rights on last slide</a:t>
            </a:r>
            <a:endParaRPr lang="en-US" dirty="0"/>
          </a:p>
        </p:txBody>
      </p:sp>
      <p:pic>
        <p:nvPicPr>
          <p:cNvPr id="13" name="Picture 12">
            <a:extLst>
              <a:ext uri="{FF2B5EF4-FFF2-40B4-BE49-F238E27FC236}">
                <a16:creationId xmlns:a16="http://schemas.microsoft.com/office/drawing/2014/main" id="{F59BEBE8-7677-4D74-BD4A-DA5F2C6C7B2D}"/>
              </a:ext>
            </a:extLst>
          </p:cNvPr>
          <p:cNvPicPr>
            <a:picLocks noChangeAspect="1"/>
          </p:cNvPicPr>
          <p:nvPr/>
        </p:nvPicPr>
        <p:blipFill>
          <a:blip r:embed="rId3"/>
          <a:stretch>
            <a:fillRect/>
          </a:stretch>
        </p:blipFill>
        <p:spPr>
          <a:xfrm>
            <a:off x="179696" y="1409450"/>
            <a:ext cx="3505200" cy="2628900"/>
          </a:xfrm>
          <a:prstGeom prst="rect">
            <a:avLst/>
          </a:prstGeom>
          <a:ln>
            <a:solidFill>
              <a:schemeClr val="tx1"/>
            </a:solidFill>
          </a:ln>
        </p:spPr>
      </p:pic>
      <p:sp>
        <p:nvSpPr>
          <p:cNvPr id="3" name="Slide Number Placeholder 2">
            <a:extLst>
              <a:ext uri="{FF2B5EF4-FFF2-40B4-BE49-F238E27FC236}">
                <a16:creationId xmlns:a16="http://schemas.microsoft.com/office/drawing/2014/main" id="{7455B6C7-002B-4CEB-BEF5-0704B0D7024B}"/>
              </a:ext>
            </a:extLst>
          </p:cNvPr>
          <p:cNvSpPr>
            <a:spLocks noGrp="1"/>
          </p:cNvSpPr>
          <p:nvPr>
            <p:ph type="sldNum" sz="quarter" idx="12"/>
          </p:nvPr>
        </p:nvSpPr>
        <p:spPr/>
        <p:txBody>
          <a:bodyPr/>
          <a:lstStyle/>
          <a:p>
            <a:fld id="{3ED93AFF-3B17-485D-A3D8-C9146BC31337}" type="slidenum">
              <a:rPr lang="en-US" smtClean="0"/>
              <a:t>8</a:t>
            </a:fld>
            <a:endParaRPr lang="en-US"/>
          </a:p>
        </p:txBody>
      </p:sp>
      <p:pic>
        <p:nvPicPr>
          <p:cNvPr id="7" name="Picture 6" descr="A group of people standing in a room&#10;&#10;Description automatically generated">
            <a:extLst>
              <a:ext uri="{FF2B5EF4-FFF2-40B4-BE49-F238E27FC236}">
                <a16:creationId xmlns:a16="http://schemas.microsoft.com/office/drawing/2014/main" id="{A2B88908-5D47-49D9-9588-CC7F820340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949" y="4055410"/>
            <a:ext cx="3505200" cy="2628900"/>
          </a:xfrm>
          <a:prstGeom prst="rect">
            <a:avLst/>
          </a:prstGeom>
          <a:ln>
            <a:solidFill>
              <a:schemeClr val="tx1"/>
            </a:solidFill>
          </a:ln>
        </p:spPr>
      </p:pic>
      <p:pic>
        <p:nvPicPr>
          <p:cNvPr id="9" name="Picture 8" descr="A couple of people that are standing in the grass&#10;&#10;Description automatically generated">
            <a:extLst>
              <a:ext uri="{FF2B5EF4-FFF2-40B4-BE49-F238E27FC236}">
                <a16:creationId xmlns:a16="http://schemas.microsoft.com/office/drawing/2014/main" id="{B25446CE-B2D6-4983-B332-D1233BE20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99" y="1405150"/>
            <a:ext cx="3505201" cy="2628901"/>
          </a:xfrm>
          <a:prstGeom prst="rect">
            <a:avLst/>
          </a:prstGeom>
          <a:ln>
            <a:solidFill>
              <a:schemeClr val="tx1"/>
            </a:solidFill>
          </a:ln>
        </p:spPr>
      </p:pic>
      <p:pic>
        <p:nvPicPr>
          <p:cNvPr id="19" name="Picture 18">
            <a:extLst>
              <a:ext uri="{FF2B5EF4-FFF2-40B4-BE49-F238E27FC236}">
                <a16:creationId xmlns:a16="http://schemas.microsoft.com/office/drawing/2014/main" id="{D9D985B4-C452-4C2E-8103-3931F2DF6E07}"/>
              </a:ext>
            </a:extLst>
          </p:cNvPr>
          <p:cNvPicPr>
            <a:picLocks noChangeAspect="1"/>
          </p:cNvPicPr>
          <p:nvPr/>
        </p:nvPicPr>
        <p:blipFill>
          <a:blip r:embed="rId6"/>
          <a:stretch>
            <a:fillRect/>
          </a:stretch>
        </p:blipFill>
        <p:spPr>
          <a:xfrm>
            <a:off x="5334000" y="4055410"/>
            <a:ext cx="3505202" cy="2628902"/>
          </a:xfrm>
          <a:prstGeom prst="rect">
            <a:avLst/>
          </a:prstGeom>
          <a:ln>
            <a:solidFill>
              <a:schemeClr val="tx1"/>
            </a:solidFill>
          </a:ln>
        </p:spPr>
      </p:pic>
    </p:spTree>
    <p:custDataLst>
      <p:tags r:id="rId1"/>
    </p:custDataLst>
    <p:extLst>
      <p:ext uri="{BB962C8B-B14F-4D97-AF65-F5344CB8AC3E}">
        <p14:creationId xmlns:p14="http://schemas.microsoft.com/office/powerpoint/2010/main" val="52288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4E124A-8C50-4FE7-84DF-29E29C31471F}"/>
              </a:ext>
            </a:extLst>
          </p:cNvPr>
          <p:cNvSpPr>
            <a:spLocks noGrp="1"/>
          </p:cNvSpPr>
          <p:nvPr>
            <p:ph type="dt" sz="half" idx="10"/>
          </p:nvPr>
        </p:nvSpPr>
        <p:spPr/>
        <p:txBody>
          <a:bodyPr/>
          <a:lstStyle/>
          <a:p>
            <a:pPr>
              <a:defRPr/>
            </a:pPr>
            <a:r>
              <a:rPr lang="en-US"/>
              <a:t>TFRSAC Air Commons Fall 20</a:t>
            </a:r>
            <a:endParaRPr lang="en-US" dirty="0"/>
          </a:p>
        </p:txBody>
      </p:sp>
      <p:sp>
        <p:nvSpPr>
          <p:cNvPr id="5" name="Footer Placeholder 4">
            <a:extLst>
              <a:ext uri="{FF2B5EF4-FFF2-40B4-BE49-F238E27FC236}">
                <a16:creationId xmlns:a16="http://schemas.microsoft.com/office/drawing/2014/main" id="{FBCF055E-FFEB-4205-BDBE-E6B5ED02060A}"/>
              </a:ext>
            </a:extLst>
          </p:cNvPr>
          <p:cNvSpPr>
            <a:spLocks noGrp="1"/>
          </p:cNvSpPr>
          <p:nvPr>
            <p:ph type="ftr" sz="quarter" idx="11"/>
          </p:nvPr>
        </p:nvSpPr>
        <p:spPr/>
        <p:txBody>
          <a:bodyPr/>
          <a:lstStyle/>
          <a:p>
            <a:pPr>
              <a:defRPr/>
            </a:pPr>
            <a:r>
              <a:rPr lang="en-US"/>
              <a:t>Restricted distribution by SBIR Data Rights on last slide</a:t>
            </a:r>
            <a:endParaRPr lang="en-US" dirty="0"/>
          </a:p>
        </p:txBody>
      </p:sp>
      <p:sp>
        <p:nvSpPr>
          <p:cNvPr id="13" name="Title 1">
            <a:extLst>
              <a:ext uri="{FF2B5EF4-FFF2-40B4-BE49-F238E27FC236}">
                <a16:creationId xmlns:a16="http://schemas.microsoft.com/office/drawing/2014/main" id="{BD4A9775-7D40-46E5-AFD9-3A8DC6DB75C2}"/>
              </a:ext>
            </a:extLst>
          </p:cNvPr>
          <p:cNvSpPr>
            <a:spLocks noGrp="1"/>
          </p:cNvSpPr>
          <p:nvPr>
            <p:ph type="title"/>
          </p:nvPr>
        </p:nvSpPr>
        <p:spPr>
          <a:xfrm>
            <a:off x="1524000" y="274638"/>
            <a:ext cx="5943600" cy="1143000"/>
          </a:xfrm>
        </p:spPr>
        <p:txBody>
          <a:bodyPr/>
          <a:lstStyle/>
          <a:p>
            <a:r>
              <a:rPr lang="en-US" dirty="0"/>
              <a:t>Results</a:t>
            </a:r>
            <a:br>
              <a:rPr lang="en-US" dirty="0"/>
            </a:br>
            <a:r>
              <a:rPr lang="en-US" sz="2000" dirty="0"/>
              <a:t>Final 2v1 Flight Test: Fast Iterative Tracking</a:t>
            </a:r>
          </a:p>
        </p:txBody>
      </p:sp>
      <p:sp>
        <p:nvSpPr>
          <p:cNvPr id="2" name="Slide Number Placeholder 1">
            <a:extLst>
              <a:ext uri="{FF2B5EF4-FFF2-40B4-BE49-F238E27FC236}">
                <a16:creationId xmlns:a16="http://schemas.microsoft.com/office/drawing/2014/main" id="{8E90751C-A31A-40F0-B571-0BAC3CE3AC20}"/>
              </a:ext>
            </a:extLst>
          </p:cNvPr>
          <p:cNvSpPr>
            <a:spLocks noGrp="1"/>
          </p:cNvSpPr>
          <p:nvPr>
            <p:ph type="sldNum" sz="quarter" idx="12"/>
          </p:nvPr>
        </p:nvSpPr>
        <p:spPr/>
        <p:txBody>
          <a:bodyPr/>
          <a:lstStyle/>
          <a:p>
            <a:fld id="{3ED93AFF-3B17-485D-A3D8-C9146BC31337}" type="slidenum">
              <a:rPr lang="en-US" smtClean="0"/>
              <a:t>9</a:t>
            </a:fld>
            <a:endParaRPr lang="en-US"/>
          </a:p>
        </p:txBody>
      </p:sp>
      <p:pic>
        <p:nvPicPr>
          <p:cNvPr id="8" name="Picture 7">
            <a:extLst>
              <a:ext uri="{FF2B5EF4-FFF2-40B4-BE49-F238E27FC236}">
                <a16:creationId xmlns:a16="http://schemas.microsoft.com/office/drawing/2014/main" id="{EB215820-B007-4825-8C09-0CDA1738C877}"/>
              </a:ext>
            </a:extLst>
          </p:cNvPr>
          <p:cNvPicPr>
            <a:picLocks noChangeAspect="1"/>
          </p:cNvPicPr>
          <p:nvPr/>
        </p:nvPicPr>
        <p:blipFill rotWithShape="1">
          <a:blip r:embed="rId5"/>
          <a:srcRect l="11481" t="15294" r="5556" b="23333"/>
          <a:stretch/>
        </p:blipFill>
        <p:spPr>
          <a:xfrm>
            <a:off x="228600" y="4518367"/>
            <a:ext cx="2258578" cy="2203110"/>
          </a:xfrm>
          <a:prstGeom prst="rect">
            <a:avLst/>
          </a:prstGeom>
          <a:ln>
            <a:solidFill>
              <a:schemeClr val="tx1"/>
            </a:solidFill>
          </a:ln>
        </p:spPr>
      </p:pic>
      <p:pic>
        <p:nvPicPr>
          <p:cNvPr id="7" name="201017 CAPEX20 Final Flight Video">
            <a:hlinkClick r:id="" action="ppaction://media"/>
            <a:extLst>
              <a:ext uri="{FF2B5EF4-FFF2-40B4-BE49-F238E27FC236}">
                <a16:creationId xmlns:a16="http://schemas.microsoft.com/office/drawing/2014/main" id="{96BDC18F-FBE6-46A2-89E9-AE4347851E83}"/>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lum bright="20000" contrast="20000"/>
          </a:blip>
          <a:srcRect l="28568" r="36377"/>
          <a:stretch/>
        </p:blipFill>
        <p:spPr>
          <a:xfrm rot="5400000">
            <a:off x="1109846" y="560764"/>
            <a:ext cx="2915101" cy="4677593"/>
          </a:xfrm>
          <a:prstGeom prst="rect">
            <a:avLst/>
          </a:prstGeom>
          <a:ln>
            <a:solidFill>
              <a:srgbClr val="FF0000"/>
            </a:solidFill>
          </a:ln>
        </p:spPr>
      </p:pic>
      <p:pic>
        <p:nvPicPr>
          <p:cNvPr id="9" name="Picture 8" descr="A bench in a grassy field&#10;&#10;Description automatically generated">
            <a:extLst>
              <a:ext uri="{FF2B5EF4-FFF2-40B4-BE49-F238E27FC236}">
                <a16:creationId xmlns:a16="http://schemas.microsoft.com/office/drawing/2014/main" id="{5DC632CE-B92B-486E-A4D5-755021A3BD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72506" y="4518367"/>
            <a:ext cx="2937478" cy="2203109"/>
          </a:xfrm>
          <a:prstGeom prst="rect">
            <a:avLst/>
          </a:prstGeom>
          <a:ln>
            <a:solidFill>
              <a:schemeClr val="tx1"/>
            </a:solidFill>
          </a:ln>
        </p:spPr>
      </p:pic>
      <p:pic>
        <p:nvPicPr>
          <p:cNvPr id="12" name="Picture 11">
            <a:extLst>
              <a:ext uri="{FF2B5EF4-FFF2-40B4-BE49-F238E27FC236}">
                <a16:creationId xmlns:a16="http://schemas.microsoft.com/office/drawing/2014/main" id="{2FEC58D9-5DC9-4AD1-AB0A-B1A46B9F6E2A}"/>
              </a:ext>
            </a:extLst>
          </p:cNvPr>
          <p:cNvPicPr>
            <a:picLocks noChangeAspect="1"/>
          </p:cNvPicPr>
          <p:nvPr/>
        </p:nvPicPr>
        <p:blipFill rotWithShape="1">
          <a:blip r:embed="rId8">
            <a:extLst>
              <a:ext uri="{28A0092B-C50C-407E-A947-70E740481C1C}">
                <a14:useLocalDpi xmlns:a14="http://schemas.microsoft.com/office/drawing/2010/main" val="0"/>
              </a:ext>
            </a:extLst>
          </a:blip>
          <a:srcRect l="-1" t="25167" r="52820" b="22010"/>
          <a:stretch/>
        </p:blipFill>
        <p:spPr>
          <a:xfrm>
            <a:off x="6291690" y="4518367"/>
            <a:ext cx="2623710" cy="2203110"/>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0153D2BC-98F5-4353-806A-D7A9D2686142}"/>
              </a:ext>
            </a:extLst>
          </p:cNvPr>
          <p:cNvCxnSpPr>
            <a:cxnSpLocks/>
          </p:cNvCxnSpPr>
          <p:nvPr/>
        </p:nvCxnSpPr>
        <p:spPr>
          <a:xfrm flipV="1">
            <a:off x="1143000" y="4046054"/>
            <a:ext cx="425688" cy="131510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BCB3906-7196-43AC-A197-544AD2307156}"/>
              </a:ext>
            </a:extLst>
          </p:cNvPr>
          <p:cNvCxnSpPr>
            <a:cxnSpLocks/>
          </p:cNvCxnSpPr>
          <p:nvPr/>
        </p:nvCxnSpPr>
        <p:spPr>
          <a:xfrm flipH="1" flipV="1">
            <a:off x="2373812" y="3721925"/>
            <a:ext cx="2121989" cy="150466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A picture containing person, sitting, child, young&#10;&#10;Description automatically generated">
            <a:extLst>
              <a:ext uri="{FF2B5EF4-FFF2-40B4-BE49-F238E27FC236}">
                <a16:creationId xmlns:a16="http://schemas.microsoft.com/office/drawing/2014/main" id="{41290ACC-837F-44C6-B84F-5C8CE1E553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5819" y="1417638"/>
            <a:ext cx="3962740" cy="2939473"/>
          </a:xfrm>
          <a:prstGeom prst="rect">
            <a:avLst/>
          </a:prstGeom>
          <a:ln>
            <a:solidFill>
              <a:schemeClr val="tx1"/>
            </a:solidFill>
          </a:ln>
        </p:spPr>
      </p:pic>
      <p:cxnSp>
        <p:nvCxnSpPr>
          <p:cNvPr id="21" name="Straight Arrow Connector 20">
            <a:extLst>
              <a:ext uri="{FF2B5EF4-FFF2-40B4-BE49-F238E27FC236}">
                <a16:creationId xmlns:a16="http://schemas.microsoft.com/office/drawing/2014/main" id="{5F1ED855-A97D-421E-A319-F0678344C9CB}"/>
              </a:ext>
            </a:extLst>
          </p:cNvPr>
          <p:cNvCxnSpPr>
            <a:cxnSpLocks/>
          </p:cNvCxnSpPr>
          <p:nvPr/>
        </p:nvCxnSpPr>
        <p:spPr>
          <a:xfrm flipH="1" flipV="1">
            <a:off x="3713900" y="3048000"/>
            <a:ext cx="3574315" cy="1996108"/>
          </a:xfrm>
          <a:prstGeom prst="straightConnector1">
            <a:avLst/>
          </a:prstGeom>
          <a:ln w="38100">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33F24B3-D8AF-4CB5-9000-3B3788012D90}"/>
              </a:ext>
            </a:extLst>
          </p:cNvPr>
          <p:cNvSpPr/>
          <p:nvPr/>
        </p:nvSpPr>
        <p:spPr>
          <a:xfrm rot="4695570">
            <a:off x="6521805" y="3086590"/>
            <a:ext cx="524737" cy="3627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45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7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repeatCount="indefinite"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childTnLst>
        </p:cTn>
      </p:par>
    </p:tnLst>
    <p:bldLst>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10451</TotalTime>
  <Words>677</Words>
  <Application>Microsoft Office PowerPoint</Application>
  <PresentationFormat>On-screen Show (4:3)</PresentationFormat>
  <Paragraphs>105</Paragraphs>
  <Slides>14</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Articulate</vt:lpstr>
      <vt:lpstr>Calibri</vt:lpstr>
      <vt:lpstr>Office Theme</vt:lpstr>
      <vt:lpstr>PowerPoint Presentation</vt:lpstr>
      <vt:lpstr>Brief Aim</vt:lpstr>
      <vt:lpstr>Re-introduce</vt:lpstr>
      <vt:lpstr>Program so far…</vt:lpstr>
      <vt:lpstr>Phase II Year 2 Plan A</vt:lpstr>
      <vt:lpstr>Phase II Year 2 Plan COVID</vt:lpstr>
      <vt:lpstr>Previous Flight Trials Denton Emergency Mgt Ex, 2-3 May 2019 Manned-Unmanned, CNY 2019, 21-25 Oct 2019 Unmanned, CNY 2020, 22-25 Jun 2020</vt:lpstr>
      <vt:lpstr>Civil Air Patrol Demo Oct 20</vt:lpstr>
      <vt:lpstr>Results Final 2v1 Flight Test: Fast Iterative Tracking</vt:lpstr>
      <vt:lpstr>PowerPoint Presentation</vt:lpstr>
      <vt:lpstr>Next Steps UTM becoming AAM</vt:lpstr>
      <vt:lpstr>What We Need?</vt:lpstr>
      <vt:lpstr>Unmanned Experts Inc. Confidence at the Cutting Edge</vt:lpstr>
      <vt:lpstr>SBIR Data Rights &amp; Disclaimers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Unmanned Experts</dc:creator>
  <cp:lastModifiedBy>Keven Gambold</cp:lastModifiedBy>
  <cp:revision>303</cp:revision>
  <cp:lastPrinted>2018-10-20T21:00:33Z</cp:lastPrinted>
  <dcterms:created xsi:type="dcterms:W3CDTF">2016-03-10T16:24:48Z</dcterms:created>
  <dcterms:modified xsi:type="dcterms:W3CDTF">2020-11-16T03:18:22Z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8AC04D2F-0782-474D-850D-D94120187843</vt:lpwstr>
  </property>
  <property fmtid="{D5CDD505-2E9C-101B-9397-08002B2CF9AE}" pid="3" name="ArticulatePath">
    <vt:lpwstr>181017-UMEX-SBIR-PII.TFRSAC</vt:lpwstr>
  </property>
</Properties>
</file>