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75" r:id="rId1"/>
    <p:sldMasterId id="2147484008" r:id="rId2"/>
    <p:sldMasterId id="2147484020" r:id="rId3"/>
  </p:sldMasterIdLst>
  <p:notesMasterIdLst>
    <p:notesMasterId r:id="rId15"/>
  </p:notesMasterIdLst>
  <p:handoutMasterIdLst>
    <p:handoutMasterId r:id="rId16"/>
  </p:handoutMasterIdLst>
  <p:sldIdLst>
    <p:sldId id="1297" r:id="rId4"/>
    <p:sldId id="1298" r:id="rId5"/>
    <p:sldId id="1300" r:id="rId6"/>
    <p:sldId id="1302" r:id="rId7"/>
    <p:sldId id="1304" r:id="rId8"/>
    <p:sldId id="1303" r:id="rId9"/>
    <p:sldId id="1309" r:id="rId10"/>
    <p:sldId id="1310" r:id="rId11"/>
    <p:sldId id="1312" r:id="rId12"/>
    <p:sldId id="1313" r:id="rId13"/>
    <p:sldId id="1307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CC"/>
    <a:srgbClr val="333399"/>
    <a:srgbClr val="CCCCFF"/>
    <a:srgbClr val="000000"/>
    <a:srgbClr val="BD5D18"/>
    <a:srgbClr val="990000"/>
    <a:srgbClr val="B2B2B2"/>
    <a:srgbClr val="E5C23C"/>
    <a:srgbClr val="6A8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48" autoAdjust="0"/>
    <p:restoredTop sz="95303" autoAdjust="0"/>
  </p:normalViewPr>
  <p:slideViewPr>
    <p:cSldViewPr snapToGrid="0">
      <p:cViewPr varScale="1">
        <p:scale>
          <a:sx n="106" d="100"/>
          <a:sy n="106" d="100"/>
        </p:scale>
        <p:origin x="-1360" y="-104"/>
      </p:cViewPr>
      <p:guideLst>
        <p:guide orient="horz" pos="419"/>
        <p:guide pos="4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4800"/>
    </p:cViewPr>
  </p:sorterViewPr>
  <p:notesViewPr>
    <p:cSldViewPr snapToGrid="0">
      <p:cViewPr varScale="1">
        <p:scale>
          <a:sx n="82" d="100"/>
          <a:sy n="82" d="100"/>
        </p:scale>
        <p:origin x="-128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en-US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endParaRPr lang="en-US"/>
          </a:p>
        </p:txBody>
      </p:sp>
      <p:sp>
        <p:nvSpPr>
          <p:cNvPr id="357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en-US"/>
          </a:p>
        </p:txBody>
      </p:sp>
      <p:sp>
        <p:nvSpPr>
          <p:cNvPr id="357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DE8C06E8-0300-4152-82E2-E4B968F13C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59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6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6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6" charset="0"/>
              </a:defRPr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6" charset="0"/>
              </a:defRPr>
            </a:lvl1pPr>
          </a:lstStyle>
          <a:p>
            <a:fld id="{B732DBDB-569D-4D23-BD7C-073EA5DC6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57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6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6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6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6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2DBDB-569D-4D23-BD7C-073EA5DC607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943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2AF6707-86FC-47E1-AD2C-C038C7DFBEEB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i="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1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09" indent="-285734" defTabSz="93181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937" indent="-228587" defTabSz="93181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111" indent="-228587" defTabSz="93181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287" indent="-228587" defTabSz="93181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461" indent="-228587" defTabSz="9318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635" indent="-228587" defTabSz="9318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811" indent="-228587" defTabSz="9318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985" indent="-228587" defTabSz="9318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18DC34A-C968-4730-8BDB-40BBB01C109A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A0C78A0A-CEFC-4C8D-9100-C49927ACACC5}" type="slidenum">
              <a:rPr lang="en-US" smtClean="0">
                <a:solidFill>
                  <a:prstClr val="black"/>
                </a:solidFill>
                <a:latin typeface="Arial" pitchFamily="34" charset="0"/>
              </a:rPr>
              <a:pPr defTabSz="931863"/>
              <a:t>6</a:t>
            </a:fld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Some topics on Human Dimensions: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Interactions among population, economic systems, production systems, political systems, and human behavior. 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US National Committee on the Human Dimensions of Climate Change – adoption of remote sensing technology in social science studies (supports issue of scaling).  Mooney, 2013.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Factors &amp; Options: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-- Do Ourselves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-- Partner in Major Way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-- Partner in Minor Way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-- Stay the Same as Now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Partners:  Traditional is NSF in this area.  Some with EPA, USDA, others on specific topics.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Non-Traditional Opportunities:  HUD, HHS/CDC, Energy, Transportation.    </a:t>
            </a:r>
          </a:p>
          <a:p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688FE8-A824-4BA1-8726-304DE312530B}" type="slidenum">
              <a:rPr lang="en-US">
                <a:solidFill>
                  <a:srgbClr val="000000"/>
                </a:solidFill>
              </a:rPr>
              <a:pPr eaLnBrk="1" hangingPunct="1"/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0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F2210-F948-4EB9-9F1C-7150B291D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8950" y="131763"/>
            <a:ext cx="6851650" cy="5302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6588" y="1117217"/>
            <a:ext cx="7845425" cy="5137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3A486-7196-45DE-9051-0BC887229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8475" y="131763"/>
            <a:ext cx="1960563" cy="62960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3613" y="131763"/>
            <a:ext cx="5732462" cy="62960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A528A-8543-45AB-8665-42A7D3B87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63613" y="131763"/>
            <a:ext cx="7845425" cy="6296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0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B32CC-028E-4B93-A5B3-58A114D29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B4AC1-EA17-4D74-A894-ED729C1AF43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375D6-3838-4E6C-A2E2-CA14B5592A0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CF602-A5A1-4EA7-8DD8-46207C1D854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19C69-071E-41FE-9F38-C90E0DDDEB4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77AB0-9AF4-4E46-BB7E-F09E2782447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9DCC8-B35B-4DC9-921F-6A0A64F27E1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AC5A5-24F9-4A5F-98E6-3A2BC3CA0F5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8950" y="131763"/>
            <a:ext cx="6851650" cy="5302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6588" y="1117217"/>
            <a:ext cx="7845425" cy="51371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8F364-ABBE-47B7-B03E-4B15E8832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32699-E8C6-47BC-A14E-9D8541CAE3E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6CE32-1825-4B08-A489-C62F5A615E3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D308B-150E-47B8-9901-B5BFB8328ED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2DCAB-BBF5-4AE1-A55F-B0DA228F5C8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B4AC1-EA17-4D74-A894-ED729C1AF43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375D6-3838-4E6C-A2E2-CA14B5592A0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CF602-A5A1-4EA7-8DD8-46207C1D854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19C69-071E-41FE-9F38-C90E0DDDEB4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77AB0-9AF4-4E46-BB7E-F09E2782447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9DCC8-B35B-4DC9-921F-6A0A64F27E1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C0806-32A3-4045-AD83-FE36221B1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AC5A5-24F9-4A5F-98E6-3A2BC3CA0F5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32699-E8C6-47BC-A14E-9D8541CAE3E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6CE32-1825-4B08-A489-C62F5A615E3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D308B-150E-47B8-9901-B5BFB8328ED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2DCAB-BBF5-4AE1-A55F-B0DA228F5C8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8950" y="131763"/>
            <a:ext cx="6851650" cy="5302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3613" y="1290638"/>
            <a:ext cx="3846512" cy="5137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2525" y="1290638"/>
            <a:ext cx="3846513" cy="5137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0706E-4E0B-42B2-B39E-2F5553F6B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EA3E0-6055-47E6-84D1-20E2C0593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8950" y="131763"/>
            <a:ext cx="6851650" cy="5302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D4C99-ECE4-4D80-A461-21729846F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F0397-9CF4-4B0D-B339-477C1D148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66598-E612-40E6-9C59-439D0AA07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7ABE0-BE2B-4CE6-ABA4-F736B3DD5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3" Type="http://schemas.openxmlformats.org/officeDocument/2006/relationships/image" Target="../media/image3.jpeg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0" y="846138"/>
            <a:ext cx="9144000" cy="601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3514" name="Rectangle 20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9575" y="61499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000000"/>
                </a:solidFill>
                <a:latin typeface="Arial" charset="0"/>
              </a:defRPr>
            </a:lvl1pPr>
          </a:lstStyle>
          <a:p>
            <a:pPr eaLnBrk="1" hangingPunct="1">
              <a:defRPr/>
            </a:pPr>
            <a:fld id="{0B607941-3D76-4C9D-B8CE-212022800AAB}" type="slidenum">
              <a:rPr lang="en-US"/>
              <a:pPr eaLnBrk="1" hangingPunct="1"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7938"/>
            <a:ext cx="9144000" cy="8223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1030" name="Picture 202"/>
          <p:cNvPicPr>
            <a:picLocks noChangeAspect="1" noChangeArrowheads="1"/>
          </p:cNvPicPr>
          <p:nvPr userDrawn="1"/>
        </p:nvPicPr>
        <p:blipFill>
          <a:blip r:embed="rId15" cstate="screen"/>
          <a:srcRect/>
          <a:stretch>
            <a:fillRect/>
          </a:stretch>
        </p:blipFill>
        <p:spPr bwMode="auto">
          <a:xfrm>
            <a:off x="8289925" y="98425"/>
            <a:ext cx="7747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</p:sldLayoutIdLst>
  <p:transition xmlns:p14="http://schemas.microsoft.com/office/powerpoint/2010/main"/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9pPr>
    </p:titleStyle>
    <p:bodyStyle>
      <a:lvl1pPr marL="282575" indent="-282575" algn="l" rtl="0" eaLnBrk="0" fontAlgn="base" hangingPunct="0">
        <a:spcBef>
          <a:spcPct val="3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36588" indent="-239713" algn="l" rtl="0" eaLnBrk="0" fontAlgn="base" hangingPunct="0">
        <a:spcBef>
          <a:spcPct val="30000"/>
        </a:spcBef>
        <a:spcAft>
          <a:spcPct val="0"/>
        </a:spcAft>
        <a:buFont typeface="Times" charset="0"/>
        <a:buChar char="–"/>
        <a:defRPr sz="2000">
          <a:solidFill>
            <a:schemeClr val="tx1"/>
          </a:solidFill>
          <a:latin typeface="+mn-lt"/>
        </a:defRPr>
      </a:lvl2pPr>
      <a:lvl3pPr marL="917575" indent="-166688" algn="l" rtl="0" eaLnBrk="0" fontAlgn="base" hangingPunct="0">
        <a:spcBef>
          <a:spcPct val="3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255713" indent="-223838" algn="l" rtl="0" eaLnBrk="0" fontAlgn="base" hangingPunct="0">
        <a:spcBef>
          <a:spcPct val="3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593850" indent="-223838" algn="l" rtl="0" eaLnBrk="0" fontAlgn="base" hangingPunct="0">
        <a:spcBef>
          <a:spcPct val="3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051050" indent="-223838" algn="l" rtl="0" fontAlgn="base">
        <a:spcBef>
          <a:spcPct val="3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508250" indent="-223838" algn="l" rtl="0" fontAlgn="base">
        <a:spcBef>
          <a:spcPct val="3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2965450" indent="-223838" algn="l" rtl="0" fontAlgn="base">
        <a:spcBef>
          <a:spcPct val="3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422650" indent="-223838" algn="l" rtl="0" fontAlgn="base">
        <a:spcBef>
          <a:spcPct val="3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eader_edmc01.jpg"/>
          <p:cNvPicPr>
            <a:picLocks noChangeAspect="1"/>
          </p:cNvPicPr>
          <p:nvPr userDrawn="1"/>
        </p:nvPicPr>
        <p:blipFill>
          <a:blip r:embed="rId1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-1"/>
            <a:ext cx="9144000" cy="1371601"/>
          </a:xfrm>
          <a:prstGeom prst="rect">
            <a:avLst/>
          </a:prstGeom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4FE94CB3-E847-486F-8A73-47BFA039860B}" type="slidenum">
              <a:rPr lang="en-US">
                <a:solidFill>
                  <a:prstClr val="black"/>
                </a:solidFill>
              </a:rPr>
              <a:pPr eaLnBrk="1" hangingPunct="1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eaLnBrk="1" hangingPunct="1"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eader_edmc01.jpg"/>
          <p:cNvPicPr>
            <a:picLocks noChangeAspect="1"/>
          </p:cNvPicPr>
          <p:nvPr userDrawn="1"/>
        </p:nvPicPr>
        <p:blipFill>
          <a:blip r:embed="rId1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-1"/>
            <a:ext cx="9144000" cy="1371601"/>
          </a:xfrm>
          <a:prstGeom prst="rect">
            <a:avLst/>
          </a:prstGeom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4FE94CB3-E847-486F-8A73-47BFA039860B}" type="slidenum">
              <a:rPr lang="en-US">
                <a:solidFill>
                  <a:prstClr val="black"/>
                </a:solidFill>
              </a:rPr>
              <a:pPr eaLnBrk="1" hangingPunct="1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eaLnBrk="1" hangingPunct="1">
              <a:defRPr/>
            </a:pPr>
            <a:r>
              <a:rPr lang="en-US" smtClean="0">
                <a:solidFill>
                  <a:prstClr val="black"/>
                </a:solidFill>
              </a:rPr>
              <a:t>6/16/2011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 descr="Earth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5"/>
          <p:cNvSpPr txBox="1">
            <a:spLocks noChangeArrowheads="1"/>
          </p:cNvSpPr>
          <p:nvPr/>
        </p:nvSpPr>
        <p:spPr bwMode="auto">
          <a:xfrm>
            <a:off x="447579" y="5548990"/>
            <a:ext cx="77882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Candara" pitchFamily="34" charset="0"/>
              </a:rPr>
              <a:t>Science Mission Directorate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Candara" pitchFamily="34" charset="0"/>
              </a:rPr>
              <a:t>Earth Science Division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81000" y="1981200"/>
            <a:ext cx="860901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Aft>
                <a:spcPts val="1200"/>
              </a:spcAft>
            </a:pPr>
            <a:r>
              <a:rPr lang="en-US" sz="4400" b="1" i="1" dirty="0" smtClean="0">
                <a:solidFill>
                  <a:schemeClr val="bg1"/>
                </a:solidFill>
                <a:latin typeface="Candara" pitchFamily="34" charset="0"/>
              </a:rPr>
              <a:t>NASA Outlook and Focus</a:t>
            </a:r>
          </a:p>
          <a:p>
            <a:pPr algn="ctr" eaLnBrk="1" hangingPunct="1">
              <a:spcAft>
                <a:spcPts val="1200"/>
              </a:spcAft>
            </a:pPr>
            <a:r>
              <a:rPr lang="en-US" sz="2400" b="1" i="1" dirty="0" smtClean="0">
                <a:solidFill>
                  <a:schemeClr val="bg1"/>
                </a:solidFill>
                <a:latin typeface="Candara" pitchFamily="34" charset="0"/>
              </a:rPr>
              <a:t>Vince Ambrosia</a:t>
            </a:r>
          </a:p>
          <a:p>
            <a:pPr algn="ctr" eaLnBrk="1" hangingPunct="1">
              <a:spcAft>
                <a:spcPts val="1200"/>
              </a:spcAft>
            </a:pPr>
            <a:r>
              <a:rPr lang="en-US" sz="2400" b="1" i="1" dirty="0" smtClean="0">
                <a:solidFill>
                  <a:schemeClr val="bg1"/>
                </a:solidFill>
                <a:latin typeface="Candara" pitchFamily="34" charset="0"/>
              </a:rPr>
              <a:t>NASA Applied Science Program:</a:t>
            </a:r>
          </a:p>
          <a:p>
            <a:pPr algn="ctr" eaLnBrk="1" hangingPunct="1">
              <a:spcAft>
                <a:spcPts val="1200"/>
              </a:spcAft>
            </a:pPr>
            <a:r>
              <a:rPr lang="en-US" sz="2400" b="1" i="1" dirty="0" smtClean="0">
                <a:solidFill>
                  <a:schemeClr val="bg1"/>
                </a:solidFill>
                <a:latin typeface="Candara" pitchFamily="34" charset="0"/>
              </a:rPr>
              <a:t>Assoc</a:t>
            </a:r>
            <a:r>
              <a:rPr lang="en-US" sz="2400" b="1" i="1" dirty="0" smtClean="0">
                <a:solidFill>
                  <a:schemeClr val="bg1"/>
                </a:solidFill>
                <a:latin typeface="Candara" pitchFamily="34" charset="0"/>
              </a:rPr>
              <a:t>. Program Manager - Wildfires</a:t>
            </a:r>
            <a:endParaRPr lang="en-US" sz="2400" b="1" dirty="0">
              <a:solidFill>
                <a:schemeClr val="bg1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3516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8"/>
          <p:cNvSpPr txBox="1">
            <a:spLocks/>
          </p:cNvSpPr>
          <p:nvPr/>
        </p:nvSpPr>
        <p:spPr bwMode="auto">
          <a:xfrm>
            <a:off x="0" y="124922"/>
            <a:ext cx="8985261" cy="5302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lnSpc>
                <a:spcPct val="85000"/>
              </a:lnSpc>
              <a:defRPr/>
            </a:pPr>
            <a:r>
              <a:rPr lang="en-US" sz="3200" b="1" i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Wildfires as Input to NASA Decadal Survey</a:t>
            </a:r>
            <a:endParaRPr lang="en-US" sz="3200" b="1" i="1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8762" y="934782"/>
            <a:ext cx="8789704" cy="540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30000"/>
              </a:spcBef>
              <a:spcAft>
                <a:spcPct val="0"/>
              </a:spcAft>
              <a:buFont typeface="Times" charset="0"/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1" kern="0" dirty="0" smtClean="0"/>
              <a:t>Major 1.5 year activity: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i="1" kern="0" dirty="0" smtClean="0"/>
              <a:t>Development of wildfire applications component of the NASA forthcoming Decadal Survey with wildfire community (workshops, requirements assessment for improved measurement of wildfire: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i="1" kern="0" dirty="0" smtClean="0"/>
              <a:t>Recommendation for new observations systems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i="1" kern="0" dirty="0" smtClean="0"/>
              <a:t>Improved Models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i="1" kern="0" dirty="0" smtClean="0"/>
              <a:t>Contributions of wildfire to climate change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i="1" kern="0" dirty="0" smtClean="0"/>
              <a:t>The report will be provided to NRC for implementation into NASA Decadal Survey, with recommendations of agency </a:t>
            </a:r>
            <a:r>
              <a:rPr lang="en-US" sz="2400" i="1" kern="0" dirty="0" err="1" smtClean="0"/>
              <a:t>focul</a:t>
            </a:r>
            <a:r>
              <a:rPr lang="en-US" sz="2400" i="1" kern="0" dirty="0" smtClean="0"/>
              <a:t> and agenda for next ten years (from implementation).</a:t>
            </a:r>
            <a:endParaRPr lang="en-US" sz="2400" i="1" kern="0" dirty="0"/>
          </a:p>
        </p:txBody>
      </p:sp>
    </p:spTree>
    <p:extLst>
      <p:ext uri="{BB962C8B-B14F-4D97-AF65-F5344CB8AC3E}">
        <p14:creationId xmlns:p14="http://schemas.microsoft.com/office/powerpoint/2010/main" val="39216574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2"/>
          <p:cNvSpPr txBox="1">
            <a:spLocks noChangeArrowheads="1"/>
          </p:cNvSpPr>
          <p:nvPr/>
        </p:nvSpPr>
        <p:spPr bwMode="auto">
          <a:xfrm>
            <a:off x="225425" y="4868863"/>
            <a:ext cx="352583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smtClean="0">
                <a:solidFill>
                  <a:srgbClr val="FFFFFF"/>
                </a:solidFill>
                <a:ea typeface="ＭＳ Ｐゴシック" pitchFamily="34" charset="-128"/>
              </a:rPr>
              <a:t>AMS Washington Forum</a:t>
            </a:r>
          </a:p>
          <a:p>
            <a:pPr algn="ctr" eaLnBrk="1" hangingPunct="1"/>
            <a:r>
              <a:rPr lang="en-US" sz="2400" smtClean="0">
                <a:solidFill>
                  <a:srgbClr val="FFFFFF"/>
                </a:solidFill>
                <a:ea typeface="ＭＳ Ｐゴシック" pitchFamily="34" charset="-128"/>
              </a:rPr>
              <a:t>Federal Panel </a:t>
            </a:r>
          </a:p>
          <a:p>
            <a:pPr algn="ctr" eaLnBrk="1" hangingPunct="1"/>
            <a:endParaRPr lang="en-US" sz="2400" smtClean="0">
              <a:solidFill>
                <a:srgbClr val="FFFFFF"/>
              </a:solidFill>
              <a:ea typeface="ＭＳ Ｐゴシック" pitchFamily="34" charset="-128"/>
            </a:endParaRPr>
          </a:p>
          <a:p>
            <a:pPr algn="ctr" eaLnBrk="1" hangingPunct="1"/>
            <a:r>
              <a:rPr lang="en-US" sz="2400" smtClean="0">
                <a:solidFill>
                  <a:srgbClr val="FFFFFF"/>
                </a:solidFill>
                <a:ea typeface="ＭＳ Ｐゴシック" pitchFamily="34" charset="-128"/>
              </a:rPr>
              <a:t>Michael H. Freilich</a:t>
            </a:r>
          </a:p>
          <a:p>
            <a:pPr algn="ctr" eaLnBrk="1" hangingPunct="1"/>
            <a:r>
              <a:rPr lang="en-US" sz="2400" smtClean="0">
                <a:solidFill>
                  <a:srgbClr val="FFFFFF"/>
                </a:solidFill>
                <a:ea typeface="ＭＳ Ｐゴシック" pitchFamily="34" charset="-128"/>
              </a:rPr>
              <a:t>4 April 2013</a:t>
            </a:r>
          </a:p>
        </p:txBody>
      </p:sp>
      <p:sp>
        <p:nvSpPr>
          <p:cNvPr id="49155" name="TextBox 4"/>
          <p:cNvSpPr txBox="1">
            <a:spLocks noChangeArrowheads="1"/>
          </p:cNvSpPr>
          <p:nvPr/>
        </p:nvSpPr>
        <p:spPr bwMode="auto">
          <a:xfrm>
            <a:off x="6732588" y="6134100"/>
            <a:ext cx="183356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600" smtClean="0">
                <a:solidFill>
                  <a:srgbClr val="FFFFFF"/>
                </a:solidFill>
                <a:ea typeface="ＭＳ Ｐゴシック" pitchFamily="34" charset="-128"/>
              </a:rPr>
              <a:t>Suomi NPP VIIRS</a:t>
            </a:r>
          </a:p>
          <a:p>
            <a:pPr algn="ctr" eaLnBrk="1" hangingPunct="1"/>
            <a:r>
              <a:rPr lang="en-US" sz="1600" smtClean="0">
                <a:solidFill>
                  <a:srgbClr val="FFFFFF"/>
                </a:solidFill>
                <a:ea typeface="ＭＳ Ｐゴシック" pitchFamily="34" charset="-128"/>
              </a:rPr>
              <a:t>Visible Composite</a:t>
            </a:r>
          </a:p>
        </p:txBody>
      </p:sp>
      <p:sp>
        <p:nvSpPr>
          <p:cNvPr id="49156" name="TextBox 5"/>
          <p:cNvSpPr txBox="1">
            <a:spLocks noChangeArrowheads="1"/>
          </p:cNvSpPr>
          <p:nvPr/>
        </p:nvSpPr>
        <p:spPr bwMode="auto">
          <a:xfrm>
            <a:off x="1150938" y="1881188"/>
            <a:ext cx="2070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5400" smtClean="0">
                <a:solidFill>
                  <a:srgbClr val="FFFFFF"/>
                </a:solidFill>
                <a:ea typeface="ＭＳ Ｐゴシック" pitchFamily="34" charset="-128"/>
              </a:rPr>
              <a:t>NASA</a:t>
            </a:r>
          </a:p>
        </p:txBody>
      </p:sp>
      <p:pic>
        <p:nvPicPr>
          <p:cNvPr id="49157" name="Picture 1" descr="Earth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4540250"/>
            <a:ext cx="9144000" cy="2317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9159" name="Rectangle 6"/>
          <p:cNvSpPr>
            <a:spLocks noChangeArrowheads="1"/>
          </p:cNvSpPr>
          <p:nvPr/>
        </p:nvSpPr>
        <p:spPr bwMode="auto">
          <a:xfrm>
            <a:off x="225425" y="4821238"/>
            <a:ext cx="35258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Aft>
                <a:spcPts val="600"/>
              </a:spcAft>
            </a:pPr>
            <a:r>
              <a:rPr lang="en-US" sz="3600" dirty="0" smtClean="0">
                <a:solidFill>
                  <a:srgbClr val="FFFFFF"/>
                </a:solidFill>
              </a:rPr>
              <a:t>Questions?</a:t>
            </a:r>
          </a:p>
        </p:txBody>
      </p:sp>
      <p:sp>
        <p:nvSpPr>
          <p:cNvPr id="49160" name="Rectangle 7"/>
          <p:cNvSpPr>
            <a:spLocks noChangeArrowheads="1"/>
          </p:cNvSpPr>
          <p:nvPr/>
        </p:nvSpPr>
        <p:spPr bwMode="auto">
          <a:xfrm>
            <a:off x="4451080" y="4948960"/>
            <a:ext cx="4584898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spcAft>
                <a:spcPts val="600"/>
              </a:spcAft>
            </a:pPr>
            <a:r>
              <a:rPr lang="en-US" sz="2400" b="1" dirty="0" smtClean="0">
                <a:solidFill>
                  <a:srgbClr val="FFFFFF"/>
                </a:solidFill>
              </a:rPr>
              <a:t>Vince Ambrosia</a:t>
            </a:r>
          </a:p>
          <a:p>
            <a:pPr eaLnBrk="1" hangingPunct="1">
              <a:spcAft>
                <a:spcPts val="600"/>
              </a:spcAft>
            </a:pPr>
            <a:r>
              <a:rPr lang="en-US" dirty="0" smtClean="0">
                <a:solidFill>
                  <a:srgbClr val="FFFFFF"/>
                </a:solidFill>
              </a:rPr>
              <a:t>Assoc. Program Manager – Wildfires</a:t>
            </a:r>
          </a:p>
          <a:p>
            <a:pPr eaLnBrk="1" hangingPunct="1">
              <a:spcAft>
                <a:spcPts val="600"/>
              </a:spcAft>
            </a:pPr>
            <a:r>
              <a:rPr lang="en-US" dirty="0" err="1" smtClean="0">
                <a:solidFill>
                  <a:srgbClr val="FFFFFF"/>
                </a:solidFill>
              </a:rPr>
              <a:t>vincent.g.ambrosia@nasa.gov</a:t>
            </a:r>
            <a:endParaRPr lang="en-US" dirty="0" smtClean="0">
              <a:solidFill>
                <a:srgbClr val="FFFFFF"/>
              </a:solidFill>
            </a:endParaRPr>
          </a:p>
          <a:p>
            <a:pPr eaLnBrk="1" hangingPunct="1">
              <a:spcAft>
                <a:spcPts val="600"/>
              </a:spcAft>
            </a:pPr>
            <a:r>
              <a:rPr lang="en-US" dirty="0" smtClean="0">
                <a:solidFill>
                  <a:srgbClr val="FFFFFF"/>
                </a:solidFill>
              </a:rPr>
              <a:t>1.650.604.6565</a:t>
            </a:r>
          </a:p>
        </p:txBody>
      </p:sp>
    </p:spTree>
    <p:extLst>
      <p:ext uri="{BB962C8B-B14F-4D97-AF65-F5344CB8AC3E}">
        <p14:creationId xmlns:p14="http://schemas.microsoft.com/office/powerpoint/2010/main" val="825527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897118"/>
            <a:ext cx="9144000" cy="5960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914400" lvl="1" indent="-457200"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ROSES 2011 A.35 Wildfires solicitation (Applied Science Program</a:t>
            </a:r>
            <a:r>
              <a:rPr lang="en-US" sz="2400" dirty="0" smtClean="0"/>
              <a:t>); portfolio management / program management;</a:t>
            </a:r>
            <a:endParaRPr lang="en-US" sz="2400" dirty="0" smtClean="0"/>
          </a:p>
          <a:p>
            <a:pPr marL="914400" lvl="1" indent="-457200"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Down-select to nine (9) Phase II Wildfire Projects;</a:t>
            </a:r>
            <a:endParaRPr lang="en-US" sz="2400" dirty="0" smtClean="0"/>
          </a:p>
          <a:p>
            <a:pPr marL="914400" lvl="1" indent="-457200"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Interface </a:t>
            </a:r>
            <a:r>
              <a:rPr lang="en-US" sz="2400" dirty="0" smtClean="0"/>
              <a:t>with Fire Community / Sister Agencies; develop collaborations, possible joint solicitations; Manage project efforts and </a:t>
            </a:r>
            <a:r>
              <a:rPr lang="en-US" sz="2400" dirty="0" smtClean="0"/>
              <a:t>metrics; Support / Represent the agency on various national /international committees to expand knowledge on NASA involvement in wildfire management efforts.</a:t>
            </a:r>
            <a:endParaRPr lang="en-US" sz="2400" dirty="0" smtClean="0"/>
          </a:p>
          <a:p>
            <a:pPr marL="914400" lvl="1" indent="-457200"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Develop outreach of program efforts through workshops, conferences, etc.</a:t>
            </a:r>
            <a:endParaRPr lang="en-US" sz="2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0" y="133048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FFFF"/>
                </a:solidFill>
                <a:latin typeface="+mj-lt"/>
              </a:rPr>
              <a:t>New Fire Support Efforts at NASA </a:t>
            </a:r>
            <a:endParaRPr lang="en-US" sz="3200" b="1" i="1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98837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6"/>
          <p:cNvSpPr>
            <a:spLocks noChangeArrowheads="1"/>
          </p:cNvSpPr>
          <p:nvPr/>
        </p:nvSpPr>
        <p:spPr bwMode="auto">
          <a:xfrm>
            <a:off x="561975" y="1217613"/>
            <a:ext cx="8324056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b="1" dirty="0" smtClean="0">
                <a:solidFill>
                  <a:srgbClr val="333399"/>
                </a:solidFill>
              </a:rPr>
              <a:t>Solicitation </a:t>
            </a:r>
            <a:r>
              <a:rPr lang="en-US" sz="2400" b="1" dirty="0">
                <a:solidFill>
                  <a:srgbClr val="333399"/>
                </a:solidFill>
              </a:rPr>
              <a:t>(Section 2)</a:t>
            </a:r>
          </a:p>
          <a:p>
            <a:endParaRPr lang="en-US" sz="1000" b="1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400" dirty="0"/>
              <a:t>The objective of this solicitation is to select applications and applied research projects to improve decision-making activities and actions on topics related to </a:t>
            </a:r>
            <a:r>
              <a:rPr lang="en-US" sz="2400" dirty="0" err="1"/>
              <a:t>wildland</a:t>
            </a:r>
            <a:r>
              <a:rPr lang="en-US" sz="2400" dirty="0"/>
              <a:t> fires, such as wildfires, rangeland fires, and prescribed fires. </a:t>
            </a:r>
            <a:endParaRPr lang="en-US" sz="2400" dirty="0" smtClean="0"/>
          </a:p>
          <a:p>
            <a:pPr>
              <a:spcAft>
                <a:spcPts val="1200"/>
              </a:spcAft>
            </a:pPr>
            <a:r>
              <a:rPr lang="en-US" sz="2400" dirty="0" smtClean="0"/>
              <a:t>Successful </a:t>
            </a:r>
            <a:r>
              <a:rPr lang="en-US" sz="2400" dirty="0"/>
              <a:t>projects will advance organizations’ use and application of Earth observations in analysis and assessments, management strategies and actions, business practices, and policy analysis and decisions associated with </a:t>
            </a:r>
            <a:r>
              <a:rPr lang="en-US" sz="2400" dirty="0" err="1"/>
              <a:t>wildland</a:t>
            </a:r>
            <a:r>
              <a:rPr lang="en-US" sz="2400" dirty="0"/>
              <a:t> fires.</a:t>
            </a:r>
          </a:p>
          <a:p>
            <a:pPr>
              <a:spcAft>
                <a:spcPts val="1200"/>
              </a:spcAft>
            </a:pPr>
            <a:endParaRPr lang="en-US" sz="2800" dirty="0"/>
          </a:p>
          <a:p>
            <a:pPr>
              <a:spcAft>
                <a:spcPts val="1200"/>
              </a:spcAft>
            </a:pPr>
            <a:endParaRPr lang="en-US" sz="2800" dirty="0"/>
          </a:p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i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i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i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b="1" dirty="0"/>
          </a:p>
          <a:p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75779" name="Rectangle 3"/>
          <p:cNvSpPr txBox="1">
            <a:spLocks noChangeArrowheads="1"/>
          </p:cNvSpPr>
          <p:nvPr/>
        </p:nvSpPr>
        <p:spPr bwMode="auto">
          <a:xfrm>
            <a:off x="8628063" y="6503988"/>
            <a:ext cx="515937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1400"/>
              <a:t>|‌ </a:t>
            </a:r>
            <a:fld id="{6ED997CC-9C21-44B6-B0C4-12E5C94367F3}" type="slidenum">
              <a:rPr lang="en-US" sz="1400"/>
              <a:pPr algn="r"/>
              <a:t>3</a:t>
            </a:fld>
            <a:endParaRPr lang="en-US" sz="1400"/>
          </a:p>
        </p:txBody>
      </p:sp>
      <p:sp>
        <p:nvSpPr>
          <p:cNvPr id="6" name="Title 8"/>
          <p:cNvSpPr txBox="1">
            <a:spLocks/>
          </p:cNvSpPr>
          <p:nvPr/>
        </p:nvSpPr>
        <p:spPr bwMode="auto">
          <a:xfrm>
            <a:off x="130175" y="161320"/>
            <a:ext cx="7731125" cy="530225"/>
          </a:xfrm>
          <a:prstGeom prst="rect">
            <a:avLst/>
          </a:prstGeom>
          <a:solidFill>
            <a:schemeClr val="tx1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lnSpc>
                <a:spcPct val="85000"/>
              </a:lnSpc>
              <a:defRPr/>
            </a:pPr>
            <a:r>
              <a:rPr lang="en-US" sz="3200" b="1" i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ROSES-2011 A.</a:t>
            </a:r>
            <a:r>
              <a:rPr lang="en-US" sz="3200" b="1" i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35 Down-Select</a:t>
            </a:r>
            <a:endParaRPr lang="en-US" sz="3200" b="1" i="1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7801190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1209675"/>
            <a:ext cx="8620125" cy="50403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8"/>
          <p:cNvSpPr txBox="1">
            <a:spLocks/>
          </p:cNvSpPr>
          <p:nvPr/>
        </p:nvSpPr>
        <p:spPr bwMode="auto">
          <a:xfrm>
            <a:off x="130175" y="149225"/>
            <a:ext cx="7731125" cy="530225"/>
          </a:xfrm>
          <a:prstGeom prst="rect">
            <a:avLst/>
          </a:prstGeom>
          <a:solidFill>
            <a:schemeClr val="tx1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lnSpc>
                <a:spcPct val="85000"/>
              </a:lnSpc>
              <a:defRPr/>
            </a:pPr>
            <a:r>
              <a:rPr lang="en-US" sz="3200" b="1" i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ROSES-2011 A.35</a:t>
            </a:r>
          </a:p>
        </p:txBody>
      </p:sp>
      <p:sp>
        <p:nvSpPr>
          <p:cNvPr id="82948" name="Rectangle 3"/>
          <p:cNvSpPr txBox="1">
            <a:spLocks noChangeArrowheads="1"/>
          </p:cNvSpPr>
          <p:nvPr/>
        </p:nvSpPr>
        <p:spPr bwMode="auto">
          <a:xfrm>
            <a:off x="8628063" y="6503988"/>
            <a:ext cx="515937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1400"/>
              <a:t>|‌ </a:t>
            </a:r>
            <a:fld id="{0229D2D4-960C-48C1-A9E9-EBDB37EB9F47}" type="slidenum">
              <a:rPr lang="en-US" sz="1400"/>
              <a:pPr algn="r"/>
              <a:t>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7760372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44488" y="944987"/>
            <a:ext cx="8443252" cy="5474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US" sz="2200" b="1" dirty="0" smtClean="0">
                <a:solidFill>
                  <a:srgbClr val="333399"/>
                </a:solidFill>
              </a:rPr>
              <a:t>Feasibility-to-Decision Support Projects</a:t>
            </a:r>
            <a:endParaRPr lang="en-US" sz="2200" i="1" dirty="0">
              <a:solidFill>
                <a:srgbClr val="000000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1800" dirty="0" smtClean="0"/>
              <a:t>A two-stage approach to identify more high-reward projects with strong commitment by partner organizations. </a:t>
            </a:r>
            <a:r>
              <a:rPr lang="en-US" sz="1800" b="1" dirty="0" smtClean="0"/>
              <a:t>Start with multiple feasibility studies </a:t>
            </a:r>
            <a:r>
              <a:rPr lang="en-US" sz="1800" dirty="0" smtClean="0"/>
              <a:t>of possible applications ideas.  After a year, </a:t>
            </a:r>
            <a:r>
              <a:rPr lang="en-US" sz="1800" b="1" dirty="0" smtClean="0"/>
              <a:t>the Program selects a subset </a:t>
            </a:r>
            <a:r>
              <a:rPr lang="en-US" sz="1800" dirty="0" smtClean="0"/>
              <a:t>of successful studies to pursue </a:t>
            </a:r>
            <a:r>
              <a:rPr lang="en-US" sz="1800" dirty="0"/>
              <a:t>as </a:t>
            </a:r>
            <a:r>
              <a:rPr lang="en-US" sz="1800" b="1" dirty="0"/>
              <a:t>in-depth applications projects</a:t>
            </a:r>
            <a:r>
              <a:rPr lang="en-US" sz="18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Approach generates numerous applications ideas and focuses investments on those with high-reward potential.  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Approach prioritizes partners’ “skin-in-the-game” to increase their involvement in project and commitment to adopting the project results.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ectangle 29"/>
          <p:cNvSpPr>
            <a:spLocks noChangeArrowheads="1"/>
          </p:cNvSpPr>
          <p:nvPr/>
        </p:nvSpPr>
        <p:spPr bwMode="auto">
          <a:xfrm>
            <a:off x="138113" y="98930"/>
            <a:ext cx="7453543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b="1" i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SMD/ESD Applied Sciences Program</a:t>
            </a:r>
            <a:endParaRPr lang="en-US" sz="3200" b="1" i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774" y="4141210"/>
            <a:ext cx="7303326" cy="2643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9" name="Isosceles Triangle 18"/>
          <p:cNvSpPr>
            <a:spLocks noChangeAspect="1"/>
          </p:cNvSpPr>
          <p:nvPr/>
        </p:nvSpPr>
        <p:spPr>
          <a:xfrm>
            <a:off x="7505206" y="4613499"/>
            <a:ext cx="524786" cy="2011680"/>
          </a:xfrm>
          <a:prstGeom prst="triangle">
            <a:avLst/>
          </a:prstGeom>
          <a:solidFill>
            <a:srgbClr val="0000CC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" name="Isosceles Triangle 19"/>
          <p:cNvSpPr>
            <a:spLocks noChangeAspect="1"/>
          </p:cNvSpPr>
          <p:nvPr/>
        </p:nvSpPr>
        <p:spPr>
          <a:xfrm rot="10800000">
            <a:off x="5266413" y="4645358"/>
            <a:ext cx="524786" cy="2011680"/>
          </a:xfrm>
          <a:prstGeom prst="triangle">
            <a:avLst/>
          </a:prstGeom>
          <a:solidFill>
            <a:srgbClr val="0000CC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628063" y="6503988"/>
            <a:ext cx="515937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1400"/>
              <a:t>|‌ </a:t>
            </a:r>
            <a:fld id="{70C0699B-A90B-46FB-B5C4-CB352BEAA580}" type="slidenum">
              <a:rPr lang="en-US" sz="1400"/>
              <a:pPr algn="r"/>
              <a:t>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09624786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952500" y="114300"/>
            <a:ext cx="721360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</a:rPr>
              <a:t>Applied Sciences – 2008 Solicitation</a:t>
            </a:r>
          </a:p>
          <a:p>
            <a:pPr algn="ctr">
              <a:spcBef>
                <a:spcPct val="20000"/>
              </a:spcBef>
            </a:pP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74756" name="Rectangle 3"/>
          <p:cNvSpPr txBox="1">
            <a:spLocks noChangeArrowheads="1"/>
          </p:cNvSpPr>
          <p:nvPr/>
        </p:nvSpPr>
        <p:spPr bwMode="auto">
          <a:xfrm>
            <a:off x="8628063" y="6503988"/>
            <a:ext cx="515937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400">
                <a:solidFill>
                  <a:srgbClr val="000000"/>
                </a:solidFill>
              </a:rPr>
              <a:t>|‌ </a:t>
            </a:r>
            <a:fld id="{A8231A21-D67F-4411-B68C-2410B347A983}" type="slidenum">
              <a:rPr lang="en-US" sz="1400">
                <a:solidFill>
                  <a:srgbClr val="000000"/>
                </a:solidFill>
              </a:rPr>
              <a:pPr algn="r"/>
              <a:t>6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97737" y="0"/>
            <a:ext cx="8731787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i="1" dirty="0" smtClean="0">
                <a:solidFill>
                  <a:srgbClr val="FFFFFF"/>
                </a:solidFill>
              </a:rPr>
              <a:t>Selections</a:t>
            </a:r>
            <a:r>
              <a:rPr lang="en-US" sz="3200" b="1" i="1" dirty="0">
                <a:solidFill>
                  <a:srgbClr val="FFFFFF"/>
                </a:solidFill>
              </a:rPr>
              <a:t> </a:t>
            </a:r>
            <a:r>
              <a:rPr lang="en-US" sz="3200" b="1" i="1" dirty="0" smtClean="0">
                <a:solidFill>
                  <a:srgbClr val="FFFFFF"/>
                </a:solidFill>
              </a:rPr>
              <a:t>of Phase II Projects</a:t>
            </a:r>
            <a:endParaRPr lang="en-US" sz="3200" b="1" i="1" dirty="0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7458" y="1198108"/>
            <a:ext cx="8747901" cy="5262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b="1" dirty="0"/>
              <a:t>Zachary Holden / USDA Forest Service:</a:t>
            </a:r>
            <a:endParaRPr lang="en-US" sz="1400" dirty="0"/>
          </a:p>
          <a:p>
            <a:r>
              <a:rPr lang="en-US" sz="1400" i="1" dirty="0" smtClean="0"/>
              <a:t>	A </a:t>
            </a:r>
            <a:r>
              <a:rPr lang="en-US" sz="1400" i="1" dirty="0"/>
              <a:t>Prototype System for Predicting Insect and Climate-Induced Impacts on Fire </a:t>
            </a:r>
            <a:r>
              <a:rPr lang="en-US" sz="1400" i="1" dirty="0" smtClean="0"/>
              <a:t>Hazard </a:t>
            </a:r>
            <a:r>
              <a:rPr lang="en-US" sz="1400" i="1" dirty="0"/>
              <a:t>in </a:t>
            </a:r>
            <a:r>
              <a:rPr lang="en-US" sz="1400" i="1" dirty="0" smtClean="0"/>
              <a:t>	Complex </a:t>
            </a:r>
            <a:r>
              <a:rPr lang="en-US" sz="1400" i="1" dirty="0"/>
              <a:t>Terrain</a:t>
            </a:r>
            <a:r>
              <a:rPr lang="en-US" sz="1400" dirty="0"/>
              <a:t>;</a:t>
            </a:r>
          </a:p>
          <a:p>
            <a:pPr lvl="0"/>
            <a:r>
              <a:rPr lang="en-US" sz="1400" b="1" dirty="0" smtClean="0"/>
              <a:t>Stephen Howard  </a:t>
            </a:r>
            <a:r>
              <a:rPr lang="en-US" sz="1400" b="1" dirty="0"/>
              <a:t>/ USGS EROS Center</a:t>
            </a:r>
            <a:r>
              <a:rPr lang="en-US" sz="1400" dirty="0"/>
              <a:t>:</a:t>
            </a:r>
          </a:p>
          <a:p>
            <a:r>
              <a:rPr lang="en-US" sz="1400" i="1" dirty="0" smtClean="0"/>
              <a:t>	Utilization </a:t>
            </a:r>
            <a:r>
              <a:rPr lang="en-US" sz="1400" i="1" dirty="0"/>
              <a:t>of Multi-Sensor Active Fire Detections to Map Fires in the US</a:t>
            </a:r>
            <a:r>
              <a:rPr lang="en-US" sz="1400" dirty="0"/>
              <a:t>;</a:t>
            </a:r>
          </a:p>
          <a:p>
            <a:pPr lvl="0"/>
            <a:r>
              <a:rPr lang="en-US" sz="1400" b="1" dirty="0"/>
              <a:t>Mary Ellen Miller / Michigan Tech Research Institute (MTRI):</a:t>
            </a:r>
            <a:endParaRPr lang="en-US" sz="1400" dirty="0"/>
          </a:p>
          <a:p>
            <a:r>
              <a:rPr lang="en-US" sz="1400" i="1" dirty="0" smtClean="0"/>
              <a:t>	Linking </a:t>
            </a:r>
            <a:r>
              <a:rPr lang="en-US" sz="1400" i="1" dirty="0"/>
              <a:t>Remote Sensing and Process-Based Hydrological Models to Increase </a:t>
            </a:r>
            <a:r>
              <a:rPr lang="en-US" sz="1400" i="1" dirty="0" smtClean="0"/>
              <a:t>Understanding </a:t>
            </a:r>
            <a:r>
              <a:rPr lang="en-US" sz="1400" i="1" dirty="0"/>
              <a:t>of </a:t>
            </a:r>
            <a:r>
              <a:rPr lang="en-US" sz="1400" i="1" dirty="0" smtClean="0"/>
              <a:t>	Wildfire </a:t>
            </a:r>
            <a:r>
              <a:rPr lang="en-US" sz="1400" i="1" dirty="0"/>
              <a:t>Effects on Watersheds and Improve Post-Fire Remediation </a:t>
            </a:r>
            <a:r>
              <a:rPr lang="en-US" sz="1400" i="1" dirty="0" smtClean="0"/>
              <a:t>Efforts</a:t>
            </a:r>
            <a:r>
              <a:rPr lang="en-US" sz="1400" i="1" dirty="0"/>
              <a:t>;</a:t>
            </a:r>
            <a:endParaRPr lang="en-US" sz="1400" dirty="0"/>
          </a:p>
          <a:p>
            <a:pPr lvl="0"/>
            <a:r>
              <a:rPr lang="en-US" sz="1400" b="1" dirty="0"/>
              <a:t>Birgit Peterson / USGS EROS Center</a:t>
            </a:r>
            <a:r>
              <a:rPr lang="en-US" sz="1400" dirty="0"/>
              <a:t>:</a:t>
            </a:r>
          </a:p>
          <a:p>
            <a:r>
              <a:rPr lang="en-US" sz="1400" i="1" dirty="0" smtClean="0"/>
              <a:t>	Enhanced </a:t>
            </a:r>
            <a:r>
              <a:rPr lang="en-US" sz="1400" i="1" dirty="0"/>
              <a:t>Wildland Fire Management Decision Support Using </a:t>
            </a:r>
            <a:r>
              <a:rPr lang="en-US" sz="1400" i="1" dirty="0" err="1"/>
              <a:t>Lidar</a:t>
            </a:r>
            <a:r>
              <a:rPr lang="en-US" sz="1400" i="1" dirty="0"/>
              <a:t>-Infused </a:t>
            </a:r>
            <a:r>
              <a:rPr lang="en-US" sz="1400" i="1" dirty="0" smtClean="0"/>
              <a:t>LANDFIRE </a:t>
            </a:r>
            <a:r>
              <a:rPr lang="en-US" sz="1400" i="1" dirty="0"/>
              <a:t>Data</a:t>
            </a:r>
            <a:r>
              <a:rPr lang="en-US" sz="1400" dirty="0" smtClean="0"/>
              <a:t>;</a:t>
            </a:r>
            <a:endParaRPr lang="en-US" sz="1400" dirty="0"/>
          </a:p>
          <a:p>
            <a:pPr lvl="0"/>
            <a:r>
              <a:rPr lang="en-US" sz="1400" b="1" dirty="0" err="1"/>
              <a:t>Sher</a:t>
            </a:r>
            <a:r>
              <a:rPr lang="en-US" sz="1400" b="1" dirty="0"/>
              <a:t> </a:t>
            </a:r>
            <a:r>
              <a:rPr lang="en-US" sz="1400" b="1" dirty="0" err="1"/>
              <a:t>Schranz</a:t>
            </a:r>
            <a:r>
              <a:rPr lang="en-US" sz="1400" b="1" dirty="0"/>
              <a:t> / NOAA:</a:t>
            </a:r>
            <a:endParaRPr lang="en-US" sz="1400" dirty="0"/>
          </a:p>
          <a:p>
            <a:r>
              <a:rPr lang="en-US" sz="1400" i="1" dirty="0" smtClean="0"/>
              <a:t>	Wildland </a:t>
            </a:r>
            <a:r>
              <a:rPr lang="en-US" sz="1400" i="1" dirty="0"/>
              <a:t>Fire Behavior and Risk Prediction</a:t>
            </a:r>
            <a:r>
              <a:rPr lang="en-US" sz="1400" dirty="0"/>
              <a:t>;</a:t>
            </a:r>
          </a:p>
          <a:p>
            <a:pPr lvl="0"/>
            <a:r>
              <a:rPr lang="en-US" sz="1400" b="1" dirty="0" err="1"/>
              <a:t>Wilfrid</a:t>
            </a:r>
            <a:r>
              <a:rPr lang="en-US" sz="1400" b="1" dirty="0"/>
              <a:t> Schroeder / University of Maryland</a:t>
            </a:r>
            <a:endParaRPr lang="en-US" sz="1400" dirty="0"/>
          </a:p>
          <a:p>
            <a:pPr lvl="0"/>
            <a:r>
              <a:rPr lang="en-US" sz="1400" i="1" dirty="0" smtClean="0"/>
              <a:t>	Development </a:t>
            </a:r>
            <a:r>
              <a:rPr lang="en-US" sz="1400" i="1" dirty="0"/>
              <a:t>and Application of Spatially Refined Remote Sensing Active Fire Data Sets in </a:t>
            </a:r>
            <a:r>
              <a:rPr lang="en-US" sz="1400" i="1" dirty="0" smtClean="0"/>
              <a:t>	Support </a:t>
            </a:r>
            <a:r>
              <a:rPr lang="en-US" sz="1400" i="1" dirty="0"/>
              <a:t>of Fire Monitoring, Management and Planning</a:t>
            </a:r>
            <a:r>
              <a:rPr lang="en-US" sz="1400" dirty="0"/>
              <a:t>;</a:t>
            </a:r>
          </a:p>
          <a:p>
            <a:pPr lvl="0"/>
            <a:r>
              <a:rPr lang="en-US" sz="1400" b="1" dirty="0" err="1"/>
              <a:t>Karyn</a:t>
            </a:r>
            <a:r>
              <a:rPr lang="en-US" sz="1400" b="1" dirty="0"/>
              <a:t> Tabor / Conservation International Foundation</a:t>
            </a:r>
            <a:endParaRPr lang="en-US" sz="1400" dirty="0"/>
          </a:p>
          <a:p>
            <a:pPr lvl="0"/>
            <a:r>
              <a:rPr lang="en-US" sz="1400" i="1" dirty="0" smtClean="0"/>
              <a:t>	An </a:t>
            </a:r>
            <a:r>
              <a:rPr lang="en-US" sz="1400" i="1" dirty="0"/>
              <a:t>Integrated Forest and Fire Monitoring and Forecasting System for Improved Forest </a:t>
            </a:r>
            <a:r>
              <a:rPr lang="en-US" sz="1400" i="1" dirty="0" smtClean="0"/>
              <a:t>	Management </a:t>
            </a:r>
            <a:r>
              <a:rPr lang="en-US" sz="1400" i="1" dirty="0"/>
              <a:t>in the Tropics</a:t>
            </a:r>
            <a:r>
              <a:rPr lang="en-US" sz="1400" dirty="0"/>
              <a:t>;</a:t>
            </a:r>
          </a:p>
          <a:p>
            <a:pPr lvl="0"/>
            <a:r>
              <a:rPr lang="en-US" sz="1400" b="1" dirty="0"/>
              <a:t>James </a:t>
            </a:r>
            <a:r>
              <a:rPr lang="en-US" sz="1400" b="1" dirty="0" err="1"/>
              <a:t>Vogelmann</a:t>
            </a:r>
            <a:r>
              <a:rPr lang="en-US" sz="1400" b="1" dirty="0"/>
              <a:t> / National Center for Earth Resources Observation and Science (USGS EROS Center)</a:t>
            </a:r>
            <a:r>
              <a:rPr lang="en-US" sz="1400" dirty="0"/>
              <a:t>;</a:t>
            </a:r>
          </a:p>
          <a:p>
            <a:r>
              <a:rPr lang="en-US" sz="1400" i="1" dirty="0" smtClean="0"/>
              <a:t>	Improving </a:t>
            </a:r>
            <a:r>
              <a:rPr lang="en-US" sz="1400" i="1" dirty="0"/>
              <a:t>National Shrub and Grass Fuel Maps Using Remotely Sensed Data and </a:t>
            </a:r>
            <a:r>
              <a:rPr lang="en-US" sz="1400" i="1" dirty="0" smtClean="0"/>
              <a:t>	Biogeochemical </a:t>
            </a:r>
            <a:r>
              <a:rPr lang="en-US" sz="1400" i="1" dirty="0"/>
              <a:t>Modeling to Support Fire Risk Assessments</a:t>
            </a:r>
            <a:r>
              <a:rPr lang="en-US" sz="1400" dirty="0"/>
              <a:t>;</a:t>
            </a:r>
          </a:p>
          <a:p>
            <a:pPr lvl="0"/>
            <a:r>
              <a:rPr lang="en-US" sz="1400" b="1" dirty="0"/>
              <a:t>Keith Weber / Idaho State University</a:t>
            </a:r>
            <a:endParaRPr lang="en-US" sz="1400" dirty="0"/>
          </a:p>
          <a:p>
            <a:r>
              <a:rPr lang="en-US" sz="1400" dirty="0" smtClean="0"/>
              <a:t>	RECOVER</a:t>
            </a:r>
            <a:r>
              <a:rPr lang="en-US" sz="1400" dirty="0"/>
              <a:t>: Rehabilitation Capability Convergence for Ecosystem Recovery;</a:t>
            </a:r>
          </a:p>
        </p:txBody>
      </p:sp>
    </p:spTree>
    <p:extLst>
      <p:ext uri="{BB962C8B-B14F-4D97-AF65-F5344CB8AC3E}">
        <p14:creationId xmlns:p14="http://schemas.microsoft.com/office/powerpoint/2010/main" val="23864230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8"/>
          <p:cNvSpPr txBox="1">
            <a:spLocks/>
          </p:cNvSpPr>
          <p:nvPr/>
        </p:nvSpPr>
        <p:spPr bwMode="auto">
          <a:xfrm>
            <a:off x="96762" y="136904"/>
            <a:ext cx="7100451" cy="530225"/>
          </a:xfrm>
          <a:prstGeom prst="rect">
            <a:avLst/>
          </a:prstGeom>
          <a:solidFill>
            <a:schemeClr val="tx1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lnSpc>
                <a:spcPct val="85000"/>
              </a:lnSpc>
              <a:defRPr/>
            </a:pPr>
            <a:r>
              <a:rPr lang="en-US" sz="3200" b="1" i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Current &amp; Upcoming Activities</a:t>
            </a:r>
            <a:endParaRPr lang="en-US" sz="3200" b="1" i="1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8762" y="1126513"/>
            <a:ext cx="8789704" cy="540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30000"/>
              </a:spcBef>
              <a:spcAft>
                <a:spcPct val="0"/>
              </a:spcAft>
              <a:buFont typeface="Times" charset="0"/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kern="0" dirty="0" smtClean="0"/>
              <a:t>Develop </a:t>
            </a:r>
            <a:r>
              <a:rPr lang="en-US" sz="2400" kern="0" dirty="0"/>
              <a:t>Phase II Project </a:t>
            </a:r>
            <a:r>
              <a:rPr lang="en-US" sz="2400" kern="0" dirty="0" smtClean="0"/>
              <a:t>team </a:t>
            </a:r>
            <a:r>
              <a:rPr lang="en-US" sz="2400" kern="0" dirty="0"/>
              <a:t>1</a:t>
            </a:r>
            <a:r>
              <a:rPr lang="en-US" sz="2400" kern="0" baseline="30000" dirty="0" smtClean="0"/>
              <a:t>st</a:t>
            </a:r>
            <a:r>
              <a:rPr lang="en-US" sz="2400" kern="0" dirty="0" smtClean="0"/>
              <a:t> Year Review and Planning Workshop (January ‘15 at RSAC / SLC; ‘16 at NIFC / Boise; ‘17 at TBD</a:t>
            </a:r>
            <a:endParaRPr lang="en-US" sz="2400" kern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kern="0" dirty="0" err="1" smtClean="0"/>
              <a:t>Futurecasting</a:t>
            </a:r>
            <a:r>
              <a:rPr lang="en-US" sz="2400" kern="0" dirty="0" smtClean="0"/>
              <a:t> </a:t>
            </a:r>
            <a:r>
              <a:rPr lang="en-US" sz="2400" kern="0" dirty="0" smtClean="0"/>
              <a:t>Summit: The Future of Wildfires, AFA, Colorado Springs,13-14 February. Develop trend analysis of technology and wildfire crossroads in 2024.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kern="0" dirty="0" smtClean="0"/>
              <a:t>Discussions with NRC (</a:t>
            </a:r>
            <a:r>
              <a:rPr lang="en-US" sz="2400" kern="0" dirty="0" err="1" smtClean="0"/>
              <a:t>Drs</a:t>
            </a:r>
            <a:r>
              <a:rPr lang="en-US" sz="2400" kern="0" dirty="0" smtClean="0"/>
              <a:t> </a:t>
            </a:r>
            <a:r>
              <a:rPr lang="en-US" sz="2400" dirty="0"/>
              <a:t>Elizabeth </a:t>
            </a:r>
            <a:r>
              <a:rPr lang="en-US" sz="2400" dirty="0" err="1" smtClean="0"/>
              <a:t>Eide</a:t>
            </a:r>
            <a:r>
              <a:rPr lang="en-US" sz="2400" dirty="0"/>
              <a:t> </a:t>
            </a:r>
            <a:r>
              <a:rPr lang="en-US" sz="2400" dirty="0" smtClean="0"/>
              <a:t>and Mark </a:t>
            </a:r>
            <a:r>
              <a:rPr lang="en-US" sz="2400" dirty="0"/>
              <a:t>Lange, </a:t>
            </a:r>
            <a:r>
              <a:rPr lang="en-US" sz="2400" dirty="0" smtClean="0"/>
              <a:t>Director and Program Officer (respectively), Board </a:t>
            </a:r>
            <a:r>
              <a:rPr lang="en-US" sz="2400" dirty="0"/>
              <a:t>on Earth Sciences and </a:t>
            </a:r>
            <a:r>
              <a:rPr lang="en-US" sz="2400" dirty="0" smtClean="0"/>
              <a:t>Resources</a:t>
            </a:r>
            <a:r>
              <a:rPr lang="en-US" sz="2400" dirty="0"/>
              <a:t>) about “</a:t>
            </a:r>
            <a:r>
              <a:rPr lang="en-US" sz="2400" i="1" dirty="0"/>
              <a:t>potential NRC study to examine how science can help wildfire planning and management be more strategic, reduce costs, and increase the land’s resilience to </a:t>
            </a:r>
            <a:r>
              <a:rPr lang="en-US" sz="2400" i="1" dirty="0" smtClean="0"/>
              <a:t>wildfire”;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8591664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8"/>
          <p:cNvSpPr txBox="1">
            <a:spLocks/>
          </p:cNvSpPr>
          <p:nvPr/>
        </p:nvSpPr>
        <p:spPr bwMode="auto">
          <a:xfrm>
            <a:off x="96762" y="136904"/>
            <a:ext cx="7100451" cy="530225"/>
          </a:xfrm>
          <a:prstGeom prst="rect">
            <a:avLst/>
          </a:prstGeom>
          <a:solidFill>
            <a:schemeClr val="tx1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lnSpc>
                <a:spcPct val="85000"/>
              </a:lnSpc>
              <a:defRPr/>
            </a:pPr>
            <a:r>
              <a:rPr lang="en-US" sz="3200" b="1" i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Active &amp; Upcoming Activities</a:t>
            </a:r>
            <a:endParaRPr lang="en-US" sz="3200" b="1" i="1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8762" y="1170756"/>
            <a:ext cx="8789704" cy="540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30000"/>
              </a:spcBef>
              <a:spcAft>
                <a:spcPct val="0"/>
              </a:spcAft>
              <a:buFont typeface="Times" charset="0"/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1" dirty="0" smtClean="0"/>
              <a:t>Participated </a:t>
            </a:r>
            <a:r>
              <a:rPr lang="en-US" sz="2400" i="1" dirty="0"/>
              <a:t>in JFSP National Fire Science Exchange Meeting, Tucson, AZ, 6-8 May. Develop ideas for joint solicitation of projects / campaigns; build closer relationships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1" dirty="0"/>
              <a:t>Participate in Large Wildland Fire Conference, Missoula, MT, 20-23 May. Expose community to NASA’s growing portfolio in wildfire remote sensing applications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1" dirty="0" smtClean="0"/>
              <a:t>Committee membership (rep NASA) on GEO 2012-2015 Work Plan, element DI-01--Disasters; Risk Reduction , Group C4: Global Wildfire Information </a:t>
            </a:r>
            <a:r>
              <a:rPr lang="en-US" sz="2400" i="1" dirty="0" smtClean="0"/>
              <a:t>System;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NASA </a:t>
            </a:r>
            <a:r>
              <a:rPr lang="en-US" sz="2400" dirty="0" err="1" smtClean="0"/>
              <a:t>repped</a:t>
            </a:r>
            <a:r>
              <a:rPr lang="en-US" sz="2400" dirty="0" smtClean="0"/>
              <a:t> at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/>
              <a:t>Wildland </a:t>
            </a:r>
            <a:r>
              <a:rPr lang="en-US" sz="2400" dirty="0"/>
              <a:t>Fire Science &amp; Technology Task </a:t>
            </a:r>
            <a:r>
              <a:rPr lang="en-US" sz="2400" dirty="0" smtClean="0"/>
              <a:t>Force (Amber Soja);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Sponsored and supported NASA exhibit at IUFRO, Salt Lake City, UT. 5-12 October 2014.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6973845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8"/>
          <p:cNvSpPr txBox="1">
            <a:spLocks/>
          </p:cNvSpPr>
          <p:nvPr/>
        </p:nvSpPr>
        <p:spPr bwMode="auto">
          <a:xfrm>
            <a:off x="96762" y="136904"/>
            <a:ext cx="7100451" cy="530225"/>
          </a:xfrm>
          <a:prstGeom prst="rect">
            <a:avLst/>
          </a:prstGeom>
          <a:solidFill>
            <a:schemeClr val="tx1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lnSpc>
                <a:spcPct val="85000"/>
              </a:lnSpc>
              <a:defRPr/>
            </a:pPr>
            <a:r>
              <a:rPr lang="en-US" sz="3200" b="1" i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Active &amp; Upcoming Activities</a:t>
            </a:r>
            <a:endParaRPr lang="en-US" sz="3200" b="1" i="1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8762" y="934782"/>
            <a:ext cx="8789704" cy="540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30000"/>
              </a:spcBef>
              <a:spcAft>
                <a:spcPct val="0"/>
              </a:spcAft>
              <a:buFont typeface="Times" charset="0"/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3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1" kern="0" dirty="0" smtClean="0"/>
              <a:t>Participate </a:t>
            </a:r>
            <a:r>
              <a:rPr lang="en-US" sz="2400" i="1" kern="0" dirty="0"/>
              <a:t>and address NASA’s ASP-Wildfire  program element at International Conference on Forest Fire Research, Coimbra, Portugal, November 2014. Possible NASA Conference support / display;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1" kern="0" dirty="0"/>
              <a:t>ISRSE 2015 Berlin, Program Technical Committee; </a:t>
            </a:r>
            <a:r>
              <a:rPr lang="en-US" sz="2400" i="1" kern="0" dirty="0" smtClean="0"/>
              <a:t>Theme Chair of Disasters Theme and Airborne Theme. Organized special sessions on Wildfires (Disaster Theme) and UAS for Resource Assessment (Airborne Theme).</a:t>
            </a:r>
            <a:r>
              <a:rPr lang="en-US" sz="2400" i="1" kern="0" dirty="0" smtClean="0"/>
              <a:t> Still open for abstract submissions.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1" kern="0" dirty="0" smtClean="0"/>
              <a:t>Organized Special Session on NASA Wildfire Applications at </a:t>
            </a:r>
            <a:r>
              <a:rPr lang="en-US" sz="2400" i="1" kern="0" dirty="0" err="1" smtClean="0"/>
              <a:t>Pecora</a:t>
            </a:r>
            <a:r>
              <a:rPr lang="en-US" sz="2400" i="1" kern="0" dirty="0" smtClean="0"/>
              <a:t> Conference, Denver, CO, November, Amber Soja – Chair.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1" kern="0" dirty="0" smtClean="0"/>
              <a:t>NASA rep on IARPC Wildfire Implementation Team; developed a document on orbital and airborne wildfire remote sensing assets that is web-served by the IARPC.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7844147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DMC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DMC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35904</TotalTime>
  <Words>952</Words>
  <Application>Microsoft Macintosh PowerPoint</Application>
  <PresentationFormat>On-screen Show (4:3)</PresentationFormat>
  <Paragraphs>108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8_Blank</vt:lpstr>
      <vt:lpstr>EDMC Theme</vt:lpstr>
      <vt:lpstr>1_EDMC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NASA HQ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and  Protecting Our Home Planet</dc:title>
  <dc:creator>SAIC ODIN</dc:creator>
  <cp:lastModifiedBy>Vince Ambrosia</cp:lastModifiedBy>
  <cp:revision>775</cp:revision>
  <cp:lastPrinted>2007-02-20T22:10:43Z</cp:lastPrinted>
  <dcterms:created xsi:type="dcterms:W3CDTF">2003-03-13T17:36:49Z</dcterms:created>
  <dcterms:modified xsi:type="dcterms:W3CDTF">2014-10-23T07:48:24Z</dcterms:modified>
</cp:coreProperties>
</file>