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4" r:id="rId2"/>
  </p:sldMasterIdLst>
  <p:notesMasterIdLst>
    <p:notesMasterId r:id="rId28"/>
  </p:notesMasterIdLst>
  <p:sldIdLst>
    <p:sldId id="383" r:id="rId3"/>
    <p:sldId id="389" r:id="rId4"/>
    <p:sldId id="429" r:id="rId5"/>
    <p:sldId id="427" r:id="rId6"/>
    <p:sldId id="428" r:id="rId7"/>
    <p:sldId id="476" r:id="rId8"/>
    <p:sldId id="449" r:id="rId9"/>
    <p:sldId id="448" r:id="rId10"/>
    <p:sldId id="457" r:id="rId11"/>
    <p:sldId id="458" r:id="rId12"/>
    <p:sldId id="460" r:id="rId13"/>
    <p:sldId id="462" r:id="rId14"/>
    <p:sldId id="463" r:id="rId15"/>
    <p:sldId id="464" r:id="rId16"/>
    <p:sldId id="477" r:id="rId17"/>
    <p:sldId id="467" r:id="rId18"/>
    <p:sldId id="478" r:id="rId19"/>
    <p:sldId id="468" r:id="rId20"/>
    <p:sldId id="385" r:id="rId21"/>
    <p:sldId id="456" r:id="rId22"/>
    <p:sldId id="471" r:id="rId23"/>
    <p:sldId id="472" r:id="rId24"/>
    <p:sldId id="473" r:id="rId25"/>
    <p:sldId id="474" r:id="rId26"/>
    <p:sldId id="35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6FA26"/>
    <a:srgbClr val="2BF54D"/>
    <a:srgbClr val="FAA306"/>
    <a:srgbClr val="0000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96" autoAdjust="0"/>
    <p:restoredTop sz="97222" autoAdjust="0"/>
  </p:normalViewPr>
  <p:slideViewPr>
    <p:cSldViewPr snapToGrid="0" showGuides="1">
      <p:cViewPr varScale="1">
        <p:scale>
          <a:sx n="102" d="100"/>
          <a:sy n="102" d="100"/>
        </p:scale>
        <p:origin x="-136" y="-120"/>
      </p:cViewPr>
      <p:guideLst>
        <p:guide orient="horz" pos="2151"/>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3ABD42-74D5-432C-B483-B26C07D58656}" type="datetimeFigureOut">
              <a:rPr lang="en-US" smtClean="0"/>
              <a:t>12/13/17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8090244-3984-47A2-982B-684160400008}" type="slidenum">
              <a:rPr lang="en-US" smtClean="0"/>
              <a:t>‹#›</a:t>
            </a:fld>
            <a:endParaRPr lang="en-US"/>
          </a:p>
        </p:txBody>
      </p:sp>
    </p:spTree>
    <p:extLst>
      <p:ext uri="{BB962C8B-B14F-4D97-AF65-F5344CB8AC3E}">
        <p14:creationId xmlns:p14="http://schemas.microsoft.com/office/powerpoint/2010/main" val="341814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tes.nationalacademies.org/SSB/index.htm?ssSourceSiteId=DEPS" TargetMode="External"/><Relationship Id="rId4" Type="http://schemas.openxmlformats.org/officeDocument/2006/relationships/hyperlink" Target="http://dels.nas.edu/basc" TargetMode="External"/><Relationship Id="rId5" Type="http://schemas.openxmlformats.org/officeDocument/2006/relationships/hyperlink" Target="http://dels.nas.edu/besr" TargetMode="External"/><Relationship Id="rId6" Type="http://schemas.openxmlformats.org/officeDocument/2006/relationships/hyperlink" Target="http://dels.nas.edu/osb" TargetMode="External"/><Relationship Id="rId7" Type="http://schemas.openxmlformats.org/officeDocument/2006/relationships/hyperlink" Target="http://dels.nas.edu/prb" TargetMode="External"/><Relationship Id="rId8" Type="http://schemas.openxmlformats.org/officeDocument/2006/relationships/hyperlink" Target="http://dels.nas.edu/wstb"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A80D8CFE-7092-45C9-896D-B78D3ED12BBA}" type="slidenum">
              <a:rPr lang="en-US">
                <a:solidFill>
                  <a:srgbClr val="000000"/>
                </a:solidFill>
              </a:rPr>
              <a:pPr/>
              <a:t>2</a:t>
            </a:fld>
            <a:endParaRPr lang="en-US">
              <a:solidFill>
                <a:srgbClr val="000000"/>
              </a:solidFill>
            </a:endParaRPr>
          </a:p>
        </p:txBody>
      </p:sp>
      <p:sp>
        <p:nvSpPr>
          <p:cNvPr id="13314" name="Rectangle 7"/>
          <p:cNvSpPr txBox="1">
            <a:spLocks noGrp="1" noChangeArrowheads="1"/>
          </p:cNvSpPr>
          <p:nvPr/>
        </p:nvSpPr>
        <p:spPr bwMode="auto">
          <a:xfrm>
            <a:off x="3971928" y="8831266"/>
            <a:ext cx="3038475" cy="465137"/>
          </a:xfrm>
          <a:prstGeom prst="rect">
            <a:avLst/>
          </a:prstGeom>
          <a:noFill/>
          <a:ln w="9525">
            <a:noFill/>
            <a:miter lim="800000"/>
            <a:headEnd/>
            <a:tailEnd/>
          </a:ln>
        </p:spPr>
        <p:txBody>
          <a:bodyPr anchor="b"/>
          <a:lstStyle/>
          <a:p>
            <a:pPr algn="r" eaLnBrk="1" hangingPunct="1">
              <a:lnSpc>
                <a:spcPct val="85000"/>
              </a:lnSpc>
            </a:pPr>
            <a:fld id="{95EE0233-C8DD-4808-BE75-5A582708EB40}" type="slidenum">
              <a:rPr lang="en-US" sz="1200" smtClean="0">
                <a:solidFill>
                  <a:srgbClr val="000000"/>
                </a:solidFill>
                <a:latin typeface="Times New Roman" pitchFamily="18" charset="0"/>
                <a:ea typeface="ＭＳ Ｐゴシック" charset="0"/>
                <a:cs typeface="Arial" charset="0"/>
              </a:rPr>
              <a:pPr algn="r" eaLnBrk="1" hangingPunct="1">
                <a:lnSpc>
                  <a:spcPct val="85000"/>
                </a:lnSpc>
              </a:pPr>
              <a:t>2</a:t>
            </a:fld>
            <a:endParaRPr lang="en-US" sz="1200" smtClean="0">
              <a:solidFill>
                <a:srgbClr val="000000"/>
              </a:solidFill>
              <a:latin typeface="Times New Roman" pitchFamily="18" charset="0"/>
              <a:ea typeface="ＭＳ Ｐゴシック" charset="0"/>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35039" y="4414839"/>
            <a:ext cx="5140325" cy="4184650"/>
          </a:xfrm>
          <a:noFill/>
          <a:ln/>
        </p:spPr>
        <p:txBody>
          <a:bodyPr lIns="91440" tIns="45720" rIns="91440" bIns="45720"/>
          <a:lstStyle/>
          <a:p>
            <a:endParaRPr lang="en-US" smtClean="0">
              <a:latin typeface="Arial" pitchFamily="34" charset="0"/>
              <a:ea typeface="ヒラギノ角ゴ Pro W3" charset="-128"/>
            </a:endParaRPr>
          </a:p>
        </p:txBody>
      </p:sp>
    </p:spTree>
    <p:extLst>
      <p:ext uri="{BB962C8B-B14F-4D97-AF65-F5344CB8AC3E}">
        <p14:creationId xmlns:p14="http://schemas.microsoft.com/office/powerpoint/2010/main" val="224178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65886" lvl="1" indent="0" algn="l">
              <a:buFont typeface="Arial" panose="020B0604020202020204" pitchFamily="34" charset="0"/>
              <a:buNone/>
            </a:pPr>
            <a:endParaRPr lang="en-US" dirty="0" smtClean="0"/>
          </a:p>
          <a:p>
            <a:pPr marL="0" lvl="1" indent="0">
              <a:buFont typeface="Arial" panose="020B0604020202020204" pitchFamily="34" charset="0"/>
              <a:buNone/>
            </a:pPr>
            <a:r>
              <a:rPr lang="en-US" dirty="0" smtClean="0"/>
              <a:t>NASA ARSET has plans to support two Wildfire –related workshops in 2018 (dates to be determined), that focus on, and support the outreach of the GEO-GWIS and another to focus on</a:t>
            </a:r>
            <a:r>
              <a:rPr lang="en-US" baseline="0" dirty="0" smtClean="0"/>
              <a:t> burned area detections with partner investigators from USGS EROS Data Center</a:t>
            </a:r>
          </a:p>
          <a:p>
            <a:pPr marL="0" lvl="1" indent="0">
              <a:buFont typeface="Arial" panose="020B0604020202020204" pitchFamily="34" charset="0"/>
              <a:buNone/>
            </a:pPr>
            <a:endParaRPr lang="en-US" baseline="0" dirty="0" smtClean="0"/>
          </a:p>
          <a:p>
            <a:pPr marL="0" lvl="1" indent="0">
              <a:buFont typeface="Arial" panose="020B0604020202020204" pitchFamily="34" charset="0"/>
              <a:buNone/>
            </a:pPr>
            <a:r>
              <a:rPr lang="en-US" baseline="0" dirty="0" smtClean="0"/>
              <a:t>The ARSET team will work with the GOFC-GOLD and GEO-GWIS team to ensure the workshop is directed appropriately, and could lead to expansion to various international communities to enhance the reach of the GWIS system globally.</a:t>
            </a:r>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8355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 Who determines NASA’s science and applications directions?</a:t>
            </a:r>
          </a:p>
          <a:p>
            <a:endParaRPr lang="en-US" dirty="0" smtClean="0"/>
          </a:p>
          <a:p>
            <a:r>
              <a:rPr lang="en-US" dirty="0" smtClean="0"/>
              <a:t>ABOUT THE SURVEY</a:t>
            </a:r>
          </a:p>
          <a:p>
            <a:r>
              <a:rPr lang="en-US" dirty="0" smtClean="0"/>
              <a:t> The National Academies of Sciences, Engineering, and Medicine, led by the </a:t>
            </a:r>
            <a:r>
              <a:rPr lang="en-US" dirty="0" smtClean="0">
                <a:hlinkClick r:id="rId3"/>
              </a:rPr>
              <a:t>Space Studies Board</a:t>
            </a:r>
            <a:r>
              <a:rPr lang="en-US" dirty="0" smtClean="0"/>
              <a:t> in collaboration with other Earth Science related boards (</a:t>
            </a:r>
            <a:r>
              <a:rPr lang="en-US" dirty="0" smtClean="0">
                <a:hlinkClick r:id="rId4"/>
              </a:rPr>
              <a:t>Board on Atmospheric Science and Climate</a:t>
            </a:r>
            <a:r>
              <a:rPr lang="en-US" dirty="0" smtClean="0"/>
              <a:t>, </a:t>
            </a:r>
            <a:r>
              <a:rPr lang="en-US" dirty="0" smtClean="0">
                <a:hlinkClick r:id="rId5"/>
              </a:rPr>
              <a:t>Board on Earth Science and Resources</a:t>
            </a:r>
            <a:r>
              <a:rPr lang="en-US" dirty="0" smtClean="0"/>
              <a:t>, </a:t>
            </a:r>
            <a:r>
              <a:rPr lang="en-US" dirty="0" smtClean="0">
                <a:hlinkClick r:id="rId6"/>
              </a:rPr>
              <a:t>Ocean Studies Board</a:t>
            </a:r>
            <a:r>
              <a:rPr lang="en-US" dirty="0" smtClean="0"/>
              <a:t>, </a:t>
            </a:r>
            <a:r>
              <a:rPr lang="en-US" dirty="0" smtClean="0">
                <a:hlinkClick r:id="rId7"/>
              </a:rPr>
              <a:t>Polar Research Board</a:t>
            </a:r>
            <a:r>
              <a:rPr lang="en-US" dirty="0" smtClean="0"/>
              <a:t>, </a:t>
            </a:r>
            <a:r>
              <a:rPr lang="en-US" dirty="0" smtClean="0">
                <a:hlinkClick r:id="rId8"/>
              </a:rPr>
              <a:t>Water Science and Technology Board</a:t>
            </a:r>
            <a:r>
              <a:rPr lang="en-US" dirty="0" smtClean="0"/>
              <a:t>), will organize a “decadal survey</a:t>
            </a:r>
            <a:r>
              <a:rPr lang="en-US" b="1" dirty="0" smtClean="0"/>
              <a:t>” that will generate consensus recommendations from the environmental monitoring and Earth science and applications community on an integrated and sustainable approach to the conduct of the U.S. government’s civilian space-based Earth-system science programs</a:t>
            </a:r>
            <a:r>
              <a:rPr lang="en-US" dirty="0" smtClean="0"/>
              <a:t>. These programs are carried out predominantly by the National Aeronautics and Space Administration (NASA), the National Oceanic and Atmospheric Administration (NOAA), and the United State Geological Survey (USGS), with supporting and complementary contributions from agencies including the National Science Foundation (NSF), Department of Agriculture (USDA), Department of Energy (DoE), and Department of Defense (</a:t>
            </a:r>
            <a:r>
              <a:rPr lang="en-US" dirty="0" err="1" smtClean="0"/>
              <a:t>DoD</a:t>
            </a:r>
            <a:r>
              <a:rPr lang="en-US" dirty="0" smtClean="0"/>
              <a:t>).</a:t>
            </a:r>
          </a:p>
          <a:p>
            <a:endParaRPr lang="en-US" dirty="0"/>
          </a:p>
        </p:txBody>
      </p:sp>
      <p:sp>
        <p:nvSpPr>
          <p:cNvPr id="4" name="Slide Number Placeholder 3"/>
          <p:cNvSpPr>
            <a:spLocks noGrp="1"/>
          </p:cNvSpPr>
          <p:nvPr>
            <p:ph type="sldNum" sz="quarter" idx="10"/>
          </p:nvPr>
        </p:nvSpPr>
        <p:spPr/>
        <p:txBody>
          <a:bodyPr/>
          <a:lstStyle/>
          <a:p>
            <a:fld id="{F8C0BB81-B57E-42BA-ABB2-5FD0992BB3F0}" type="slidenum">
              <a:rPr lang="en-US" smtClean="0"/>
              <a:t>22</a:t>
            </a:fld>
            <a:endParaRPr lang="en-US"/>
          </a:p>
        </p:txBody>
      </p:sp>
    </p:spTree>
    <p:extLst>
      <p:ext uri="{BB962C8B-B14F-4D97-AF65-F5344CB8AC3E}">
        <p14:creationId xmlns:p14="http://schemas.microsoft.com/office/powerpoint/2010/main" val="4285534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73939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applications areas the program focuses </a:t>
            </a:r>
            <a:r>
              <a:rPr lang="en-US" dirty="0" err="1" smtClean="0"/>
              <a:t>oneconomic</a:t>
            </a:r>
            <a:r>
              <a:rPr lang="en-US" dirty="0" smtClean="0"/>
              <a:t>, health, resource management, and other themes to discover and demonstrate applications targeted at integrating EO in specific decision-making activities.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Projects are supported with Public and private</a:t>
            </a:r>
            <a:r>
              <a:rPr lang="en-US" baseline="0" dirty="0" smtClean="0"/>
              <a:t> organizations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focus is on: Applications Project, Feasibility Studies, Applied Science Team formulation, Market / User Research, Mission and Science </a:t>
            </a:r>
            <a:r>
              <a:rPr lang="en-US" baseline="0" dirty="0" err="1" smtClean="0"/>
              <a:t>Teams,and</a:t>
            </a:r>
            <a:r>
              <a:rPr lang="en-US" baseline="0" dirty="0" smtClean="0"/>
              <a:t> Impact Analysis.</a:t>
            </a:r>
            <a:endParaRPr lang="en-US" dirty="0" smtClean="0"/>
          </a:p>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pPr/>
              <a:t>3</a:t>
            </a:fld>
            <a:endParaRPr lang="en-US"/>
          </a:p>
        </p:txBody>
      </p:sp>
    </p:spTree>
    <p:extLst>
      <p:ext uri="{BB962C8B-B14F-4D97-AF65-F5344CB8AC3E}">
        <p14:creationId xmlns:p14="http://schemas.microsoft.com/office/powerpoint/2010/main" val="1620546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1100" y="696913"/>
            <a:ext cx="4648200" cy="348615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Arial" charset="0"/>
              </a:defRPr>
            </a:lvl1pPr>
            <a:lvl2pPr marL="742909" indent="-285734" defTabSz="931811" eaLnBrk="0" hangingPunct="0">
              <a:defRPr>
                <a:solidFill>
                  <a:schemeClr val="tx1"/>
                </a:solidFill>
                <a:latin typeface="Arial" charset="0"/>
              </a:defRPr>
            </a:lvl2pPr>
            <a:lvl3pPr marL="1142937" indent="-228587" defTabSz="931811" eaLnBrk="0" hangingPunct="0">
              <a:defRPr>
                <a:solidFill>
                  <a:schemeClr val="tx1"/>
                </a:solidFill>
                <a:latin typeface="Arial" charset="0"/>
              </a:defRPr>
            </a:lvl3pPr>
            <a:lvl4pPr marL="1600111" indent="-228587" defTabSz="931811" eaLnBrk="0" hangingPunct="0">
              <a:defRPr>
                <a:solidFill>
                  <a:schemeClr val="tx1"/>
                </a:solidFill>
                <a:latin typeface="Arial" charset="0"/>
              </a:defRPr>
            </a:lvl4pPr>
            <a:lvl5pPr marL="2057287" indent="-228587" defTabSz="931811" eaLnBrk="0" hangingPunct="0">
              <a:defRPr>
                <a:solidFill>
                  <a:schemeClr val="tx1"/>
                </a:solidFill>
                <a:latin typeface="Arial" charset="0"/>
              </a:defRPr>
            </a:lvl5pPr>
            <a:lvl6pPr marL="2514461" indent="-228587" defTabSz="931811" eaLnBrk="0" fontAlgn="base" hangingPunct="0">
              <a:spcBef>
                <a:spcPct val="0"/>
              </a:spcBef>
              <a:spcAft>
                <a:spcPct val="0"/>
              </a:spcAft>
              <a:defRPr>
                <a:solidFill>
                  <a:schemeClr val="tx1"/>
                </a:solidFill>
                <a:latin typeface="Arial" charset="0"/>
              </a:defRPr>
            </a:lvl6pPr>
            <a:lvl7pPr marL="2971635" indent="-228587" defTabSz="931811" eaLnBrk="0" fontAlgn="base" hangingPunct="0">
              <a:spcBef>
                <a:spcPct val="0"/>
              </a:spcBef>
              <a:spcAft>
                <a:spcPct val="0"/>
              </a:spcAft>
              <a:defRPr>
                <a:solidFill>
                  <a:schemeClr val="tx1"/>
                </a:solidFill>
                <a:latin typeface="Arial" charset="0"/>
              </a:defRPr>
            </a:lvl7pPr>
            <a:lvl8pPr marL="3428811" indent="-228587" defTabSz="931811" eaLnBrk="0" fontAlgn="base" hangingPunct="0">
              <a:spcBef>
                <a:spcPct val="0"/>
              </a:spcBef>
              <a:spcAft>
                <a:spcPct val="0"/>
              </a:spcAft>
              <a:defRPr>
                <a:solidFill>
                  <a:schemeClr val="tx1"/>
                </a:solidFill>
                <a:latin typeface="Arial" charset="0"/>
              </a:defRPr>
            </a:lvl8pPr>
            <a:lvl9pPr marL="3885985" indent="-228587" defTabSz="931811" eaLnBrk="0" fontAlgn="base" hangingPunct="0">
              <a:spcBef>
                <a:spcPct val="0"/>
              </a:spcBef>
              <a:spcAft>
                <a:spcPct val="0"/>
              </a:spcAft>
              <a:defRPr>
                <a:solidFill>
                  <a:schemeClr val="tx1"/>
                </a:solidFill>
                <a:latin typeface="Arial" charset="0"/>
              </a:defRPr>
            </a:lvl9pPr>
          </a:lstStyle>
          <a:p>
            <a:pPr eaLnBrk="1" hangingPunct="1"/>
            <a:fld id="{45688FE8-A824-4BA1-8726-304DE312530B}" type="slidenum">
              <a:rPr lang="en-US">
                <a:solidFill>
                  <a:srgbClr val="000000"/>
                </a:solidFill>
              </a:rPr>
              <a:pPr eaLnBrk="1" hangingPunct="1"/>
              <a:t>25</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nine projects cover the range of:</a:t>
            </a:r>
          </a:p>
          <a:p>
            <a:pPr marL="640559" lvl="1" indent="-174698">
              <a:buFont typeface="Arial" panose="020B0604020202020204" pitchFamily="34" charset="0"/>
              <a:buChar char="•"/>
            </a:pPr>
            <a:r>
              <a:rPr lang="en-US" dirty="0" smtClean="0"/>
              <a:t>Pre-fire (predictive modeling) / forecasting</a:t>
            </a:r>
            <a:r>
              <a:rPr lang="en-US" baseline="0" dirty="0" smtClean="0"/>
              <a:t> (in green);</a:t>
            </a:r>
          </a:p>
          <a:p>
            <a:pPr marL="640559" lvl="1" indent="-174698">
              <a:buFont typeface="Arial" panose="020B0604020202020204" pitchFamily="34" charset="0"/>
              <a:buChar char="•"/>
            </a:pPr>
            <a:r>
              <a:rPr lang="en-US" baseline="0" dirty="0" smtClean="0"/>
              <a:t>Active fire monitoring and mapping (in white);</a:t>
            </a:r>
          </a:p>
          <a:p>
            <a:pPr marL="640559" lvl="1" indent="-174698">
              <a:buFont typeface="Arial" panose="020B0604020202020204" pitchFamily="34" charset="0"/>
              <a:buChar char="•"/>
            </a:pPr>
            <a:r>
              <a:rPr lang="en-US" baseline="0" dirty="0" smtClean="0"/>
              <a:t>Post-fire assessment improvements (in blue)</a:t>
            </a:r>
          </a:p>
          <a:p>
            <a:endParaRPr lang="en-US" baseline="0" dirty="0" smtClean="0"/>
          </a:p>
          <a:p>
            <a:r>
              <a:rPr lang="en-US" baseline="0" dirty="0" smtClean="0"/>
              <a:t>The projects focus on various fire regimes, including shrub and grassland fires, prescribed fire, small agricultural buring, and large wildfires in timber ecosystems.</a:t>
            </a:r>
          </a:p>
          <a:p>
            <a:endParaRPr lang="en-US" baseline="0" dirty="0" smtClean="0"/>
          </a:p>
          <a:p>
            <a:r>
              <a:rPr lang="en-US" baseline="0" dirty="0" smtClean="0"/>
              <a:t>Some of these project are across boundaries:</a:t>
            </a:r>
          </a:p>
          <a:p>
            <a:pPr marL="640559" lvl="1" indent="-174698">
              <a:buFont typeface="Arial" panose="020B0604020202020204" pitchFamily="34" charset="0"/>
              <a:buChar char="•"/>
            </a:pPr>
            <a:r>
              <a:rPr lang="en-US" baseline="0" dirty="0" smtClean="0"/>
              <a:t>Pre-fire improvements of structure analysis to improve fire modeling and post-fire recovery;</a:t>
            </a:r>
          </a:p>
          <a:p>
            <a:pPr marL="640559" lvl="1" indent="-174698">
              <a:buFont typeface="Arial" panose="020B0604020202020204" pitchFamily="34" charset="0"/>
              <a:buChar char="•"/>
            </a:pPr>
            <a:r>
              <a:rPr lang="en-US" baseline="0" dirty="0" smtClean="0"/>
              <a:t>Soil map inclusion to improve post-fire burn assessments</a:t>
            </a:r>
          </a:p>
          <a:p>
            <a:pPr marL="640559" lvl="1" indent="-174698">
              <a:buFont typeface="Arial" panose="020B0604020202020204" pitchFamily="34" charset="0"/>
              <a:buChar char="•"/>
            </a:pPr>
            <a:r>
              <a:rPr lang="en-US" baseline="0" dirty="0" smtClean="0"/>
              <a:t>Infusion of lidar data to improve fuel characterization</a:t>
            </a:r>
          </a:p>
          <a:p>
            <a:pPr marL="640559" lvl="1" indent="-174698">
              <a:buFont typeface="Arial" panose="020B0604020202020204" pitchFamily="34" charset="0"/>
              <a:buChar char="•"/>
            </a:pPr>
            <a:endParaRPr lang="en-US" dirty="0" smtClean="0"/>
          </a:p>
          <a:p>
            <a:pPr marL="640559" lvl="1" indent="-1746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835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414463" y="1162050"/>
            <a:ext cx="4181475" cy="3136900"/>
          </a:xfrm>
          <a:solidFill>
            <a:srgbClr val="FFFFFF"/>
          </a:solidFill>
          <a:ln/>
        </p:spPr>
      </p:sp>
      <p:sp>
        <p:nvSpPr>
          <p:cNvPr id="1638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lIns="96793" tIns="48395" rIns="96793" bIns="48395"/>
          <a:lstStyle/>
          <a:p>
            <a:pPr>
              <a:spcBef>
                <a:spcPct val="0"/>
              </a:spcBef>
            </a:pPr>
            <a:endParaRPr lang="en-US" sz="2500"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8760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1" y="4343400"/>
            <a:ext cx="5486399" cy="4114800"/>
          </a:xfrm>
          <a:prstGeom prst="rect">
            <a:avLst/>
          </a:prstGeom>
          <a:noFill/>
          <a:ln>
            <a:noFill/>
          </a:ln>
        </p:spPr>
        <p:txBody>
          <a:bodyPr lIns="91420" tIns="91420" rIns="91420" bIns="91420" anchor="ctr" anchorCtr="0">
            <a:noAutofit/>
          </a:bodyPr>
          <a:lstStyle/>
          <a:p>
            <a:pPr marL="342900" indent="-342900">
              <a:spcAft>
                <a:spcPts val="1200"/>
              </a:spcAft>
              <a:buFontTx/>
              <a:buAutoNum type="arabicParenR"/>
            </a:pPr>
            <a:r>
              <a:rPr lang="en-US" sz="1400" b="1" dirty="0" smtClean="0">
                <a:solidFill>
                  <a:srgbClr val="000000"/>
                </a:solidFill>
                <a:latin typeface="Arial"/>
                <a:cs typeface="Arial"/>
              </a:rPr>
              <a:t>What are the emissions of gases, aerosols, aerosol precursors, and greenhouse gases from North American fires?</a:t>
            </a:r>
          </a:p>
          <a:p>
            <a:pPr marL="342900" indent="-342900">
              <a:spcAft>
                <a:spcPts val="1200"/>
              </a:spcAft>
              <a:buFontTx/>
              <a:buAutoNum type="arabicParenR"/>
            </a:pPr>
            <a:r>
              <a:rPr lang="en-US" sz="1400" b="1" dirty="0" smtClean="0">
                <a:solidFill>
                  <a:srgbClr val="000000"/>
                </a:solidFill>
                <a:latin typeface="Arial"/>
                <a:cs typeface="Arial"/>
              </a:rPr>
              <a:t>How does the composition of fire plume change as primary species are converted to secondary gas and aerosol tracers?</a:t>
            </a:r>
          </a:p>
          <a:p>
            <a:pPr marL="342900" indent="-342900">
              <a:spcAft>
                <a:spcPts val="1200"/>
              </a:spcAft>
              <a:buFontTx/>
              <a:buAutoNum type="arabicParenR"/>
            </a:pPr>
            <a:r>
              <a:rPr lang="en-US" sz="1400" b="1" dirty="0" smtClean="0">
                <a:solidFill>
                  <a:srgbClr val="000000"/>
                </a:solidFill>
                <a:latin typeface="Arial"/>
                <a:cs typeface="Arial"/>
              </a:rPr>
              <a:t>How is local air quality impacted by North American fires? </a:t>
            </a:r>
            <a:r>
              <a:rPr lang="en-US" sz="1400" dirty="0" smtClean="0">
                <a:solidFill>
                  <a:srgbClr val="000000"/>
                </a:solidFill>
                <a:latin typeface="Arial"/>
                <a:cs typeface="Arial"/>
              </a:rPr>
              <a:t>How well do local air quality forecast models work?</a:t>
            </a:r>
          </a:p>
          <a:p>
            <a:pPr marL="342900" indent="-342900">
              <a:spcAft>
                <a:spcPts val="1200"/>
              </a:spcAft>
              <a:buFontTx/>
              <a:buAutoNum type="arabicParenR"/>
            </a:pPr>
            <a:r>
              <a:rPr lang="en-US" sz="1400" b="1" dirty="0" smtClean="0">
                <a:solidFill>
                  <a:srgbClr val="000000"/>
                </a:solidFill>
                <a:latin typeface="Arial"/>
                <a:cs typeface="Arial"/>
              </a:rPr>
              <a:t>What are the regional and long-term impacts of North American fires?</a:t>
            </a:r>
          </a:p>
          <a:p>
            <a:pPr marL="342900" indent="-342900">
              <a:spcAft>
                <a:spcPts val="1200"/>
              </a:spcAft>
              <a:buFontTx/>
              <a:buAutoNum type="arabicParenR"/>
            </a:pPr>
            <a:r>
              <a:rPr lang="en-US" sz="1400" b="1" dirty="0" smtClean="0">
                <a:solidFill>
                  <a:srgbClr val="000000"/>
                </a:solidFill>
                <a:latin typeface="Arial"/>
                <a:cs typeface="Arial"/>
              </a:rPr>
              <a:t>What are the climate-relevant properties of BB aerosols? </a:t>
            </a:r>
            <a:r>
              <a:rPr lang="en-US" sz="1400" dirty="0" smtClean="0">
                <a:solidFill>
                  <a:srgbClr val="000000"/>
                </a:solidFill>
                <a:latin typeface="Arial"/>
                <a:cs typeface="Arial"/>
              </a:rPr>
              <a:t>What role does brown carbon and coatings on black carbon particles play in the optical properties? What is the composition of PM2.5?</a:t>
            </a:r>
          </a:p>
          <a:p>
            <a:pPr marL="342900" indent="-342900">
              <a:spcAft>
                <a:spcPts val="1200"/>
              </a:spcAft>
              <a:buFontTx/>
              <a:buAutoNum type="arabicParenR"/>
            </a:pPr>
            <a:r>
              <a:rPr lang="en-US" sz="1400" b="1" dirty="0" smtClean="0">
                <a:solidFill>
                  <a:srgbClr val="000000"/>
                </a:solidFill>
                <a:latin typeface="Arial"/>
                <a:cs typeface="Arial"/>
              </a:rPr>
              <a:t>How can satellite measurements help with #1-5? </a:t>
            </a:r>
            <a:r>
              <a:rPr lang="en-US" sz="1400" dirty="0" smtClean="0">
                <a:solidFill>
                  <a:srgbClr val="000000"/>
                </a:solidFill>
                <a:latin typeface="Arial"/>
                <a:cs typeface="Arial"/>
              </a:rPr>
              <a:t>And how can we obtain better satellite estimates of plume height and fire intensity (FRP)?</a:t>
            </a:r>
          </a:p>
          <a:p>
            <a:endParaRPr dirty="0"/>
          </a:p>
        </p:txBody>
      </p:sp>
      <p:sp>
        <p:nvSpPr>
          <p:cNvPr id="82" name="Shape 82"/>
          <p:cNvSpPr>
            <a:spLocks noGrp="1" noRot="1" noChangeAspect="1"/>
          </p:cNvSpPr>
          <p:nvPr>
            <p:ph type="sldImg" idx="2"/>
          </p:nvPr>
        </p:nvSpPr>
        <p:spPr>
          <a:xfrm>
            <a:off x="1141413" y="685800"/>
            <a:ext cx="4573587" cy="34305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83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32DBDB-569D-4D23-BD7C-073EA5DC607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33702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dirty="0" smtClean="0">
              <a:latin typeface="Arial" pitchFamily="34" charset="0"/>
              <a:ea typeface="ＭＳ Ｐゴシック" charset="-128"/>
            </a:endParaRPr>
          </a:p>
        </p:txBody>
      </p:sp>
    </p:spTree>
    <p:extLst>
      <p:ext uri="{BB962C8B-B14F-4D97-AF65-F5344CB8AC3E}">
        <p14:creationId xmlns:p14="http://schemas.microsoft.com/office/powerpoint/2010/main" val="4252063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lIns="91429" tIns="45714" rIns="91429" bIns="45714"/>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9" tIns="45714" rIns="91429" bIns="45714"/>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293184DB-4654-4037-B27A-70E293DB0644}" type="slidenum">
              <a:rPr lang="en-US"/>
              <a:pPr>
                <a:defRPr/>
              </a:pPr>
              <a:t>‹#›</a:t>
            </a:fld>
            <a:endParaRPr lang="en-US"/>
          </a:p>
        </p:txBody>
      </p:sp>
    </p:spTree>
    <p:extLst>
      <p:ext uri="{BB962C8B-B14F-4D97-AF65-F5344CB8AC3E}">
        <p14:creationId xmlns:p14="http://schemas.microsoft.com/office/powerpoint/2010/main" val="38692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1"/>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09AC1630-7D80-4646-A2B5-8E6BCE762D59}" type="slidenum">
              <a:rPr lang="en-US"/>
              <a:pPr>
                <a:defRPr/>
              </a:pPr>
              <a:t>‹#›</a:t>
            </a:fld>
            <a:endParaRPr lang="en-US"/>
          </a:p>
        </p:txBody>
      </p:sp>
    </p:spTree>
    <p:extLst>
      <p:ext uri="{BB962C8B-B14F-4D97-AF65-F5344CB8AC3E}">
        <p14:creationId xmlns:p14="http://schemas.microsoft.com/office/powerpoint/2010/main" val="993890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8" y="131765"/>
            <a:ext cx="1960563" cy="6296025"/>
          </a:xfrm>
          <a:prstGeom prst="rect">
            <a:avLst/>
          </a:prstGeom>
        </p:spPr>
        <p:txBody>
          <a:bodyPr vert="eaVert" lIns="91429" tIns="45714" rIns="91429" bIns="45714"/>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5"/>
            <a:ext cx="5732462" cy="6296025"/>
          </a:xfrm>
          <a:prstGeom prst="rect">
            <a:avLst/>
          </a:prstGeom>
        </p:spPr>
        <p:txBody>
          <a:bodyPr vert="eaVert"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B97F004D-6812-45E9-8D1F-0D763236986C}" type="slidenum">
              <a:rPr lang="en-US"/>
              <a:pPr>
                <a:defRPr/>
              </a:pPr>
              <a:t>‹#›</a:t>
            </a:fld>
            <a:endParaRPr lang="en-US"/>
          </a:p>
        </p:txBody>
      </p:sp>
    </p:spTree>
    <p:extLst>
      <p:ext uri="{BB962C8B-B14F-4D97-AF65-F5344CB8AC3E}">
        <p14:creationId xmlns:p14="http://schemas.microsoft.com/office/powerpoint/2010/main" val="2119820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6" y="131765"/>
            <a:ext cx="7845425" cy="6296025"/>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16A37A63-4A5C-4EB5-922A-D5543D71A191}" type="slidenum">
              <a:rPr lang="en-US"/>
              <a:pPr>
                <a:defRPr/>
              </a:pPr>
              <a:t>‹#›</a:t>
            </a:fld>
            <a:endParaRPr lang="en-US"/>
          </a:p>
        </p:txBody>
      </p:sp>
    </p:spTree>
    <p:extLst>
      <p:ext uri="{BB962C8B-B14F-4D97-AF65-F5344CB8AC3E}">
        <p14:creationId xmlns:p14="http://schemas.microsoft.com/office/powerpoint/2010/main" val="1772428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2"/>
          <p:cNvSpPr>
            <a:spLocks noGrp="1" noChangeArrowheads="1"/>
          </p:cNvSpPr>
          <p:nvPr>
            <p:ph type="sldNum" sz="quarter" idx="10"/>
          </p:nvPr>
        </p:nvSpPr>
        <p:spPr/>
        <p:txBody>
          <a:bodyPr/>
          <a:lstStyle>
            <a:lvl1pPr>
              <a:defRPr>
                <a:latin typeface="Arial" charset="0"/>
                <a:ea typeface="+mn-ea"/>
              </a:defRPr>
            </a:lvl1pPr>
          </a:lstStyle>
          <a:p>
            <a:pPr>
              <a:defRPr/>
            </a:pPr>
            <a:fld id="{328E7D4B-731A-48C4-B827-001659AC6C79}" type="slidenum">
              <a:rPr lang="en-US"/>
              <a:pPr>
                <a:defRPr/>
              </a:pPr>
              <a:t>‹#›</a:t>
            </a:fld>
            <a:endParaRPr lang="en-US"/>
          </a:p>
        </p:txBody>
      </p:sp>
    </p:spTree>
    <p:extLst>
      <p:ext uri="{BB962C8B-B14F-4D97-AF65-F5344CB8AC3E}">
        <p14:creationId xmlns:p14="http://schemas.microsoft.com/office/powerpoint/2010/main" val="352988202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p:txBody>
          <a:bodyPr/>
          <a:lstStyle>
            <a:lvl1pPr>
              <a:defRPr>
                <a:latin typeface="Arial" charset="0"/>
                <a:ea typeface="+mn-ea"/>
              </a:defRPr>
            </a:lvl1pPr>
          </a:lstStyle>
          <a:p>
            <a:pPr>
              <a:defRPr/>
            </a:pPr>
            <a:fld id="{20FFF401-A01B-4E85-BEE1-F369BFEB4EC3}" type="slidenum">
              <a:rPr lang="en-US"/>
              <a:pPr>
                <a:defRPr/>
              </a:pPr>
              <a:t>‹#›</a:t>
            </a:fld>
            <a:endParaRPr lang="en-US"/>
          </a:p>
        </p:txBody>
      </p:sp>
    </p:spTree>
    <p:extLst>
      <p:ext uri="{BB962C8B-B14F-4D97-AF65-F5344CB8AC3E}">
        <p14:creationId xmlns:p14="http://schemas.microsoft.com/office/powerpoint/2010/main" val="155135571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p:txBody>
          <a:bodyPr/>
          <a:lstStyle>
            <a:lvl1pPr>
              <a:defRPr>
                <a:latin typeface="Arial" charset="0"/>
                <a:ea typeface="+mn-ea"/>
              </a:defRPr>
            </a:lvl1pPr>
          </a:lstStyle>
          <a:p>
            <a:pPr>
              <a:defRPr/>
            </a:pPr>
            <a:fld id="{E271F76B-EB23-42FD-A9EB-382FF6117B13}" type="slidenum">
              <a:rPr lang="en-US"/>
              <a:pPr>
                <a:defRPr/>
              </a:pPr>
              <a:t>‹#›</a:t>
            </a:fld>
            <a:endParaRPr lang="en-US"/>
          </a:p>
        </p:txBody>
      </p:sp>
    </p:spTree>
    <p:extLst>
      <p:ext uri="{BB962C8B-B14F-4D97-AF65-F5344CB8AC3E}">
        <p14:creationId xmlns:p14="http://schemas.microsoft.com/office/powerpoint/2010/main" val="100397712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p:txBody>
          <a:bodyPr/>
          <a:lstStyle>
            <a:lvl1pPr>
              <a:defRPr>
                <a:latin typeface="Arial" charset="0"/>
                <a:ea typeface="+mn-ea"/>
              </a:defRPr>
            </a:lvl1pPr>
          </a:lstStyle>
          <a:p>
            <a:pPr>
              <a:defRPr/>
            </a:pPr>
            <a:fld id="{E8B1F1F6-3954-4129-B343-20DD42C7CCF2}" type="slidenum">
              <a:rPr lang="en-US"/>
              <a:pPr>
                <a:defRPr/>
              </a:pPr>
              <a:t>‹#›</a:t>
            </a:fld>
            <a:endParaRPr lang="en-US"/>
          </a:p>
        </p:txBody>
      </p:sp>
    </p:spTree>
    <p:extLst>
      <p:ext uri="{BB962C8B-B14F-4D97-AF65-F5344CB8AC3E}">
        <p14:creationId xmlns:p14="http://schemas.microsoft.com/office/powerpoint/2010/main" val="3699440971"/>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p:txBody>
          <a:bodyPr/>
          <a:lstStyle>
            <a:lvl1pPr>
              <a:defRPr>
                <a:latin typeface="Arial" charset="0"/>
                <a:ea typeface="+mn-ea"/>
              </a:defRPr>
            </a:lvl1pPr>
          </a:lstStyle>
          <a:p>
            <a:pPr>
              <a:defRPr/>
            </a:pPr>
            <a:fld id="{6C3F3451-5C1C-47D9-BFF1-BA27BE1ABF5B}" type="slidenum">
              <a:rPr lang="en-US"/>
              <a:pPr>
                <a:defRPr/>
              </a:pPr>
              <a:t>‹#›</a:t>
            </a:fld>
            <a:endParaRPr lang="en-US"/>
          </a:p>
        </p:txBody>
      </p:sp>
    </p:spTree>
    <p:extLst>
      <p:ext uri="{BB962C8B-B14F-4D97-AF65-F5344CB8AC3E}">
        <p14:creationId xmlns:p14="http://schemas.microsoft.com/office/powerpoint/2010/main" val="251941896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a:lstStyle/>
          <a:p>
            <a:r>
              <a:rPr lang="en-US" smtClean="0"/>
              <a:t>Click to edit Master title style</a:t>
            </a:r>
            <a:endParaRPr lang="en-US"/>
          </a:p>
        </p:txBody>
      </p:sp>
      <p:sp>
        <p:nvSpPr>
          <p:cNvPr id="3" name="Rectangle 202"/>
          <p:cNvSpPr>
            <a:spLocks noGrp="1" noChangeArrowheads="1"/>
          </p:cNvSpPr>
          <p:nvPr>
            <p:ph type="sldNum" sz="quarter" idx="10"/>
          </p:nvPr>
        </p:nvSpPr>
        <p:spPr/>
        <p:txBody>
          <a:bodyPr/>
          <a:lstStyle>
            <a:lvl1pPr>
              <a:defRPr>
                <a:latin typeface="Arial" charset="0"/>
                <a:ea typeface="+mn-ea"/>
              </a:defRPr>
            </a:lvl1pPr>
          </a:lstStyle>
          <a:p>
            <a:pPr>
              <a:defRPr/>
            </a:pPr>
            <a:fld id="{6552F6C4-BF1F-488A-AFEA-9DD604B76C47}" type="slidenum">
              <a:rPr lang="en-US"/>
              <a:pPr>
                <a:defRPr/>
              </a:pPr>
              <a:t>‹#›</a:t>
            </a:fld>
            <a:endParaRPr lang="en-US"/>
          </a:p>
        </p:txBody>
      </p:sp>
    </p:spTree>
    <p:extLst>
      <p:ext uri="{BB962C8B-B14F-4D97-AF65-F5344CB8AC3E}">
        <p14:creationId xmlns:p14="http://schemas.microsoft.com/office/powerpoint/2010/main" val="273062855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p:txBody>
          <a:bodyPr/>
          <a:lstStyle>
            <a:lvl1pPr>
              <a:defRPr>
                <a:latin typeface="Arial" charset="0"/>
                <a:ea typeface="+mn-ea"/>
              </a:defRPr>
            </a:lvl1pPr>
          </a:lstStyle>
          <a:p>
            <a:pPr>
              <a:defRPr/>
            </a:pPr>
            <a:fld id="{4DD84D4B-98C6-4D38-B5AA-9E7E39D465FD}" type="slidenum">
              <a:rPr lang="en-US"/>
              <a:pPr>
                <a:defRPr/>
              </a:pPr>
              <a:t>‹#›</a:t>
            </a:fld>
            <a:endParaRPr lang="en-US"/>
          </a:p>
        </p:txBody>
      </p:sp>
    </p:spTree>
    <p:extLst>
      <p:ext uri="{BB962C8B-B14F-4D97-AF65-F5344CB8AC3E}">
        <p14:creationId xmlns:p14="http://schemas.microsoft.com/office/powerpoint/2010/main" val="19245418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lIns="91429" tIns="45714" rIns="91429" bIns="45714"/>
          <a:lstStyle/>
          <a:p>
            <a:r>
              <a:rPr lang="en-US" dirty="0" smtClean="0"/>
              <a:t>Click to edit Master title style</a:t>
            </a:r>
            <a:endParaRPr lang="en-US" dirty="0"/>
          </a:p>
        </p:txBody>
      </p:sp>
      <p:sp>
        <p:nvSpPr>
          <p:cNvPr id="3" name="Content Placeholder 2"/>
          <p:cNvSpPr>
            <a:spLocks noGrp="1"/>
          </p:cNvSpPr>
          <p:nvPr>
            <p:ph idx="1"/>
          </p:nvPr>
        </p:nvSpPr>
        <p:spPr>
          <a:xfrm>
            <a:off x="1566590" y="1117218"/>
            <a:ext cx="7845425" cy="5137151"/>
          </a:xfrm>
          <a:prstGeom prst="rect">
            <a:avLst/>
          </a:prstGeom>
        </p:spPr>
        <p:txBody>
          <a:bodyPr lIns="91429" tIns="45714" rIns="91429" bIns="4571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a:ln/>
        </p:spPr>
        <p:txBody>
          <a:bodyPr/>
          <a:lstStyle>
            <a:lvl1pPr>
              <a:defRPr/>
            </a:lvl1pPr>
          </a:lstStyle>
          <a:p>
            <a:pPr>
              <a:defRPr/>
            </a:pPr>
            <a:fld id="{A2BAD5C3-77D7-4C56-9837-62490DC50765}" type="slidenum">
              <a:rPr lang="en-US"/>
              <a:pPr>
                <a:defRPr/>
              </a:pPr>
              <a:t>‹#›</a:t>
            </a:fld>
            <a:endParaRPr lang="en-US"/>
          </a:p>
        </p:txBody>
      </p:sp>
    </p:spTree>
    <p:extLst>
      <p:ext uri="{BB962C8B-B14F-4D97-AF65-F5344CB8AC3E}">
        <p14:creationId xmlns:p14="http://schemas.microsoft.com/office/powerpoint/2010/main" val="349490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p:txBody>
          <a:bodyPr/>
          <a:lstStyle>
            <a:lvl1pPr>
              <a:defRPr>
                <a:latin typeface="Arial" charset="0"/>
                <a:ea typeface="+mn-ea"/>
              </a:defRPr>
            </a:lvl1pPr>
          </a:lstStyle>
          <a:p>
            <a:pPr>
              <a:defRPr/>
            </a:pPr>
            <a:fld id="{FBFF7090-8CB3-49A7-A20F-912AB786F2D1}" type="slidenum">
              <a:rPr lang="en-US"/>
              <a:pPr>
                <a:defRPr/>
              </a:pPr>
              <a:t>‹#›</a:t>
            </a:fld>
            <a:endParaRPr lang="en-US"/>
          </a:p>
        </p:txBody>
      </p:sp>
    </p:spTree>
    <p:extLst>
      <p:ext uri="{BB962C8B-B14F-4D97-AF65-F5344CB8AC3E}">
        <p14:creationId xmlns:p14="http://schemas.microsoft.com/office/powerpoint/2010/main" val="181747844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p:txBody>
          <a:bodyPr/>
          <a:lstStyle>
            <a:lvl1pPr>
              <a:defRPr>
                <a:latin typeface="Arial" charset="0"/>
                <a:ea typeface="+mn-ea"/>
              </a:defRPr>
            </a:lvl1pPr>
          </a:lstStyle>
          <a:p>
            <a:pPr>
              <a:defRPr/>
            </a:pPr>
            <a:fld id="{B9A5BE74-EE3E-4BB6-83E0-41BABE514D82}" type="slidenum">
              <a:rPr lang="en-US"/>
              <a:pPr>
                <a:defRPr/>
              </a:pPr>
              <a:t>‹#›</a:t>
            </a:fld>
            <a:endParaRPr lang="en-US"/>
          </a:p>
        </p:txBody>
      </p:sp>
    </p:spTree>
    <p:extLst>
      <p:ext uri="{BB962C8B-B14F-4D97-AF65-F5344CB8AC3E}">
        <p14:creationId xmlns:p14="http://schemas.microsoft.com/office/powerpoint/2010/main" val="449036644"/>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66590" y="1117218"/>
            <a:ext cx="7845425" cy="513715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p:txBody>
          <a:bodyPr/>
          <a:lstStyle>
            <a:lvl1pPr>
              <a:defRPr>
                <a:latin typeface="Arial" charset="0"/>
                <a:ea typeface="+mn-ea"/>
              </a:defRPr>
            </a:lvl1pPr>
          </a:lstStyle>
          <a:p>
            <a:pPr>
              <a:defRPr/>
            </a:pPr>
            <a:fld id="{A913B25D-2B36-4175-8DF9-B8119B8B8DA8}" type="slidenum">
              <a:rPr lang="en-US"/>
              <a:pPr>
                <a:defRPr/>
              </a:pPr>
              <a:t>‹#›</a:t>
            </a:fld>
            <a:endParaRPr lang="en-US"/>
          </a:p>
        </p:txBody>
      </p:sp>
    </p:spTree>
    <p:extLst>
      <p:ext uri="{BB962C8B-B14F-4D97-AF65-F5344CB8AC3E}">
        <p14:creationId xmlns:p14="http://schemas.microsoft.com/office/powerpoint/2010/main" val="401683884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7" y="131765"/>
            <a:ext cx="1960563" cy="62960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131765"/>
            <a:ext cx="5732462" cy="62960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2"/>
          <p:cNvSpPr>
            <a:spLocks noGrp="1" noChangeArrowheads="1"/>
          </p:cNvSpPr>
          <p:nvPr>
            <p:ph type="sldNum" sz="quarter" idx="10"/>
          </p:nvPr>
        </p:nvSpPr>
        <p:spPr/>
        <p:txBody>
          <a:bodyPr/>
          <a:lstStyle>
            <a:lvl1pPr>
              <a:defRPr>
                <a:latin typeface="Arial" charset="0"/>
                <a:ea typeface="+mn-ea"/>
              </a:defRPr>
            </a:lvl1pPr>
          </a:lstStyle>
          <a:p>
            <a:pPr>
              <a:defRPr/>
            </a:pPr>
            <a:fld id="{534B06EB-CCD3-4352-B4FC-869ACB043BB5}" type="slidenum">
              <a:rPr lang="en-US"/>
              <a:pPr>
                <a:defRPr/>
              </a:pPr>
              <a:t>‹#›</a:t>
            </a:fld>
            <a:endParaRPr lang="en-US"/>
          </a:p>
        </p:txBody>
      </p:sp>
    </p:spTree>
    <p:extLst>
      <p:ext uri="{BB962C8B-B14F-4D97-AF65-F5344CB8AC3E}">
        <p14:creationId xmlns:p14="http://schemas.microsoft.com/office/powerpoint/2010/main" val="127805405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63615" y="131765"/>
            <a:ext cx="7845425" cy="62960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2"/>
          <p:cNvSpPr>
            <a:spLocks noGrp="1" noChangeArrowheads="1"/>
          </p:cNvSpPr>
          <p:nvPr>
            <p:ph type="sldNum" sz="quarter" idx="10"/>
          </p:nvPr>
        </p:nvSpPr>
        <p:spPr/>
        <p:txBody>
          <a:bodyPr/>
          <a:lstStyle>
            <a:lvl1pPr>
              <a:defRPr>
                <a:latin typeface="Arial" charset="0"/>
                <a:ea typeface="+mn-ea"/>
              </a:defRPr>
            </a:lvl1pPr>
          </a:lstStyle>
          <a:p>
            <a:pPr>
              <a:defRPr/>
            </a:pPr>
            <a:fld id="{DEF39459-A33F-41C2-996C-4320B0B5C823}" type="slidenum">
              <a:rPr lang="en-US"/>
              <a:pPr>
                <a:defRPr/>
              </a:pPr>
              <a:t>‹#›</a:t>
            </a:fld>
            <a:endParaRPr lang="en-US"/>
          </a:p>
        </p:txBody>
      </p:sp>
    </p:spTree>
    <p:extLst>
      <p:ext uri="{BB962C8B-B14F-4D97-AF65-F5344CB8AC3E}">
        <p14:creationId xmlns:p14="http://schemas.microsoft.com/office/powerpoint/2010/main" val="255149696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lIns="91429" tIns="45714" rIns="91429" bIns="45714"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lIns="91429" tIns="45714" rIns="91429" bIns="45714"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Rectangle 202"/>
          <p:cNvSpPr>
            <a:spLocks noGrp="1" noChangeArrowheads="1"/>
          </p:cNvSpPr>
          <p:nvPr>
            <p:ph type="sldNum" sz="quarter" idx="10"/>
          </p:nvPr>
        </p:nvSpPr>
        <p:spPr>
          <a:ln/>
        </p:spPr>
        <p:txBody>
          <a:bodyPr/>
          <a:lstStyle>
            <a:lvl1pPr>
              <a:defRPr/>
            </a:lvl1pPr>
          </a:lstStyle>
          <a:p>
            <a:pPr>
              <a:defRPr/>
            </a:pPr>
            <a:fld id="{5783E877-F645-4EFA-853F-C3B254E5CDE4}" type="slidenum">
              <a:rPr lang="en-US"/>
              <a:pPr>
                <a:defRPr/>
              </a:pPr>
              <a:t>‹#›</a:t>
            </a:fld>
            <a:endParaRPr lang="en-US"/>
          </a:p>
        </p:txBody>
      </p:sp>
    </p:spTree>
    <p:extLst>
      <p:ext uri="{BB962C8B-B14F-4D97-AF65-F5344CB8AC3E}">
        <p14:creationId xmlns:p14="http://schemas.microsoft.com/office/powerpoint/2010/main" val="191955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lIns="91429" tIns="45714" rIns="91429" bIns="45714"/>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1"/>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7" y="1290638"/>
            <a:ext cx="3846513" cy="5137151"/>
          </a:xfrm>
          <a:prstGeom prst="rect">
            <a:avLst/>
          </a:prstGeom>
        </p:spPr>
        <p:txBody>
          <a:bodyPr lIns="91429" tIns="45714" rIns="91429" bIns="45714"/>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2"/>
          <p:cNvSpPr>
            <a:spLocks noGrp="1" noChangeArrowheads="1"/>
          </p:cNvSpPr>
          <p:nvPr>
            <p:ph type="sldNum" sz="quarter" idx="10"/>
          </p:nvPr>
        </p:nvSpPr>
        <p:spPr>
          <a:ln/>
        </p:spPr>
        <p:txBody>
          <a:bodyPr/>
          <a:lstStyle>
            <a:lvl1pPr>
              <a:defRPr/>
            </a:lvl1pPr>
          </a:lstStyle>
          <a:p>
            <a:pPr>
              <a:defRPr/>
            </a:pPr>
            <a:fld id="{60277716-BCEE-43F3-A572-C9311FF386CB}" type="slidenum">
              <a:rPr lang="en-US"/>
              <a:pPr>
                <a:defRPr/>
              </a:pPr>
              <a:t>‹#›</a:t>
            </a:fld>
            <a:endParaRPr lang="en-US"/>
          </a:p>
        </p:txBody>
      </p:sp>
    </p:spTree>
    <p:extLst>
      <p:ext uri="{BB962C8B-B14F-4D97-AF65-F5344CB8AC3E}">
        <p14:creationId xmlns:p14="http://schemas.microsoft.com/office/powerpoint/2010/main" val="329978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91429" tIns="45714" rIns="91429" bIns="4571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3"/>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a:prstGeom prst="rect">
            <a:avLst/>
          </a:prstGeom>
        </p:spPr>
        <p:txBody>
          <a:bodyPr lIns="91429" tIns="45714" rIns="91429" bIns="45714"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lIns="91429" tIns="45714" rIns="91429" bIns="45714"/>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2"/>
          <p:cNvSpPr>
            <a:spLocks noGrp="1" noChangeArrowheads="1"/>
          </p:cNvSpPr>
          <p:nvPr>
            <p:ph type="sldNum" sz="quarter" idx="10"/>
          </p:nvPr>
        </p:nvSpPr>
        <p:spPr>
          <a:ln/>
        </p:spPr>
        <p:txBody>
          <a:bodyPr/>
          <a:lstStyle>
            <a:lvl1pPr>
              <a:defRPr/>
            </a:lvl1pPr>
          </a:lstStyle>
          <a:p>
            <a:pPr>
              <a:defRPr/>
            </a:pPr>
            <a:fld id="{61DEAB88-B799-492B-8C5F-26DA46AEB7C2}" type="slidenum">
              <a:rPr lang="en-US"/>
              <a:pPr>
                <a:defRPr/>
              </a:pPr>
              <a:t>‹#›</a:t>
            </a:fld>
            <a:endParaRPr lang="en-US"/>
          </a:p>
        </p:txBody>
      </p:sp>
    </p:spTree>
    <p:extLst>
      <p:ext uri="{BB962C8B-B14F-4D97-AF65-F5344CB8AC3E}">
        <p14:creationId xmlns:p14="http://schemas.microsoft.com/office/powerpoint/2010/main" val="213845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8950" y="131765"/>
            <a:ext cx="6851650" cy="530225"/>
          </a:xfrm>
          <a:prstGeom prst="rect">
            <a:avLst/>
          </a:prstGeom>
        </p:spPr>
        <p:txBody>
          <a:bodyPr lIns="91429" tIns="45714" rIns="91429" bIns="45714"/>
          <a:lstStyle/>
          <a:p>
            <a:r>
              <a:rPr lang="en-US" smtClean="0"/>
              <a:t>Click to edit Master title style</a:t>
            </a:r>
            <a:endParaRPr lang="en-US"/>
          </a:p>
        </p:txBody>
      </p:sp>
      <p:sp>
        <p:nvSpPr>
          <p:cNvPr id="3" name="Rectangle 202"/>
          <p:cNvSpPr>
            <a:spLocks noGrp="1" noChangeArrowheads="1"/>
          </p:cNvSpPr>
          <p:nvPr>
            <p:ph type="sldNum" sz="quarter" idx="10"/>
          </p:nvPr>
        </p:nvSpPr>
        <p:spPr>
          <a:ln/>
        </p:spPr>
        <p:txBody>
          <a:bodyPr/>
          <a:lstStyle>
            <a:lvl1pPr>
              <a:defRPr/>
            </a:lvl1pPr>
          </a:lstStyle>
          <a:p>
            <a:pPr>
              <a:defRPr/>
            </a:pPr>
            <a:fld id="{5B4441E4-9A51-40FB-8B46-342C167861C6}" type="slidenum">
              <a:rPr lang="en-US"/>
              <a:pPr>
                <a:defRPr/>
              </a:pPr>
              <a:t>‹#›</a:t>
            </a:fld>
            <a:endParaRPr lang="en-US"/>
          </a:p>
        </p:txBody>
      </p:sp>
    </p:spTree>
    <p:extLst>
      <p:ext uri="{BB962C8B-B14F-4D97-AF65-F5344CB8AC3E}">
        <p14:creationId xmlns:p14="http://schemas.microsoft.com/office/powerpoint/2010/main" val="761319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2"/>
          <p:cNvSpPr>
            <a:spLocks noGrp="1" noChangeArrowheads="1"/>
          </p:cNvSpPr>
          <p:nvPr>
            <p:ph type="sldNum" sz="quarter" idx="10"/>
          </p:nvPr>
        </p:nvSpPr>
        <p:spPr>
          <a:ln/>
        </p:spPr>
        <p:txBody>
          <a:bodyPr/>
          <a:lstStyle>
            <a:lvl1pPr>
              <a:defRPr/>
            </a:lvl1pPr>
          </a:lstStyle>
          <a:p>
            <a:pPr>
              <a:defRPr/>
            </a:pPr>
            <a:fld id="{C9CDCFF4-D8AA-480F-BA3F-C26AE8042B35}" type="slidenum">
              <a:rPr lang="en-US"/>
              <a:pPr>
                <a:defRPr/>
              </a:pPr>
              <a:t>‹#›</a:t>
            </a:fld>
            <a:endParaRPr lang="en-US"/>
          </a:p>
        </p:txBody>
      </p:sp>
    </p:spTree>
    <p:extLst>
      <p:ext uri="{BB962C8B-B14F-4D97-AF65-F5344CB8AC3E}">
        <p14:creationId xmlns:p14="http://schemas.microsoft.com/office/powerpoint/2010/main" val="127106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lIns="91429" tIns="45714" rIns="91429"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2"/>
            <a:ext cx="3008313" cy="46910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AE2B8347-E83F-4BF2-9673-FF440422EB04}" type="slidenum">
              <a:rPr lang="en-US"/>
              <a:pPr>
                <a:defRPr/>
              </a:pPr>
              <a:t>‹#›</a:t>
            </a:fld>
            <a:endParaRPr lang="en-US"/>
          </a:p>
        </p:txBody>
      </p:sp>
    </p:spTree>
    <p:extLst>
      <p:ext uri="{BB962C8B-B14F-4D97-AF65-F5344CB8AC3E}">
        <p14:creationId xmlns:p14="http://schemas.microsoft.com/office/powerpoint/2010/main" val="1786367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lIns="91429" tIns="45714" rIns="91429" bIns="45714"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9" tIns="45714" rIns="91429" bIns="45714"/>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a:prstGeom prst="rect">
            <a:avLst/>
          </a:prstGeom>
        </p:spPr>
        <p:txBody>
          <a:bodyPr lIns="91429" tIns="45714" rIns="91429" bIns="45714"/>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Rectangle 202"/>
          <p:cNvSpPr>
            <a:spLocks noGrp="1" noChangeArrowheads="1"/>
          </p:cNvSpPr>
          <p:nvPr>
            <p:ph type="sldNum" sz="quarter" idx="10"/>
          </p:nvPr>
        </p:nvSpPr>
        <p:spPr>
          <a:ln/>
        </p:spPr>
        <p:txBody>
          <a:bodyPr/>
          <a:lstStyle>
            <a:lvl1pPr>
              <a:defRPr/>
            </a:lvl1pPr>
          </a:lstStyle>
          <a:p>
            <a:pPr>
              <a:defRPr/>
            </a:pPr>
            <a:fld id="{1B9CD6EB-E22F-484D-84CB-813EB7456D92}" type="slidenum">
              <a:rPr lang="en-US"/>
              <a:pPr>
                <a:defRPr/>
              </a:pPr>
              <a:t>‹#›</a:t>
            </a:fld>
            <a:endParaRPr lang="en-US"/>
          </a:p>
        </p:txBody>
      </p:sp>
    </p:spTree>
    <p:extLst>
      <p:ext uri="{BB962C8B-B14F-4D97-AF65-F5344CB8AC3E}">
        <p14:creationId xmlns:p14="http://schemas.microsoft.com/office/powerpoint/2010/main" val="3474768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screen"/>
          <a:srcRect/>
          <a:stretch>
            <a:fillRect/>
          </a:stretch>
        </p:blipFill>
        <p:spPr bwMode="auto">
          <a:xfrm>
            <a:off x="0" y="846138"/>
            <a:ext cx="9144000" cy="6011863"/>
          </a:xfrm>
          <a:prstGeom prst="rect">
            <a:avLst/>
          </a:prstGeom>
          <a:noFill/>
          <a:ln w="9525">
            <a:noFill/>
            <a:miter lim="800000"/>
            <a:headEnd/>
            <a:tailEnd/>
          </a:ln>
        </p:spPr>
      </p:pic>
      <p:sp>
        <p:nvSpPr>
          <p:cNvPr id="13320"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ffectLst/>
        </p:spPr>
        <p:txBody>
          <a:bodyPr wrap="none" lIns="91429" tIns="45714" rIns="91429" bIns="45714" anchor="ctr"/>
          <a:lstStyle/>
          <a:p>
            <a:pPr fontAlgn="base">
              <a:spcBef>
                <a:spcPct val="0"/>
              </a:spcBef>
              <a:spcAft>
                <a:spcPct val="0"/>
              </a:spcAft>
              <a:defRPr/>
            </a:pPr>
            <a:endParaRPr lang="en-US">
              <a:solidFill>
                <a:srgbClr val="000000"/>
              </a:solidFill>
            </a:endParaRPr>
          </a:p>
        </p:txBody>
      </p:sp>
      <p:sp>
        <p:nvSpPr>
          <p:cNvPr id="13514" name="Rectangle 202"/>
          <p:cNvSpPr>
            <a:spLocks noGrp="1" noChangeArrowheads="1"/>
          </p:cNvSpPr>
          <p:nvPr>
            <p:ph type="sldNum" sz="quarter" idx="4"/>
          </p:nvPr>
        </p:nvSpPr>
        <p:spPr bwMode="auto">
          <a:xfrm>
            <a:off x="6759575" y="6149975"/>
            <a:ext cx="2133600" cy="476251"/>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600">
                <a:solidFill>
                  <a:srgbClr val="000000"/>
                </a:solidFill>
                <a:latin typeface="Arial" charset="0"/>
              </a:defRPr>
            </a:lvl1pPr>
          </a:lstStyle>
          <a:p>
            <a:pPr fontAlgn="base">
              <a:spcBef>
                <a:spcPct val="0"/>
              </a:spcBef>
              <a:spcAft>
                <a:spcPct val="0"/>
              </a:spcAft>
              <a:defRPr/>
            </a:pPr>
            <a:fld id="{923FED44-BF20-4D81-8B0E-61A7D8C1A645}" type="slidenum">
              <a:rPr lang="en-US"/>
              <a:pPr fontAlgn="base">
                <a:spcBef>
                  <a:spcPct val="0"/>
                </a:spcBef>
                <a:spcAft>
                  <a:spcPct val="0"/>
                </a:spcAft>
                <a:defRPr/>
              </a:pPr>
              <a:t>‹#›</a:t>
            </a:fld>
            <a:endParaRPr lang="en-US"/>
          </a:p>
        </p:txBody>
      </p:sp>
      <p:sp>
        <p:nvSpPr>
          <p:cNvPr id="8" name="Rectangle 7"/>
          <p:cNvSpPr/>
          <p:nvPr userDrawn="1"/>
        </p:nvSpPr>
        <p:spPr>
          <a:xfrm>
            <a:off x="0" y="7939"/>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fontAlgn="base">
              <a:spcBef>
                <a:spcPct val="0"/>
              </a:spcBef>
              <a:spcAft>
                <a:spcPct val="0"/>
              </a:spcAft>
              <a:defRPr/>
            </a:pPr>
            <a:endParaRPr lang="en-US">
              <a:solidFill>
                <a:srgbClr val="FFFFFF"/>
              </a:solidFill>
            </a:endParaRPr>
          </a:p>
        </p:txBody>
      </p:sp>
      <p:pic>
        <p:nvPicPr>
          <p:cNvPr id="1030" name="Picture 202"/>
          <p:cNvPicPr>
            <a:picLocks noChangeAspect="1" noChangeArrowheads="1"/>
          </p:cNvPicPr>
          <p:nvPr userDrawn="1"/>
        </p:nvPicPr>
        <p:blipFill>
          <a:blip r:embed="rId15" cstate="screen"/>
          <a:srcRect/>
          <a:stretch>
            <a:fillRect/>
          </a:stretch>
        </p:blipFill>
        <p:spPr bwMode="auto">
          <a:xfrm>
            <a:off x="8289925" y="98427"/>
            <a:ext cx="774700" cy="639763"/>
          </a:xfrm>
          <a:prstGeom prst="rect">
            <a:avLst/>
          </a:prstGeom>
          <a:noFill/>
          <a:ln w="9525">
            <a:noFill/>
            <a:miter lim="800000"/>
            <a:headEnd/>
            <a:tailEnd/>
          </a:ln>
        </p:spPr>
      </p:pic>
    </p:spTree>
    <p:extLst>
      <p:ext uri="{BB962C8B-B14F-4D97-AF65-F5344CB8AC3E}">
        <p14:creationId xmlns:p14="http://schemas.microsoft.com/office/powerpoint/2010/main" val="2870360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p:titleStyle>
    <p:bodyStyle>
      <a:lvl1pPr marL="282542" indent="-282542" algn="l" rtl="0" eaLnBrk="0" fontAlgn="base" hangingPunct="0">
        <a:spcBef>
          <a:spcPct val="30000"/>
        </a:spcBef>
        <a:spcAft>
          <a:spcPct val="0"/>
        </a:spcAft>
        <a:buChar char="•"/>
        <a:defRPr sz="2000">
          <a:solidFill>
            <a:schemeClr val="tx1"/>
          </a:solidFill>
          <a:latin typeface="+mn-lt"/>
          <a:ea typeface="+mn-ea"/>
          <a:cs typeface="+mn-cs"/>
        </a:defRPr>
      </a:lvl1pPr>
      <a:lvl2pPr marL="636513" indent="-239685" algn="l" rtl="0" eaLnBrk="0" fontAlgn="base" hangingPunct="0">
        <a:spcBef>
          <a:spcPct val="30000"/>
        </a:spcBef>
        <a:spcAft>
          <a:spcPct val="0"/>
        </a:spcAft>
        <a:buFont typeface="Times" charset="0"/>
        <a:buChar char="–"/>
        <a:defRPr sz="2000">
          <a:solidFill>
            <a:schemeClr val="tx1"/>
          </a:solidFill>
          <a:latin typeface="+mn-lt"/>
        </a:defRPr>
      </a:lvl2pPr>
      <a:lvl3pPr marL="917468" indent="-166669" algn="l" rtl="0" eaLnBrk="0" fontAlgn="base" hangingPunct="0">
        <a:spcBef>
          <a:spcPct val="30000"/>
        </a:spcBef>
        <a:spcAft>
          <a:spcPct val="0"/>
        </a:spcAft>
        <a:buChar char="•"/>
        <a:defRPr sz="2000">
          <a:solidFill>
            <a:schemeClr val="tx1"/>
          </a:solidFill>
          <a:latin typeface="+mn-lt"/>
        </a:defRPr>
      </a:lvl3pPr>
      <a:lvl4pPr marL="1255566" indent="-223812" algn="l" rtl="0" eaLnBrk="0" fontAlgn="base" hangingPunct="0">
        <a:spcBef>
          <a:spcPct val="30000"/>
        </a:spcBef>
        <a:spcAft>
          <a:spcPct val="0"/>
        </a:spcAft>
        <a:buChar char="–"/>
        <a:defRPr sz="2000">
          <a:solidFill>
            <a:schemeClr val="tx1"/>
          </a:solidFill>
          <a:latin typeface="+mn-lt"/>
        </a:defRPr>
      </a:lvl4pPr>
      <a:lvl5pPr marL="1593664" indent="-223812" algn="l" rtl="0" eaLnBrk="0" fontAlgn="base" hangingPunct="0">
        <a:spcBef>
          <a:spcPct val="30000"/>
        </a:spcBef>
        <a:spcAft>
          <a:spcPct val="0"/>
        </a:spcAft>
        <a:buChar char="»"/>
        <a:defRPr sz="2000">
          <a:solidFill>
            <a:schemeClr val="tx1"/>
          </a:solidFill>
          <a:latin typeface="+mn-lt"/>
        </a:defRPr>
      </a:lvl5pPr>
      <a:lvl6pPr marL="2050810" indent="-223812" algn="l" rtl="0" fontAlgn="base">
        <a:spcBef>
          <a:spcPct val="30000"/>
        </a:spcBef>
        <a:spcAft>
          <a:spcPct val="0"/>
        </a:spcAft>
        <a:buChar char="»"/>
        <a:defRPr sz="2000">
          <a:solidFill>
            <a:schemeClr val="tx1"/>
          </a:solidFill>
          <a:latin typeface="+mn-lt"/>
        </a:defRPr>
      </a:lvl6pPr>
      <a:lvl7pPr marL="2507957" indent="-223812" algn="l" rtl="0" fontAlgn="base">
        <a:spcBef>
          <a:spcPct val="30000"/>
        </a:spcBef>
        <a:spcAft>
          <a:spcPct val="0"/>
        </a:spcAft>
        <a:buChar char="»"/>
        <a:defRPr sz="2000">
          <a:solidFill>
            <a:schemeClr val="tx1"/>
          </a:solidFill>
          <a:latin typeface="+mn-lt"/>
        </a:defRPr>
      </a:lvl7pPr>
      <a:lvl8pPr marL="2965103" indent="-223812" algn="l" rtl="0" fontAlgn="base">
        <a:spcBef>
          <a:spcPct val="30000"/>
        </a:spcBef>
        <a:spcAft>
          <a:spcPct val="0"/>
        </a:spcAft>
        <a:buChar char="»"/>
        <a:defRPr sz="2000">
          <a:solidFill>
            <a:schemeClr val="tx1"/>
          </a:solidFill>
          <a:latin typeface="+mn-lt"/>
        </a:defRPr>
      </a:lvl8pPr>
      <a:lvl9pPr marL="3422250" indent="-223812"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846138"/>
            <a:ext cx="9144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ea typeface="ＭＳ Ｐゴシック" pitchFamily="34" charset="-128"/>
            </a:endParaRPr>
          </a:p>
        </p:txBody>
      </p:sp>
      <p:sp>
        <p:nvSpPr>
          <p:cNvPr id="13514" name="Rectangle 202"/>
          <p:cNvSpPr>
            <a:spLocks noGrp="1" noChangeArrowheads="1"/>
          </p:cNvSpPr>
          <p:nvPr>
            <p:ph type="sldNum" sz="quarter" idx="4"/>
          </p:nvPr>
        </p:nvSpPr>
        <p:spPr bwMode="auto">
          <a:xfrm>
            <a:off x="6759575" y="614997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000000"/>
                </a:solidFill>
                <a:latin typeface="Arial"/>
                <a:ea typeface="ＭＳ Ｐゴシック" charset="0"/>
              </a:defRPr>
            </a:lvl1pPr>
          </a:lstStyle>
          <a:p>
            <a:pPr fontAlgn="base">
              <a:spcBef>
                <a:spcPct val="0"/>
              </a:spcBef>
              <a:spcAft>
                <a:spcPct val="0"/>
              </a:spcAft>
              <a:defRPr/>
            </a:pPr>
            <a:fld id="{BC119866-A651-424D-9DA4-354E68556D99}" type="slidenum">
              <a:rPr lang="en-US"/>
              <a:pPr fontAlgn="base">
                <a:spcBef>
                  <a:spcPct val="0"/>
                </a:spcBef>
                <a:spcAft>
                  <a:spcPct val="0"/>
                </a:spcAft>
                <a:defRPr/>
              </a:pPr>
              <a:t>‹#›</a:t>
            </a:fld>
            <a:endParaRPr lang="en-US"/>
          </a:p>
        </p:txBody>
      </p:sp>
      <p:sp>
        <p:nvSpPr>
          <p:cNvPr id="8" name="Rectangle 7"/>
          <p:cNvSpPr/>
          <p:nvPr userDrawn="1"/>
        </p:nvSpPr>
        <p:spPr>
          <a:xfrm>
            <a:off x="0" y="7939"/>
            <a:ext cx="9144000" cy="822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1030" name="Picture 202"/>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8289925" y="98425"/>
            <a:ext cx="7747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13264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xmlns:p14="http://schemas.microsoft.com/office/powerpoint/2010/main"/>
  <p:hf hdr="0" ftr="0" dt="0"/>
  <p:txStyles>
    <p:titleStyle>
      <a:lvl1pPr algn="l" rtl="0" eaLnBrk="0" fontAlgn="base" hangingPunct="0">
        <a:lnSpc>
          <a:spcPct val="85000"/>
        </a:lnSpc>
        <a:spcBef>
          <a:spcPct val="0"/>
        </a:spcBef>
        <a:spcAft>
          <a:spcPct val="0"/>
        </a:spcAft>
        <a:defRPr sz="3200" b="1">
          <a:solidFill>
            <a:schemeClr val="accent2"/>
          </a:solidFill>
          <a:latin typeface="+mj-lt"/>
          <a:ea typeface="ＭＳ Ｐゴシック" charset="0"/>
          <a:cs typeface="+mj-cs"/>
        </a:defRPr>
      </a:lvl1pPr>
      <a:lvl2pPr algn="l" rtl="0" eaLnBrk="0" fontAlgn="base" hangingPunct="0">
        <a:lnSpc>
          <a:spcPct val="85000"/>
        </a:lnSpc>
        <a:spcBef>
          <a:spcPct val="0"/>
        </a:spcBef>
        <a:spcAft>
          <a:spcPct val="0"/>
        </a:spcAft>
        <a:defRPr sz="3200" b="1">
          <a:solidFill>
            <a:schemeClr val="accent2"/>
          </a:solidFill>
          <a:latin typeface="Arial" charset="0"/>
          <a:ea typeface="ＭＳ Ｐゴシック" charset="0"/>
        </a:defRPr>
      </a:lvl2pPr>
      <a:lvl3pPr algn="l" rtl="0" eaLnBrk="0" fontAlgn="base" hangingPunct="0">
        <a:lnSpc>
          <a:spcPct val="85000"/>
        </a:lnSpc>
        <a:spcBef>
          <a:spcPct val="0"/>
        </a:spcBef>
        <a:spcAft>
          <a:spcPct val="0"/>
        </a:spcAft>
        <a:defRPr sz="3200" b="1">
          <a:solidFill>
            <a:schemeClr val="accent2"/>
          </a:solidFill>
          <a:latin typeface="Arial" charset="0"/>
          <a:ea typeface="ＭＳ Ｐゴシック" charset="0"/>
        </a:defRPr>
      </a:lvl3pPr>
      <a:lvl4pPr algn="l" rtl="0" eaLnBrk="0" fontAlgn="base" hangingPunct="0">
        <a:lnSpc>
          <a:spcPct val="85000"/>
        </a:lnSpc>
        <a:spcBef>
          <a:spcPct val="0"/>
        </a:spcBef>
        <a:spcAft>
          <a:spcPct val="0"/>
        </a:spcAft>
        <a:defRPr sz="3200" b="1">
          <a:solidFill>
            <a:schemeClr val="accent2"/>
          </a:solidFill>
          <a:latin typeface="Arial" charset="0"/>
          <a:ea typeface="ＭＳ Ｐゴシック" charset="0"/>
        </a:defRPr>
      </a:lvl4pPr>
      <a:lvl5pPr algn="l" rtl="0" eaLnBrk="0" fontAlgn="base" hangingPunct="0">
        <a:lnSpc>
          <a:spcPct val="85000"/>
        </a:lnSpc>
        <a:spcBef>
          <a:spcPct val="0"/>
        </a:spcBef>
        <a:spcAft>
          <a:spcPct val="0"/>
        </a:spcAft>
        <a:defRPr sz="3200" b="1">
          <a:solidFill>
            <a:schemeClr val="accent2"/>
          </a:solidFill>
          <a:latin typeface="Arial" charset="0"/>
          <a:ea typeface="ＭＳ Ｐゴシック" charset="0"/>
        </a:defRPr>
      </a:lvl5pPr>
      <a:lvl6pPr marL="457200" algn="l" rtl="0" fontAlgn="base">
        <a:lnSpc>
          <a:spcPct val="85000"/>
        </a:lnSpc>
        <a:spcBef>
          <a:spcPct val="0"/>
        </a:spcBef>
        <a:spcAft>
          <a:spcPct val="0"/>
        </a:spcAft>
        <a:defRPr sz="3200" b="1">
          <a:solidFill>
            <a:schemeClr val="accent2"/>
          </a:solidFill>
          <a:latin typeface="Arial" charset="0"/>
        </a:defRPr>
      </a:lvl6pPr>
      <a:lvl7pPr marL="914400" algn="l" rtl="0" fontAlgn="base">
        <a:lnSpc>
          <a:spcPct val="85000"/>
        </a:lnSpc>
        <a:spcBef>
          <a:spcPct val="0"/>
        </a:spcBef>
        <a:spcAft>
          <a:spcPct val="0"/>
        </a:spcAft>
        <a:defRPr sz="3200" b="1">
          <a:solidFill>
            <a:schemeClr val="accent2"/>
          </a:solidFill>
          <a:latin typeface="Arial" charset="0"/>
        </a:defRPr>
      </a:lvl7pPr>
      <a:lvl8pPr marL="1371600" algn="l" rtl="0" fontAlgn="base">
        <a:lnSpc>
          <a:spcPct val="85000"/>
        </a:lnSpc>
        <a:spcBef>
          <a:spcPct val="0"/>
        </a:spcBef>
        <a:spcAft>
          <a:spcPct val="0"/>
        </a:spcAft>
        <a:defRPr sz="3200" b="1">
          <a:solidFill>
            <a:schemeClr val="accent2"/>
          </a:solidFill>
          <a:latin typeface="Arial" charset="0"/>
        </a:defRPr>
      </a:lvl8pPr>
      <a:lvl9pPr marL="1828800" algn="l" rtl="0" fontAlgn="base">
        <a:lnSpc>
          <a:spcPct val="85000"/>
        </a:lnSpc>
        <a:spcBef>
          <a:spcPct val="0"/>
        </a:spcBef>
        <a:spcAft>
          <a:spcPct val="0"/>
        </a:spcAft>
        <a:defRPr sz="3200" b="1">
          <a:solidFill>
            <a:schemeClr val="accent2"/>
          </a:solidFill>
          <a:latin typeface="Arial" charset="0"/>
        </a:defRPr>
      </a:lvl9pPr>
    </p:titleStyle>
    <p:bodyStyle>
      <a:lvl1pPr marL="282575" indent="-282575" algn="l" rtl="0" eaLnBrk="0" fontAlgn="base" hangingPunct="0">
        <a:spcBef>
          <a:spcPct val="30000"/>
        </a:spcBef>
        <a:spcAft>
          <a:spcPct val="0"/>
        </a:spcAft>
        <a:buChar char="•"/>
        <a:defRPr sz="2000">
          <a:solidFill>
            <a:schemeClr val="tx1"/>
          </a:solidFill>
          <a:latin typeface="+mn-lt"/>
          <a:ea typeface="ＭＳ Ｐゴシック" charset="0"/>
          <a:cs typeface="+mn-cs"/>
        </a:defRPr>
      </a:lvl1pPr>
      <a:lvl2pPr marL="636588" indent="-239713" algn="l" rtl="0" eaLnBrk="0" fontAlgn="base" hangingPunct="0">
        <a:spcBef>
          <a:spcPct val="30000"/>
        </a:spcBef>
        <a:spcAft>
          <a:spcPct val="0"/>
        </a:spcAft>
        <a:buFont typeface="Times" pitchFamily="18" charset="0"/>
        <a:buChar char="–"/>
        <a:defRPr sz="2000">
          <a:solidFill>
            <a:schemeClr val="tx1"/>
          </a:solidFill>
          <a:latin typeface="+mn-lt"/>
          <a:ea typeface="ＭＳ Ｐゴシック" charset="0"/>
        </a:defRPr>
      </a:lvl2pPr>
      <a:lvl3pPr marL="917575" indent="-166688" algn="l" rtl="0" eaLnBrk="0" fontAlgn="base" hangingPunct="0">
        <a:spcBef>
          <a:spcPct val="30000"/>
        </a:spcBef>
        <a:spcAft>
          <a:spcPct val="0"/>
        </a:spcAft>
        <a:buChar char="•"/>
        <a:defRPr sz="2000">
          <a:solidFill>
            <a:schemeClr val="tx1"/>
          </a:solidFill>
          <a:latin typeface="+mn-lt"/>
          <a:ea typeface="ＭＳ Ｐゴシック" charset="0"/>
        </a:defRPr>
      </a:lvl3pPr>
      <a:lvl4pPr marL="1255713" indent="-223838" algn="l" rtl="0" eaLnBrk="0" fontAlgn="base" hangingPunct="0">
        <a:spcBef>
          <a:spcPct val="30000"/>
        </a:spcBef>
        <a:spcAft>
          <a:spcPct val="0"/>
        </a:spcAft>
        <a:buChar char="–"/>
        <a:defRPr sz="2000">
          <a:solidFill>
            <a:schemeClr val="tx1"/>
          </a:solidFill>
          <a:latin typeface="+mn-lt"/>
          <a:ea typeface="ＭＳ Ｐゴシック" charset="0"/>
        </a:defRPr>
      </a:lvl4pPr>
      <a:lvl5pPr marL="1593850" indent="-223838" algn="l" rtl="0" eaLnBrk="0" fontAlgn="base" hangingPunct="0">
        <a:spcBef>
          <a:spcPct val="30000"/>
        </a:spcBef>
        <a:spcAft>
          <a:spcPct val="0"/>
        </a:spcAft>
        <a:buChar char="»"/>
        <a:defRPr sz="2000">
          <a:solidFill>
            <a:schemeClr val="tx1"/>
          </a:solidFill>
          <a:latin typeface="+mn-lt"/>
          <a:ea typeface="ＭＳ Ｐゴシック" charset="0"/>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20" Type="http://schemas.openxmlformats.org/officeDocument/2006/relationships/image" Target="../media/image20.png"/><Relationship Id="rId21" Type="http://schemas.openxmlformats.org/officeDocument/2006/relationships/image" Target="../media/image21.png"/><Relationship Id="rId22" Type="http://schemas.openxmlformats.org/officeDocument/2006/relationships/image" Target="../media/image22.jpeg"/><Relationship Id="rId23" Type="http://schemas.openxmlformats.org/officeDocument/2006/relationships/image" Target="../media/image23.jpe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jpe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jpeg"/><Relationship Id="rId19"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50.jpg"/></Relationships>
</file>

<file path=ppt/slides/_rels/slide3.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9" Type="http://schemas.openxmlformats.org/officeDocument/2006/relationships/image" Target="../media/image30.png"/><Relationship Id="rId10"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4.jpeg"/><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2" y="131765"/>
            <a:ext cx="6851650" cy="530225"/>
          </a:xfrm>
        </p:spPr>
        <p:txBody>
          <a:bodyPr/>
          <a:lstStyle/>
          <a:p>
            <a:r>
              <a:rPr lang="en-US" sz="3600" i="1" dirty="0" smtClean="0">
                <a:solidFill>
                  <a:schemeClr val="bg1"/>
                </a:solidFill>
              </a:rPr>
              <a:t>NASA Outlook</a:t>
            </a:r>
            <a:endParaRPr lang="en-US" sz="3600" i="1" dirty="0">
              <a:solidFill>
                <a:schemeClr val="bg1"/>
              </a:solidFill>
            </a:endParaRPr>
          </a:p>
        </p:txBody>
      </p:sp>
      <p:sp>
        <p:nvSpPr>
          <p:cNvPr id="3" name="Content Placeholder 2"/>
          <p:cNvSpPr>
            <a:spLocks noGrp="1"/>
          </p:cNvSpPr>
          <p:nvPr>
            <p:ph idx="1"/>
          </p:nvPr>
        </p:nvSpPr>
        <p:spPr>
          <a:xfrm>
            <a:off x="599937" y="2645573"/>
            <a:ext cx="7845425" cy="1495353"/>
          </a:xfrm>
        </p:spPr>
        <p:txBody>
          <a:bodyPr/>
          <a:lstStyle/>
          <a:p>
            <a:pPr marL="0" indent="0" algn="ctr">
              <a:buNone/>
            </a:pPr>
            <a:r>
              <a:rPr lang="en-US" sz="4800" b="1" dirty="0" smtClean="0"/>
              <a:t>NASA Overview</a:t>
            </a:r>
            <a:endParaRPr lang="en-US" sz="4800" b="1" dirty="0"/>
          </a:p>
        </p:txBody>
      </p:sp>
      <p:sp>
        <p:nvSpPr>
          <p:cNvPr id="4" name="Slide Number Placeholder 3"/>
          <p:cNvSpPr>
            <a:spLocks noGrp="1"/>
          </p:cNvSpPr>
          <p:nvPr>
            <p:ph type="sldNum" sz="quarter" idx="10"/>
          </p:nvPr>
        </p:nvSpPr>
        <p:spPr/>
        <p:txBody>
          <a:bodyPr/>
          <a:lstStyle/>
          <a:p>
            <a:pPr>
              <a:defRPr/>
            </a:pPr>
            <a:fld id="{A2BAD5C3-77D7-4C56-9837-62490DC50765}" type="slidenum">
              <a:rPr lang="en-US" smtClean="0"/>
              <a:pPr>
                <a:defRPr/>
              </a:pPr>
              <a:t>1</a:t>
            </a:fld>
            <a:endParaRPr lang="en-US"/>
          </a:p>
        </p:txBody>
      </p:sp>
    </p:spTree>
    <p:extLst>
      <p:ext uri="{BB962C8B-B14F-4D97-AF65-F5344CB8AC3E}">
        <p14:creationId xmlns:p14="http://schemas.microsoft.com/office/powerpoint/2010/main" val="3013552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xfrm>
            <a:off x="122238" y="131763"/>
            <a:ext cx="7996237" cy="530225"/>
          </a:xfrm>
          <a:noFill/>
          <a:ln>
            <a:miter lim="800000"/>
            <a:headEnd/>
            <a:tailEnd/>
          </a:ln>
        </p:spPr>
        <p:txBody>
          <a:bodyPr vert="horz" wrap="square" lIns="91440" tIns="45720" rIns="91440" bIns="45720" numCol="1" anchor="ctr" anchorCtr="0" compatLnSpc="1">
            <a:prstTxWarp prst="textNoShape">
              <a:avLst/>
            </a:prstTxWarp>
          </a:bodyPr>
          <a:lstStyle/>
          <a:p>
            <a:r>
              <a:rPr lang="en-US" sz="3600" i="1" dirty="0" smtClean="0">
                <a:solidFill>
                  <a:schemeClr val="bg1"/>
                </a:solidFill>
                <a:latin typeface="Candara" panose="020E0502030303020204" pitchFamily="34" charset="0"/>
                <a:ea typeface="ＭＳ Ｐゴシック" charset="-128"/>
              </a:rPr>
              <a:t>GWIS History</a:t>
            </a:r>
          </a:p>
        </p:txBody>
      </p:sp>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381000" y="1143000"/>
            <a:ext cx="8391383" cy="5509199"/>
          </a:xfrm>
          <a:prstGeom prst="rect">
            <a:avLst/>
          </a:prstGeom>
          <a:noFill/>
        </p:spPr>
        <p:txBody>
          <a:bodyPr wrap="square" rtlCol="0">
            <a:spAutoFit/>
          </a:bodyPr>
          <a:lstStyle/>
          <a:p>
            <a:pPr marL="342900" indent="-342900">
              <a:buFont typeface="Arial"/>
              <a:buChar char="•"/>
            </a:pPr>
            <a:r>
              <a:rPr lang="en-US" sz="2200" dirty="0" smtClean="0">
                <a:latin typeface="Candara" panose="020E0502030303020204" pitchFamily="34" charset="0"/>
              </a:rPr>
              <a:t>The Global Wildfire Information System was developed as a proposal in October 2011 under the GOFC (Global Observation of Forest Cover) element at the GOFC Fire Implementation Team meeting in Stresa, Italy;</a:t>
            </a:r>
          </a:p>
          <a:p>
            <a:pPr marL="342900" indent="-342900">
              <a:buFont typeface="Arial"/>
              <a:buChar char="•"/>
            </a:pPr>
            <a:r>
              <a:rPr lang="en-US" sz="2200" dirty="0" smtClean="0">
                <a:latin typeface="Candara" panose="020E0502030303020204" pitchFamily="34" charset="0"/>
              </a:rPr>
              <a:t>In April 2013, the GWIS was conceived as a beta system under the European Forest Fire Information System </a:t>
            </a:r>
            <a:r>
              <a:rPr lang="en-US" sz="2200" dirty="0">
                <a:latin typeface="Candara" panose="020E0502030303020204" pitchFamily="34" charset="0"/>
              </a:rPr>
              <a:t>(EFFIS) </a:t>
            </a:r>
            <a:r>
              <a:rPr lang="en-US" sz="2200" dirty="0" smtClean="0">
                <a:latin typeface="Candara" panose="020E0502030303020204" pitchFamily="34" charset="0"/>
              </a:rPr>
              <a:t>operated by the European Commission (EC);</a:t>
            </a:r>
          </a:p>
          <a:p>
            <a:pPr marL="342900" indent="-342900">
              <a:buFont typeface="Arial"/>
              <a:buChar char="•"/>
            </a:pPr>
            <a:r>
              <a:rPr lang="en-US" sz="2200" dirty="0" smtClean="0">
                <a:latin typeface="Candara" panose="020E0502030303020204" pitchFamily="34" charset="0"/>
              </a:rPr>
              <a:t>November 2013: GWIS proposed under GEO for the Work Programme 2012-2015 (by C. Justice, </a:t>
            </a:r>
            <a:r>
              <a:rPr lang="en-US" sz="2200" dirty="0" smtClean="0">
                <a:latin typeface="Candara" panose="020E0502030303020204" pitchFamily="34" charset="0"/>
              </a:rPr>
              <a:t>J. San </a:t>
            </a:r>
            <a:r>
              <a:rPr lang="en-US" sz="2200" dirty="0" smtClean="0">
                <a:latin typeface="Candara" panose="020E0502030303020204" pitchFamily="34" charset="0"/>
              </a:rPr>
              <a:t>Miguel Ayanz, and </a:t>
            </a:r>
            <a:r>
              <a:rPr lang="en-US" sz="2200" dirty="0" smtClean="0">
                <a:latin typeface="Candara" panose="020E0502030303020204" pitchFamily="34" charset="0"/>
              </a:rPr>
              <a:t>F. </a:t>
            </a:r>
            <a:r>
              <a:rPr lang="en-US" sz="2200" dirty="0" err="1" smtClean="0">
                <a:latin typeface="Candara" panose="020E0502030303020204" pitchFamily="34" charset="0"/>
              </a:rPr>
              <a:t>Gaetani</a:t>
            </a:r>
            <a:r>
              <a:rPr lang="en-US" sz="2200" dirty="0" smtClean="0">
                <a:latin typeface="Candara" panose="020E0502030303020204" pitchFamily="34" charset="0"/>
              </a:rPr>
              <a:t>);</a:t>
            </a:r>
          </a:p>
          <a:p>
            <a:pPr marL="342900" indent="-342900">
              <a:buFont typeface="Arial"/>
              <a:buChar char="•"/>
            </a:pPr>
            <a:r>
              <a:rPr lang="en-US" sz="2200" dirty="0" smtClean="0">
                <a:latin typeface="Candara" panose="020E0502030303020204" pitchFamily="34" charset="0"/>
              </a:rPr>
              <a:t>Adopted by the GEO WP in March 2014 and added under the DISASTERS component, Informing Risk Management &amp; Disaster Reduction, Component C4 (DI-01-C4);GEO GWIS was </a:t>
            </a:r>
          </a:p>
          <a:p>
            <a:pPr marL="342900" indent="-342900">
              <a:buFont typeface="Arial"/>
              <a:buChar char="•"/>
            </a:pPr>
            <a:r>
              <a:rPr lang="en-US" sz="2200" dirty="0" smtClean="0">
                <a:latin typeface="Candara" panose="020E0502030303020204" pitchFamily="34" charset="0"/>
              </a:rPr>
              <a:t>The GWIS was continued as a GEO Initiative in the Transitional Work Programme in 2016 (GI-04), and then adopted as a continuing component of the GEO Work Programme for 2017-2019;</a:t>
            </a:r>
          </a:p>
        </p:txBody>
      </p:sp>
    </p:spTree>
    <p:extLst>
      <p:ext uri="{BB962C8B-B14F-4D97-AF65-F5344CB8AC3E}">
        <p14:creationId xmlns:p14="http://schemas.microsoft.com/office/powerpoint/2010/main" val="5235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bwMode="auto">
          <a:xfrm>
            <a:off x="122238" y="131763"/>
            <a:ext cx="7996237" cy="530225"/>
          </a:xfrm>
          <a:noFill/>
          <a:ln>
            <a:miter lim="800000"/>
            <a:headEnd/>
            <a:tailEnd/>
          </a:ln>
        </p:spPr>
        <p:txBody>
          <a:bodyPr vert="horz" wrap="square" lIns="91440" tIns="45720" rIns="91440" bIns="45720" numCol="1" anchor="ctr" anchorCtr="0" compatLnSpc="1">
            <a:prstTxWarp prst="textNoShape">
              <a:avLst/>
            </a:prstTxWarp>
          </a:bodyPr>
          <a:lstStyle/>
          <a:p>
            <a:r>
              <a:rPr lang="en-US" sz="3600" i="1" dirty="0" smtClean="0">
                <a:solidFill>
                  <a:schemeClr val="bg1"/>
                </a:solidFill>
                <a:latin typeface="Candara" panose="020E0502030303020204" pitchFamily="34" charset="0"/>
                <a:ea typeface="ＭＳ Ｐゴシック" charset="-128"/>
              </a:rPr>
              <a:t>GWIS Leads</a:t>
            </a:r>
          </a:p>
        </p:txBody>
      </p:sp>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81000" y="1143000"/>
            <a:ext cx="8391383" cy="1077218"/>
          </a:xfrm>
          <a:prstGeom prst="rect">
            <a:avLst/>
          </a:prstGeom>
          <a:noFill/>
        </p:spPr>
        <p:txBody>
          <a:bodyPr wrap="square" rtlCol="0">
            <a:spAutoFit/>
          </a:bodyPr>
          <a:lstStyle/>
          <a:p>
            <a:r>
              <a:rPr lang="en-US" sz="3200" dirty="0" smtClean="0">
                <a:latin typeface="Candara" panose="020E0502030303020204" pitchFamily="34" charset="0"/>
              </a:rPr>
              <a:t>Canada (CFS), EC (JRC), South Africa (CSIR), and GTOS (GOFC-GOLD), and U.S. (NASA)</a:t>
            </a:r>
            <a:endParaRPr lang="en-US" sz="2400" dirty="0">
              <a:latin typeface="Candara" panose="020E0502030303020204" pitchFamily="34" charset="0"/>
            </a:endParaRPr>
          </a:p>
        </p:txBody>
      </p:sp>
      <p:sp>
        <p:nvSpPr>
          <p:cNvPr id="8" name="TextBox 7"/>
          <p:cNvSpPr txBox="1"/>
          <p:nvPr/>
        </p:nvSpPr>
        <p:spPr>
          <a:xfrm>
            <a:off x="914400" y="2743200"/>
            <a:ext cx="7657514" cy="3323987"/>
          </a:xfrm>
          <a:prstGeom prst="rect">
            <a:avLst/>
          </a:prstGeom>
          <a:noFill/>
        </p:spPr>
        <p:txBody>
          <a:bodyPr wrap="square" rtlCol="0">
            <a:spAutoFit/>
          </a:bodyPr>
          <a:lstStyle/>
          <a:p>
            <a:pPr algn="ctr"/>
            <a:r>
              <a:rPr lang="en-US" sz="3200" b="1" i="1" u="sng" dirty="0" smtClean="0">
                <a:latin typeface="Candara"/>
                <a:cs typeface="Candara"/>
              </a:rPr>
              <a:t>Component Leads &amp; Contributors</a:t>
            </a:r>
          </a:p>
          <a:p>
            <a:endParaRPr lang="en-US" dirty="0">
              <a:latin typeface="Candara"/>
              <a:cs typeface="Candara"/>
            </a:endParaRPr>
          </a:p>
          <a:p>
            <a:pPr marL="285750" indent="-285750">
              <a:buFont typeface="Arial"/>
              <a:buChar char="•"/>
            </a:pPr>
            <a:r>
              <a:rPr lang="en-US" sz="2000" b="1" i="1" dirty="0">
                <a:latin typeface="Candara"/>
                <a:cs typeface="Candara"/>
              </a:rPr>
              <a:t>Jesus San-Miguel-Ayanz (EC-JRC, GOFC-GOLD Fire IT), </a:t>
            </a:r>
            <a:r>
              <a:rPr lang="en-US" sz="2000" b="1" i="1" dirty="0" smtClean="0">
                <a:latin typeface="Candara"/>
                <a:cs typeface="Candara"/>
              </a:rPr>
              <a:t>Chair</a:t>
            </a:r>
          </a:p>
          <a:p>
            <a:pPr marL="285750" indent="-285750">
              <a:buFont typeface="Arial"/>
              <a:buChar char="•"/>
            </a:pPr>
            <a:r>
              <a:rPr lang="en-US" sz="2000" dirty="0" smtClean="0">
                <a:latin typeface="Candara"/>
                <a:cs typeface="Candara"/>
              </a:rPr>
              <a:t>Krishna </a:t>
            </a:r>
            <a:r>
              <a:rPr lang="en-US" sz="2000" dirty="0">
                <a:latin typeface="Candara"/>
                <a:cs typeface="Candara"/>
              </a:rPr>
              <a:t>Prasad Vadrevu (GOFC-GOLD Fire IT</a:t>
            </a:r>
            <a:r>
              <a:rPr lang="en-US" sz="2000" dirty="0" smtClean="0">
                <a:latin typeface="Candara"/>
                <a:cs typeface="Candara"/>
              </a:rPr>
              <a:t>)</a:t>
            </a:r>
          </a:p>
          <a:p>
            <a:pPr marL="285750" indent="-285750">
              <a:buFont typeface="Arial"/>
              <a:buChar char="•"/>
            </a:pPr>
            <a:r>
              <a:rPr lang="en-US" sz="2000" dirty="0" smtClean="0">
                <a:latin typeface="Candara"/>
                <a:cs typeface="Candara"/>
              </a:rPr>
              <a:t>Antonio </a:t>
            </a:r>
            <a:r>
              <a:rPr lang="en-US" sz="2000" dirty="0">
                <a:latin typeface="Candara"/>
                <a:cs typeface="Candara"/>
              </a:rPr>
              <a:t>Martucci (FAO, NRL</a:t>
            </a:r>
            <a:r>
              <a:rPr lang="en-US" sz="2000" dirty="0" smtClean="0">
                <a:latin typeface="Candara"/>
                <a:cs typeface="Candara"/>
              </a:rPr>
              <a:t>)</a:t>
            </a:r>
          </a:p>
          <a:p>
            <a:pPr marL="285750" indent="-285750">
              <a:buFont typeface="Arial"/>
              <a:buChar char="•"/>
            </a:pPr>
            <a:r>
              <a:rPr lang="en-US" sz="2000" dirty="0" smtClean="0">
                <a:latin typeface="Candara"/>
                <a:cs typeface="Candara"/>
              </a:rPr>
              <a:t>Bill </a:t>
            </a:r>
            <a:r>
              <a:rPr lang="en-US" sz="2000" dirty="0">
                <a:latin typeface="Candara"/>
                <a:cs typeface="Candara"/>
              </a:rPr>
              <a:t>de Groot (CFS, Canada</a:t>
            </a:r>
            <a:r>
              <a:rPr lang="en-US" sz="2000" dirty="0" smtClean="0">
                <a:latin typeface="Candara"/>
                <a:cs typeface="Candara"/>
              </a:rPr>
              <a:t>)</a:t>
            </a:r>
          </a:p>
          <a:p>
            <a:pPr marL="285750" indent="-285750">
              <a:buFont typeface="Arial"/>
              <a:buChar char="•"/>
            </a:pPr>
            <a:r>
              <a:rPr lang="en-US" sz="2000" dirty="0" smtClean="0">
                <a:latin typeface="Candara"/>
                <a:cs typeface="Candara"/>
              </a:rPr>
              <a:t>Fang </a:t>
            </a:r>
            <a:r>
              <a:rPr lang="en-US" sz="2000" dirty="0">
                <a:latin typeface="Candara"/>
                <a:cs typeface="Candara"/>
              </a:rPr>
              <a:t>Chen (Institute of </a:t>
            </a:r>
            <a:r>
              <a:rPr lang="en-US" sz="2000" dirty="0" smtClean="0">
                <a:latin typeface="Candara"/>
                <a:cs typeface="Candara"/>
              </a:rPr>
              <a:t>Remote </a:t>
            </a:r>
            <a:r>
              <a:rPr lang="en-US" sz="2000" dirty="0">
                <a:latin typeface="Candara"/>
                <a:cs typeface="Candara"/>
              </a:rPr>
              <a:t>Sensing and Digital Earth –RADI- CAS, China</a:t>
            </a:r>
            <a:r>
              <a:rPr lang="en-US" sz="2000" dirty="0" smtClean="0">
                <a:latin typeface="Candara"/>
                <a:cs typeface="Candara"/>
              </a:rPr>
              <a:t>)</a:t>
            </a:r>
          </a:p>
          <a:p>
            <a:pPr marL="285750" indent="-285750">
              <a:buFont typeface="Arial"/>
              <a:buChar char="•"/>
            </a:pPr>
            <a:r>
              <a:rPr lang="en-US" sz="2000" dirty="0" smtClean="0">
                <a:latin typeface="Candara"/>
                <a:cs typeface="Candara"/>
              </a:rPr>
              <a:t>Paolo </a:t>
            </a:r>
            <a:r>
              <a:rPr lang="en-US" sz="2000" dirty="0">
                <a:latin typeface="Candara"/>
                <a:cs typeface="Candara"/>
              </a:rPr>
              <a:t>Fiorucci (CIMA Research Foundation, Italy</a:t>
            </a:r>
            <a:r>
              <a:rPr lang="en-US" sz="2000" dirty="0" smtClean="0">
                <a:latin typeface="Candara"/>
                <a:cs typeface="Candara"/>
              </a:rPr>
              <a:t>)</a:t>
            </a:r>
          </a:p>
          <a:p>
            <a:pPr marL="285750" indent="-285750">
              <a:buFont typeface="Arial"/>
              <a:buChar char="•"/>
            </a:pPr>
            <a:r>
              <a:rPr lang="en-US" sz="2000" dirty="0" smtClean="0">
                <a:latin typeface="Candara"/>
                <a:cs typeface="Candara"/>
              </a:rPr>
              <a:t>Vince </a:t>
            </a:r>
            <a:r>
              <a:rPr lang="en-US" sz="2000" dirty="0">
                <a:latin typeface="Candara"/>
                <a:cs typeface="Candara"/>
              </a:rPr>
              <a:t>Ambrosia (NASA Applied Science Program, USA</a:t>
            </a:r>
            <a:r>
              <a:rPr lang="en-US" sz="2000" dirty="0" smtClean="0">
                <a:latin typeface="Candara"/>
                <a:cs typeface="Candara"/>
              </a:rPr>
              <a:t>)</a:t>
            </a:r>
            <a:endParaRPr lang="en-US" sz="2000" dirty="0">
              <a:latin typeface="Candara"/>
              <a:cs typeface="Candara"/>
            </a:endParaRPr>
          </a:p>
        </p:txBody>
      </p:sp>
    </p:spTree>
    <p:extLst>
      <p:ext uri="{BB962C8B-B14F-4D97-AF65-F5344CB8AC3E}">
        <p14:creationId xmlns:p14="http://schemas.microsoft.com/office/powerpoint/2010/main" val="2649473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GWIS Prototype</a:t>
            </a:r>
          </a:p>
        </p:txBody>
      </p:sp>
      <p:pic>
        <p:nvPicPr>
          <p:cNvPr id="9" name="Picture 8" descr="Screen Shot 2017-02-26 at 8.32.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47741"/>
            <a:ext cx="9144000" cy="4610259"/>
          </a:xfrm>
          <a:prstGeom prst="rect">
            <a:avLst/>
          </a:prstGeom>
        </p:spPr>
      </p:pic>
      <p:sp>
        <p:nvSpPr>
          <p:cNvPr id="10" name="TextBox 9"/>
          <p:cNvSpPr txBox="1"/>
          <p:nvPr/>
        </p:nvSpPr>
        <p:spPr>
          <a:xfrm>
            <a:off x="152400" y="1066800"/>
            <a:ext cx="8686800" cy="923330"/>
          </a:xfrm>
          <a:prstGeom prst="rect">
            <a:avLst/>
          </a:prstGeom>
          <a:noFill/>
        </p:spPr>
        <p:txBody>
          <a:bodyPr wrap="square" rtlCol="0">
            <a:spAutoFit/>
          </a:bodyPr>
          <a:lstStyle/>
          <a:p>
            <a:pPr algn="ctr"/>
            <a:r>
              <a:rPr lang="en-US" dirty="0" smtClean="0">
                <a:latin typeface="Candara"/>
                <a:cs typeface="Candara"/>
              </a:rPr>
              <a:t>GWIS prototype provides a beta web map service (WMS) viewer that includes real-time fire information sets such as Fire Danger, Active Fires, Fire Emissions, Burned Areas, Fuels, and other layers, on a global scale.</a:t>
            </a:r>
            <a:endParaRPr lang="en-US" dirty="0">
              <a:latin typeface="Candara"/>
              <a:cs typeface="Candara"/>
            </a:endParaRPr>
          </a:p>
        </p:txBody>
      </p:sp>
    </p:spTree>
    <p:extLst>
      <p:ext uri="{BB962C8B-B14F-4D97-AF65-F5344CB8AC3E}">
        <p14:creationId xmlns:p14="http://schemas.microsoft.com/office/powerpoint/2010/main" val="1786098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GWIS Goals in GEO WP 2017-2019</a:t>
            </a:r>
          </a:p>
        </p:txBody>
      </p:sp>
      <p:sp>
        <p:nvSpPr>
          <p:cNvPr id="10" name="TextBox 9"/>
          <p:cNvSpPr txBox="1"/>
          <p:nvPr/>
        </p:nvSpPr>
        <p:spPr>
          <a:xfrm>
            <a:off x="228600" y="990600"/>
            <a:ext cx="8686800" cy="6186308"/>
          </a:xfrm>
          <a:prstGeom prst="rect">
            <a:avLst/>
          </a:prstGeom>
          <a:noFill/>
        </p:spPr>
        <p:txBody>
          <a:bodyPr wrap="square" rtlCol="0">
            <a:spAutoFit/>
          </a:bodyPr>
          <a:lstStyle/>
          <a:p>
            <a:pPr marL="342900" indent="-342900">
              <a:buFont typeface="Arial"/>
              <a:buChar char="•"/>
            </a:pPr>
            <a:r>
              <a:rPr lang="en-US" sz="2200" b="1" i="1" dirty="0" smtClean="0">
                <a:latin typeface="Candara"/>
                <a:cs typeface="Candara"/>
              </a:rPr>
              <a:t>Provide </a:t>
            </a:r>
            <a:r>
              <a:rPr lang="en-US" sz="2200" b="1" i="1" dirty="0">
                <a:latin typeface="Candara"/>
                <a:cs typeface="Candara"/>
              </a:rPr>
              <a:t>harmonized fire information (e.g. fire danger) </a:t>
            </a:r>
            <a:r>
              <a:rPr lang="en-US" sz="2200" dirty="0">
                <a:solidFill>
                  <a:schemeClr val="bg1">
                    <a:lumMod val="75000"/>
                  </a:schemeClr>
                </a:solidFill>
                <a:latin typeface="Candara"/>
                <a:cs typeface="Candara"/>
              </a:rPr>
              <a:t>– building on initial activities of the EC in the EFFIS and the GOFC-GOLD Fire Implementation Team (GOFC-GOLD Fire IT); </a:t>
            </a:r>
          </a:p>
          <a:p>
            <a:pPr marL="342900" indent="-342900">
              <a:buFont typeface="Arial"/>
              <a:buChar char="•"/>
            </a:pPr>
            <a:r>
              <a:rPr lang="en-US" sz="2200" b="1" i="1" dirty="0" smtClean="0">
                <a:latin typeface="Candara"/>
                <a:cs typeface="Candara"/>
              </a:rPr>
              <a:t>Promote networking </a:t>
            </a:r>
            <a:r>
              <a:rPr lang="en-US" sz="2200" b="1" dirty="0">
                <a:latin typeface="Candara"/>
                <a:cs typeface="Candara"/>
              </a:rPr>
              <a:t>of </a:t>
            </a:r>
            <a:r>
              <a:rPr lang="en-US" sz="2200" b="1" dirty="0" smtClean="0">
                <a:latin typeface="Candara"/>
                <a:cs typeface="Candara"/>
              </a:rPr>
              <a:t>fire </a:t>
            </a:r>
            <a:r>
              <a:rPr lang="en-US" sz="2200" b="1" dirty="0">
                <a:latin typeface="Candara"/>
                <a:cs typeface="Candara"/>
              </a:rPr>
              <a:t>information providers </a:t>
            </a:r>
            <a:r>
              <a:rPr lang="en-US" sz="2200" b="1" i="1" dirty="0" smtClean="0">
                <a:latin typeface="Candara"/>
                <a:cs typeface="Candara"/>
              </a:rPr>
              <a:t>through annual </a:t>
            </a:r>
            <a:r>
              <a:rPr lang="en-US" sz="2200" b="1" i="1" dirty="0">
                <a:latin typeface="Candara"/>
                <a:cs typeface="Candara"/>
              </a:rPr>
              <a:t>workshop</a:t>
            </a:r>
            <a:r>
              <a:rPr lang="en-US" sz="2200" b="1" dirty="0">
                <a:latin typeface="Candara"/>
                <a:cs typeface="Candara"/>
              </a:rPr>
              <a:t> </a:t>
            </a:r>
            <a:r>
              <a:rPr lang="en-US" sz="2200" dirty="0" smtClean="0">
                <a:solidFill>
                  <a:srgbClr val="BFBFBF"/>
                </a:solidFill>
                <a:latin typeface="Candara"/>
                <a:cs typeface="Candara"/>
              </a:rPr>
              <a:t>through key </a:t>
            </a:r>
            <a:r>
              <a:rPr lang="en-US" sz="2200" dirty="0">
                <a:solidFill>
                  <a:srgbClr val="BFBFBF"/>
                </a:solidFill>
                <a:latin typeface="Candara"/>
                <a:cs typeface="Candara"/>
              </a:rPr>
              <a:t>international organizations and initiatives </a:t>
            </a:r>
            <a:r>
              <a:rPr lang="en-US" sz="2200" dirty="0" smtClean="0">
                <a:solidFill>
                  <a:srgbClr val="BFBFBF"/>
                </a:solidFill>
                <a:latin typeface="Candara"/>
                <a:cs typeface="Candara"/>
              </a:rPr>
              <a:t>and </a:t>
            </a:r>
            <a:r>
              <a:rPr lang="en-US" sz="2200" dirty="0">
                <a:solidFill>
                  <a:srgbClr val="BFBFBF"/>
                </a:solidFill>
                <a:latin typeface="Candara"/>
                <a:cs typeface="Candara"/>
              </a:rPr>
              <a:t>national and regional </a:t>
            </a:r>
            <a:r>
              <a:rPr lang="en-US" sz="2200" dirty="0" smtClean="0">
                <a:solidFill>
                  <a:srgbClr val="BFBFBF"/>
                </a:solidFill>
                <a:latin typeface="Candara"/>
                <a:cs typeface="Candara"/>
              </a:rPr>
              <a:t>providers;</a:t>
            </a:r>
          </a:p>
          <a:p>
            <a:pPr marL="342900" indent="-342900">
              <a:buFont typeface="Arial"/>
              <a:buChar char="•"/>
            </a:pPr>
            <a:r>
              <a:rPr lang="en-US" sz="2200" b="1" i="1" dirty="0" smtClean="0">
                <a:latin typeface="Candara"/>
                <a:cs typeface="Candara"/>
              </a:rPr>
              <a:t>Establish </a:t>
            </a:r>
            <a:r>
              <a:rPr lang="en-US" sz="2200" b="1" i="1" dirty="0">
                <a:latin typeface="Candara"/>
                <a:cs typeface="Candara"/>
              </a:rPr>
              <a:t>operational links </a:t>
            </a:r>
            <a:r>
              <a:rPr lang="en-US" sz="2200" b="1" i="1" dirty="0" smtClean="0">
                <a:latin typeface="Candara"/>
                <a:cs typeface="Candara"/>
              </a:rPr>
              <a:t>with </a:t>
            </a:r>
            <a:r>
              <a:rPr lang="en-US" sz="2200" b="1" i="1" dirty="0">
                <a:latin typeface="Candara"/>
                <a:cs typeface="Candara"/>
              </a:rPr>
              <a:t>other wildfire communities </a:t>
            </a:r>
            <a:r>
              <a:rPr lang="en-US" sz="2200" dirty="0">
                <a:solidFill>
                  <a:srgbClr val="BFBFBF"/>
                </a:solidFill>
                <a:latin typeface="Candara"/>
                <a:cs typeface="Candara"/>
              </a:rPr>
              <a:t>dealing with </a:t>
            </a:r>
            <a:r>
              <a:rPr lang="en-US" sz="2200" dirty="0" smtClean="0">
                <a:solidFill>
                  <a:srgbClr val="BFBFBF"/>
                </a:solidFill>
                <a:latin typeface="Candara"/>
                <a:cs typeface="Candara"/>
              </a:rPr>
              <a:t>global wildfire </a:t>
            </a:r>
            <a:r>
              <a:rPr lang="en-US" sz="2200" dirty="0">
                <a:solidFill>
                  <a:srgbClr val="BFBFBF"/>
                </a:solidFill>
                <a:latin typeface="Candara"/>
                <a:cs typeface="Candara"/>
              </a:rPr>
              <a:t>aspects </a:t>
            </a:r>
            <a:r>
              <a:rPr lang="en-US" sz="2200" dirty="0" smtClean="0">
                <a:solidFill>
                  <a:srgbClr val="BFBFBF"/>
                </a:solidFill>
                <a:latin typeface="Candara"/>
                <a:cs typeface="Candara"/>
              </a:rPr>
              <a:t>(</a:t>
            </a:r>
            <a:r>
              <a:rPr lang="en-US" sz="2200" dirty="0">
                <a:solidFill>
                  <a:srgbClr val="BFBFBF"/>
                </a:solidFill>
                <a:latin typeface="Candara"/>
                <a:cs typeface="Candara"/>
              </a:rPr>
              <a:t>e.g. burnt area assessment, emission estimation</a:t>
            </a:r>
            <a:r>
              <a:rPr lang="en-US" sz="2200" dirty="0" smtClean="0">
                <a:solidFill>
                  <a:srgbClr val="BFBFBF"/>
                </a:solidFill>
                <a:latin typeface="Candara"/>
                <a:cs typeface="Candara"/>
              </a:rPr>
              <a:t>)</a:t>
            </a:r>
            <a:r>
              <a:rPr lang="en-US" sz="2200" dirty="0">
                <a:solidFill>
                  <a:srgbClr val="BFBFBF"/>
                </a:solidFill>
                <a:latin typeface="Candara"/>
                <a:cs typeface="Candara"/>
              </a:rPr>
              <a:t>;</a:t>
            </a:r>
            <a:endParaRPr lang="en-US" sz="2200" dirty="0" smtClean="0">
              <a:solidFill>
                <a:srgbClr val="BFBFBF"/>
              </a:solidFill>
              <a:latin typeface="Candara"/>
              <a:cs typeface="Candara"/>
            </a:endParaRPr>
          </a:p>
          <a:p>
            <a:pPr marL="342900" indent="-342900">
              <a:buFont typeface="Arial"/>
              <a:buChar char="•"/>
            </a:pPr>
            <a:r>
              <a:rPr lang="en-US" sz="2200" b="1" i="1" dirty="0" smtClean="0">
                <a:latin typeface="Candara"/>
                <a:cs typeface="Candara"/>
              </a:rPr>
              <a:t>Integrate / harmonize regional wildfire </a:t>
            </a:r>
            <a:r>
              <a:rPr lang="en-US" sz="2200" b="1" i="1" dirty="0">
                <a:latin typeface="Candara"/>
                <a:cs typeface="Candara"/>
              </a:rPr>
              <a:t>information </a:t>
            </a:r>
            <a:r>
              <a:rPr lang="en-US" sz="2200" b="1" i="1" dirty="0" smtClean="0">
                <a:latin typeface="Candara"/>
                <a:cs typeface="Candara"/>
              </a:rPr>
              <a:t>data sources</a:t>
            </a:r>
            <a:r>
              <a:rPr lang="en-US" sz="2200" b="1" i="1" dirty="0">
                <a:latin typeface="Candara"/>
                <a:cs typeface="Candara"/>
              </a:rPr>
              <a:t>;</a:t>
            </a:r>
            <a:r>
              <a:rPr lang="en-US" sz="2200" dirty="0">
                <a:latin typeface="Candara"/>
                <a:cs typeface="Candara"/>
              </a:rPr>
              <a:t> </a:t>
            </a:r>
          </a:p>
          <a:p>
            <a:pPr marL="342900" indent="-342900">
              <a:buFont typeface="Arial"/>
              <a:buChar char="•"/>
            </a:pPr>
            <a:r>
              <a:rPr lang="en-US" sz="2200" b="1" i="1" dirty="0" smtClean="0">
                <a:latin typeface="Candara"/>
                <a:cs typeface="Candara"/>
              </a:rPr>
              <a:t>Develop</a:t>
            </a:r>
            <a:r>
              <a:rPr lang="en-US" sz="2200" b="1" i="1" dirty="0">
                <a:latin typeface="Candara"/>
                <a:cs typeface="Candara"/>
              </a:rPr>
              <a:t>, implement and </a:t>
            </a:r>
            <a:r>
              <a:rPr lang="en-US" sz="2200" b="1" i="1" dirty="0" smtClean="0">
                <a:latin typeface="Candara"/>
                <a:cs typeface="Candara"/>
              </a:rPr>
              <a:t>promote interoperability </a:t>
            </a:r>
            <a:r>
              <a:rPr lang="en-US" sz="2200" b="1" i="1" dirty="0">
                <a:latin typeface="Candara"/>
                <a:cs typeface="Candara"/>
              </a:rPr>
              <a:t>and communication </a:t>
            </a:r>
            <a:r>
              <a:rPr lang="en-US" sz="2200" dirty="0">
                <a:solidFill>
                  <a:srgbClr val="BFBFBF"/>
                </a:solidFill>
                <a:latin typeface="Candara"/>
                <a:cs typeface="Candara"/>
              </a:rPr>
              <a:t>among national, regional and global wildfire information systems </a:t>
            </a:r>
            <a:r>
              <a:rPr lang="en-US" sz="2200" dirty="0" smtClean="0">
                <a:solidFill>
                  <a:srgbClr val="BFBFBF"/>
                </a:solidFill>
                <a:latin typeface="Candara"/>
                <a:cs typeface="Candara"/>
              </a:rPr>
              <a:t>following OGC </a:t>
            </a:r>
            <a:r>
              <a:rPr lang="en-US" sz="2200" dirty="0">
                <a:solidFill>
                  <a:srgbClr val="BFBFBF"/>
                </a:solidFill>
                <a:latin typeface="Candara"/>
                <a:cs typeface="Candara"/>
              </a:rPr>
              <a:t>standards </a:t>
            </a:r>
            <a:r>
              <a:rPr lang="en-US" sz="2200" dirty="0" smtClean="0">
                <a:solidFill>
                  <a:srgbClr val="BFBFBF"/>
                </a:solidFill>
                <a:latin typeface="Candara"/>
                <a:cs typeface="Candara"/>
              </a:rPr>
              <a:t>and the </a:t>
            </a:r>
            <a:r>
              <a:rPr lang="en-US" sz="2200" dirty="0">
                <a:solidFill>
                  <a:srgbClr val="BFBFBF"/>
                </a:solidFill>
                <a:latin typeface="Candara"/>
                <a:cs typeface="Candara"/>
              </a:rPr>
              <a:t>GEOSS Data Sharing Principles; </a:t>
            </a:r>
            <a:endParaRPr lang="en-US" sz="2200" dirty="0" smtClean="0">
              <a:solidFill>
                <a:srgbClr val="BFBFBF"/>
              </a:solidFill>
              <a:latin typeface="Candara"/>
              <a:cs typeface="Candara"/>
            </a:endParaRPr>
          </a:p>
          <a:p>
            <a:pPr marL="342900" indent="-342900">
              <a:buFont typeface="Arial"/>
              <a:buChar char="•"/>
            </a:pPr>
            <a:r>
              <a:rPr lang="en-US" sz="2200" b="1" i="1" dirty="0" smtClean="0">
                <a:latin typeface="Candara"/>
                <a:cs typeface="Candara"/>
              </a:rPr>
              <a:t>Coordinate / </a:t>
            </a:r>
            <a:r>
              <a:rPr lang="en-US" sz="2200" b="1" i="1" dirty="0">
                <a:latin typeface="Candara"/>
                <a:cs typeface="Candara"/>
              </a:rPr>
              <a:t>promote capacity building and training activities</a:t>
            </a:r>
            <a:r>
              <a:rPr lang="en-US" sz="2200" b="1" dirty="0">
                <a:latin typeface="Candara"/>
                <a:cs typeface="Candara"/>
              </a:rPr>
              <a:t> </a:t>
            </a:r>
            <a:r>
              <a:rPr lang="en-US" sz="2200" dirty="0">
                <a:solidFill>
                  <a:srgbClr val="BFBFBF"/>
                </a:solidFill>
                <a:latin typeface="Candara"/>
                <a:cs typeface="Candara"/>
              </a:rPr>
              <a:t>in close </a:t>
            </a:r>
            <a:r>
              <a:rPr lang="en-US" sz="2200" dirty="0" smtClean="0">
                <a:solidFill>
                  <a:srgbClr val="BFBFBF"/>
                </a:solidFill>
                <a:latin typeface="Candara"/>
                <a:cs typeface="Candara"/>
              </a:rPr>
              <a:t>cooperation with the GOFC-GOLF Fire IT regional networks and the EFFIS network.</a:t>
            </a:r>
            <a:endParaRPr lang="en-US" sz="2200" dirty="0">
              <a:solidFill>
                <a:srgbClr val="BFBFBF"/>
              </a:solidFill>
              <a:latin typeface="Candara"/>
              <a:cs typeface="Candara"/>
            </a:endParaRPr>
          </a:p>
          <a:p>
            <a:endParaRPr lang="en-US" sz="2200" dirty="0" smtClean="0">
              <a:latin typeface="Candara"/>
              <a:cs typeface="Candara"/>
            </a:endParaRPr>
          </a:p>
        </p:txBody>
      </p:sp>
    </p:spTree>
    <p:extLst>
      <p:ext uri="{BB962C8B-B14F-4D97-AF65-F5344CB8AC3E}">
        <p14:creationId xmlns:p14="http://schemas.microsoft.com/office/powerpoint/2010/main" val="836580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NASA ROSES-16 GEO Solicitation</a:t>
            </a:r>
          </a:p>
        </p:txBody>
      </p:sp>
      <p:sp>
        <p:nvSpPr>
          <p:cNvPr id="10" name="TextBox 9"/>
          <p:cNvSpPr txBox="1"/>
          <p:nvPr/>
        </p:nvSpPr>
        <p:spPr>
          <a:xfrm>
            <a:off x="152400" y="1295400"/>
            <a:ext cx="8686800" cy="5170646"/>
          </a:xfrm>
          <a:prstGeom prst="rect">
            <a:avLst/>
          </a:prstGeom>
          <a:noFill/>
        </p:spPr>
        <p:txBody>
          <a:bodyPr wrap="square" rtlCol="0">
            <a:spAutoFit/>
          </a:bodyPr>
          <a:lstStyle/>
          <a:p>
            <a:pPr algn="ctr"/>
            <a:r>
              <a:rPr lang="en-US" sz="2400" b="1" dirty="0" smtClean="0">
                <a:latin typeface="Candara"/>
                <a:cs typeface="Candara"/>
              </a:rPr>
              <a:t>A.50 Group on Earth Observations Work Programme</a:t>
            </a:r>
          </a:p>
          <a:p>
            <a:pPr algn="ctr"/>
            <a:endParaRPr lang="en-US" sz="2400" b="1" dirty="0" smtClean="0">
              <a:latin typeface="Candara"/>
              <a:cs typeface="Candara"/>
            </a:endParaRPr>
          </a:p>
          <a:p>
            <a:pPr marL="285750" indent="-285750">
              <a:buFont typeface="Arial"/>
              <a:buChar char="•"/>
            </a:pPr>
            <a:r>
              <a:rPr lang="en-US" sz="2400" dirty="0" smtClean="0">
                <a:latin typeface="Candara"/>
                <a:cs typeface="Candara"/>
              </a:rPr>
              <a:t>Solicitation offered by NASA Earth Science and Applied Science Program</a:t>
            </a:r>
          </a:p>
          <a:p>
            <a:pPr marL="285750" indent="-285750">
              <a:buFont typeface="Arial"/>
              <a:buChar char="•"/>
            </a:pPr>
            <a:r>
              <a:rPr lang="en-US" sz="2400" dirty="0" smtClean="0">
                <a:latin typeface="Candara"/>
                <a:cs typeface="Candara"/>
              </a:rPr>
              <a:t>To demonstrate a strong ability to support and advance GEO, to further U.S. and NASA interests, and to demonstrate U.S. and NASA commitments to GEO ;</a:t>
            </a:r>
          </a:p>
          <a:p>
            <a:pPr marL="285750" indent="-285750">
              <a:buFont typeface="Arial"/>
              <a:buChar char="•"/>
            </a:pPr>
            <a:r>
              <a:rPr lang="en-US" sz="2400" dirty="0" smtClean="0">
                <a:latin typeface="Candara"/>
                <a:cs typeface="Candara"/>
              </a:rPr>
              <a:t>To foster broader domestic involvement in a U.S. national approach to GEO and the Work Programme;</a:t>
            </a:r>
          </a:p>
          <a:p>
            <a:pPr marL="285750" indent="-285750">
              <a:buFont typeface="Arial"/>
              <a:buChar char="•"/>
            </a:pPr>
            <a:r>
              <a:rPr lang="en-US" sz="2400" dirty="0" smtClean="0">
                <a:latin typeface="Candara"/>
                <a:cs typeface="Candara"/>
              </a:rPr>
              <a:t>Advance the use of Earth observations to inform decisions and actions and broaden the organizations routinely using them;</a:t>
            </a:r>
          </a:p>
          <a:p>
            <a:pPr marL="285750" indent="-285750">
              <a:buFont typeface="Arial"/>
              <a:buChar char="•"/>
            </a:pPr>
            <a:r>
              <a:rPr lang="en-US" sz="2400" dirty="0" smtClean="0">
                <a:latin typeface="Candara"/>
                <a:cs typeface="Candara"/>
              </a:rPr>
              <a:t>Increase international collaboration and partnering across GEO and broaden the GEO community;</a:t>
            </a:r>
          </a:p>
          <a:p>
            <a:endParaRPr lang="en-US" dirty="0">
              <a:latin typeface="Candara"/>
              <a:cs typeface="Candara"/>
            </a:endParaRPr>
          </a:p>
        </p:txBody>
      </p:sp>
    </p:spTree>
    <p:extLst>
      <p:ext uri="{BB962C8B-B14F-4D97-AF65-F5344CB8AC3E}">
        <p14:creationId xmlns:p14="http://schemas.microsoft.com/office/powerpoint/2010/main" val="2157031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NASA ROSES-16 GEO Solicitation</a:t>
            </a:r>
          </a:p>
        </p:txBody>
      </p:sp>
      <p:sp>
        <p:nvSpPr>
          <p:cNvPr id="10" name="TextBox 9"/>
          <p:cNvSpPr txBox="1"/>
          <p:nvPr/>
        </p:nvSpPr>
        <p:spPr>
          <a:xfrm>
            <a:off x="228600" y="1388841"/>
            <a:ext cx="8686800" cy="5324534"/>
          </a:xfrm>
          <a:prstGeom prst="rect">
            <a:avLst/>
          </a:prstGeom>
          <a:noFill/>
        </p:spPr>
        <p:txBody>
          <a:bodyPr wrap="square" rtlCol="0">
            <a:spAutoFit/>
          </a:bodyPr>
          <a:lstStyle/>
          <a:p>
            <a:pPr algn="ctr"/>
            <a:r>
              <a:rPr lang="en-US" sz="2800" b="1" dirty="0" smtClean="0">
                <a:latin typeface="Candara"/>
                <a:cs typeface="Candara"/>
              </a:rPr>
              <a:t>A.50 GEO Work Programme Solicitation</a:t>
            </a:r>
          </a:p>
          <a:p>
            <a:endParaRPr lang="en-US" sz="2400" b="1" dirty="0" smtClean="0">
              <a:latin typeface="Candara"/>
              <a:cs typeface="Candara"/>
            </a:endParaRPr>
          </a:p>
          <a:p>
            <a:pPr marL="342900" indent="-342900">
              <a:buFont typeface="Arial"/>
              <a:buChar char="•"/>
            </a:pPr>
            <a:r>
              <a:rPr lang="en-US" sz="2400" b="1" dirty="0">
                <a:latin typeface="Candara"/>
                <a:cs typeface="Candara"/>
              </a:rPr>
              <a:t>Funding Opportunity Number:</a:t>
            </a:r>
            <a:r>
              <a:rPr lang="en-US" sz="2400" dirty="0">
                <a:latin typeface="Candara"/>
                <a:cs typeface="Candara"/>
              </a:rPr>
              <a:t> NNH16ZDA001N-GEO</a:t>
            </a:r>
          </a:p>
          <a:p>
            <a:pPr marL="342900" indent="-342900">
              <a:buFont typeface="Arial"/>
              <a:buChar char="•"/>
            </a:pPr>
            <a:r>
              <a:rPr lang="en-US" sz="2400" b="1" dirty="0" smtClean="0">
                <a:latin typeface="Candara"/>
                <a:cs typeface="Candara"/>
              </a:rPr>
              <a:t>Number of New Awards: </a:t>
            </a:r>
            <a:r>
              <a:rPr lang="en-US" sz="2400" dirty="0" smtClean="0">
                <a:latin typeface="Candara"/>
                <a:cs typeface="Candara"/>
              </a:rPr>
              <a:t>~20-25 (increased to 32)</a:t>
            </a:r>
          </a:p>
          <a:p>
            <a:pPr marL="342900" indent="-342900">
              <a:buFont typeface="Arial"/>
              <a:buChar char="•"/>
            </a:pPr>
            <a:r>
              <a:rPr lang="en-US" sz="2400" b="1" dirty="0" smtClean="0">
                <a:latin typeface="Candara"/>
                <a:cs typeface="Candara"/>
              </a:rPr>
              <a:t>Max Duration of Awards</a:t>
            </a:r>
            <a:r>
              <a:rPr lang="en-US" sz="2400" dirty="0" smtClean="0">
                <a:latin typeface="Candara"/>
                <a:cs typeface="Candara"/>
              </a:rPr>
              <a:t>: 36 months</a:t>
            </a:r>
          </a:p>
          <a:p>
            <a:pPr marL="342900" indent="-342900">
              <a:buFont typeface="Arial"/>
              <a:buChar char="•"/>
            </a:pPr>
            <a:r>
              <a:rPr lang="en-US" sz="2400" b="1" dirty="0" smtClean="0">
                <a:latin typeface="Candara"/>
                <a:cs typeface="Candara"/>
              </a:rPr>
              <a:t>Total Amount of NASA Funding (FY17-20): </a:t>
            </a:r>
            <a:r>
              <a:rPr lang="en-US" sz="2400" dirty="0" smtClean="0">
                <a:latin typeface="Candara"/>
                <a:cs typeface="Candara"/>
              </a:rPr>
              <a:t>$8M (increased to ~$15M)</a:t>
            </a:r>
          </a:p>
          <a:p>
            <a:pPr marL="342900" indent="-342900">
              <a:buFont typeface="Arial"/>
              <a:buChar char="•"/>
            </a:pPr>
            <a:r>
              <a:rPr lang="en-US" sz="2400" b="1" dirty="0" smtClean="0">
                <a:latin typeface="Candara"/>
                <a:cs typeface="Candara"/>
              </a:rPr>
              <a:t>Expected Level of Awards: </a:t>
            </a:r>
            <a:r>
              <a:rPr lang="en-US" sz="2400" dirty="0" smtClean="0">
                <a:latin typeface="Candara"/>
                <a:cs typeface="Candara"/>
              </a:rPr>
              <a:t>$30K - $200K per year</a:t>
            </a:r>
          </a:p>
          <a:p>
            <a:pPr marL="342900" indent="-342900">
              <a:buFont typeface="Arial"/>
              <a:buChar char="•"/>
            </a:pPr>
            <a:r>
              <a:rPr lang="en-US" sz="2400" b="1" dirty="0" smtClean="0">
                <a:latin typeface="Candara"/>
                <a:cs typeface="Candara"/>
              </a:rPr>
              <a:t>Proposal Due Date: </a:t>
            </a:r>
            <a:r>
              <a:rPr lang="en-US" sz="2400" dirty="0" smtClean="0">
                <a:latin typeface="Candara"/>
                <a:cs typeface="Candara"/>
              </a:rPr>
              <a:t>March 10, 2017</a:t>
            </a:r>
          </a:p>
          <a:p>
            <a:pPr marL="342900" indent="-342900">
              <a:buFont typeface="Arial"/>
              <a:buChar char="•"/>
            </a:pPr>
            <a:r>
              <a:rPr lang="en-US" sz="2400" b="1" dirty="0" smtClean="0">
                <a:latin typeface="Candara"/>
                <a:cs typeface="Candara"/>
              </a:rPr>
              <a:t>Notify PIs: </a:t>
            </a:r>
            <a:r>
              <a:rPr lang="en-US" sz="2400" dirty="0" smtClean="0">
                <a:latin typeface="Candara"/>
                <a:cs typeface="Candara"/>
              </a:rPr>
              <a:t>September 18, 2017 (about 2-3 weeks late)</a:t>
            </a:r>
          </a:p>
          <a:p>
            <a:pPr marL="342900" indent="-342900">
              <a:buFont typeface="Arial"/>
              <a:buChar char="•"/>
            </a:pPr>
            <a:r>
              <a:rPr lang="en-US" sz="2400" b="1" dirty="0" smtClean="0">
                <a:latin typeface="Candara"/>
                <a:cs typeface="Candara"/>
              </a:rPr>
              <a:t>Expected Project Start Date: </a:t>
            </a:r>
            <a:r>
              <a:rPr lang="en-US" sz="2400" dirty="0" smtClean="0">
                <a:latin typeface="Candara"/>
                <a:cs typeface="Candara"/>
              </a:rPr>
              <a:t>December 1, 2017</a:t>
            </a:r>
            <a:endParaRPr lang="en-US" sz="2400" b="1" dirty="0">
              <a:latin typeface="Candara"/>
              <a:cs typeface="Candara"/>
            </a:endParaRPr>
          </a:p>
          <a:p>
            <a:endParaRPr lang="en-US" sz="2400" b="1" dirty="0" smtClean="0">
              <a:latin typeface="Candara"/>
              <a:cs typeface="Candara"/>
            </a:endParaRPr>
          </a:p>
          <a:p>
            <a:r>
              <a:rPr lang="en-US" sz="2400" b="1" dirty="0" smtClean="0">
                <a:latin typeface="Candara"/>
                <a:cs typeface="Candara"/>
              </a:rPr>
              <a:t>GEO solicitation POC: </a:t>
            </a:r>
            <a:r>
              <a:rPr lang="en-US" sz="2400" dirty="0" smtClean="0">
                <a:latin typeface="Candara"/>
                <a:cs typeface="Candara"/>
              </a:rPr>
              <a:t>Lawrence Friedl</a:t>
            </a:r>
          </a:p>
          <a:p>
            <a:pPr marL="800100" lvl="1" indent="-342900">
              <a:buFont typeface="Arial"/>
              <a:buChar char="•"/>
            </a:pPr>
            <a:r>
              <a:rPr lang="en-US" sz="2400" b="1" dirty="0" smtClean="0">
                <a:latin typeface="Candara"/>
                <a:cs typeface="Candara"/>
              </a:rPr>
              <a:t>GEO GWIS POC: </a:t>
            </a:r>
            <a:r>
              <a:rPr lang="en-US" sz="2400" dirty="0" smtClean="0">
                <a:latin typeface="Candara"/>
                <a:cs typeface="Candara"/>
              </a:rPr>
              <a:t>Vince Ambrosia</a:t>
            </a:r>
          </a:p>
        </p:txBody>
      </p:sp>
    </p:spTree>
    <p:extLst>
      <p:ext uri="{BB962C8B-B14F-4D97-AF65-F5344CB8AC3E}">
        <p14:creationId xmlns:p14="http://schemas.microsoft.com/office/powerpoint/2010/main" val="38738363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GEO GWIS Element Solicitation</a:t>
            </a:r>
          </a:p>
        </p:txBody>
      </p:sp>
      <p:sp>
        <p:nvSpPr>
          <p:cNvPr id="10" name="TextBox 9"/>
          <p:cNvSpPr txBox="1"/>
          <p:nvPr/>
        </p:nvSpPr>
        <p:spPr>
          <a:xfrm>
            <a:off x="152400" y="1066800"/>
            <a:ext cx="8686800" cy="5786200"/>
          </a:xfrm>
          <a:prstGeom prst="rect">
            <a:avLst/>
          </a:prstGeom>
          <a:noFill/>
        </p:spPr>
        <p:txBody>
          <a:bodyPr wrap="square" rtlCol="0">
            <a:spAutoFit/>
          </a:bodyPr>
          <a:lstStyle/>
          <a:p>
            <a:pPr algn="ctr"/>
            <a:r>
              <a:rPr lang="en-US" sz="2800" b="1" dirty="0" smtClean="0">
                <a:latin typeface="Candara"/>
                <a:cs typeface="Candara"/>
              </a:rPr>
              <a:t>A.50 GEO Work Programme--GWIS</a:t>
            </a:r>
          </a:p>
          <a:p>
            <a:pPr algn="ctr"/>
            <a:endParaRPr lang="en-US" sz="2400" b="1" dirty="0" smtClean="0">
              <a:latin typeface="Candara"/>
              <a:cs typeface="Candara"/>
            </a:endParaRPr>
          </a:p>
          <a:p>
            <a:pPr marL="285750" indent="-285750">
              <a:buFont typeface="Arial"/>
              <a:buChar char="•"/>
            </a:pPr>
            <a:r>
              <a:rPr lang="en-US" sz="2400" b="1" dirty="0" smtClean="0">
                <a:latin typeface="Candara"/>
                <a:cs typeface="Candara"/>
              </a:rPr>
              <a:t>NASA </a:t>
            </a:r>
            <a:r>
              <a:rPr lang="en-US" sz="2400" b="1" dirty="0" smtClean="0">
                <a:latin typeface="Candara"/>
                <a:cs typeface="Candara"/>
              </a:rPr>
              <a:t>requested </a:t>
            </a:r>
            <a:r>
              <a:rPr lang="en-US" sz="2400" b="1" dirty="0" smtClean="0">
                <a:latin typeface="Candara"/>
                <a:cs typeface="Candara"/>
              </a:rPr>
              <a:t>proposals on one or more of the two items:</a:t>
            </a:r>
          </a:p>
          <a:p>
            <a:endParaRPr lang="en-US" sz="2400" b="1" dirty="0" smtClean="0">
              <a:latin typeface="Candara"/>
              <a:cs typeface="Candara"/>
            </a:endParaRPr>
          </a:p>
          <a:p>
            <a:pPr marL="742950" lvl="1" indent="-285750">
              <a:buFont typeface="Arial"/>
              <a:buChar char="•"/>
            </a:pPr>
            <a:r>
              <a:rPr lang="en-US" b="1" i="1" dirty="0" smtClean="0"/>
              <a:t>Data </a:t>
            </a:r>
            <a:r>
              <a:rPr lang="en-US" b="1" i="1" dirty="0"/>
              <a:t>Compilation and Analysis</a:t>
            </a:r>
            <a:r>
              <a:rPr lang="en-US" dirty="0"/>
              <a:t>. NASA requests proposals for GWIS enhancements and tools for on-demand statistics, tabular information, and graphical information at various spatial scales (</a:t>
            </a:r>
            <a:r>
              <a:rPr lang="en-US" dirty="0" smtClean="0"/>
              <a:t>sub-national </a:t>
            </a:r>
            <a:r>
              <a:rPr lang="en-US" dirty="0"/>
              <a:t>to continental) and temporal domains. Information on indices and fire variables would be derived from EO and other sources. </a:t>
            </a:r>
            <a:endParaRPr lang="en-US" dirty="0" smtClean="0"/>
          </a:p>
          <a:p>
            <a:pPr lvl="1"/>
            <a:endParaRPr lang="en-US" dirty="0" smtClean="0"/>
          </a:p>
          <a:p>
            <a:pPr marL="742950" lvl="1" indent="-285750">
              <a:buFont typeface="Arial"/>
              <a:buChar char="•"/>
            </a:pPr>
            <a:r>
              <a:rPr lang="en-US" b="1" i="1" dirty="0" smtClean="0"/>
              <a:t>Workshops </a:t>
            </a:r>
            <a:r>
              <a:rPr lang="en-US" b="1" i="1" dirty="0"/>
              <a:t>and Trainings</a:t>
            </a:r>
            <a:r>
              <a:rPr lang="en-US" dirty="0"/>
              <a:t>. NASA requests proposals for webinars, workshops, and in-person trainings to increase awareness, familiarity, and use of GWIS, as well as to characterize users and identify needs. Such proposals should target NGO, indigenous, government, or commercial organizations. Proposals for onsite trainings and workshops should articulate approaches to leverage in-region resources, such as for training facilities and participant travel. NASA particularly encourages proposals focused on AfriGEOSS, AOGEOSS, and AmeriGEOSS member countries. </a:t>
            </a:r>
            <a:endParaRPr lang="en-US" dirty="0" smtClean="0">
              <a:latin typeface="Candara"/>
              <a:cs typeface="Candara"/>
            </a:endParaRPr>
          </a:p>
          <a:p>
            <a:pPr marL="742950" lvl="1" indent="-285750">
              <a:buFont typeface="Arial"/>
              <a:buChar char="•"/>
            </a:pPr>
            <a:endParaRPr lang="en-US" dirty="0">
              <a:latin typeface="Candara"/>
              <a:cs typeface="Candara"/>
            </a:endParaRPr>
          </a:p>
        </p:txBody>
      </p:sp>
    </p:spTree>
    <p:extLst>
      <p:ext uri="{BB962C8B-B14F-4D97-AF65-F5344CB8AC3E}">
        <p14:creationId xmlns:p14="http://schemas.microsoft.com/office/powerpoint/2010/main" val="10467682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3600" i="1" kern="0" dirty="0" smtClean="0">
                <a:solidFill>
                  <a:schemeClr val="bg1"/>
                </a:solidFill>
                <a:latin typeface="Candara" panose="020E0502030303020204" pitchFamily="34" charset="0"/>
                <a:ea typeface="ＭＳ Ｐゴシック" charset="-128"/>
              </a:rPr>
              <a:t>GEO GWIS Selected Proposals</a:t>
            </a:r>
          </a:p>
        </p:txBody>
      </p:sp>
      <p:sp>
        <p:nvSpPr>
          <p:cNvPr id="10" name="TextBox 9"/>
          <p:cNvSpPr txBox="1"/>
          <p:nvPr/>
        </p:nvSpPr>
        <p:spPr>
          <a:xfrm>
            <a:off x="320125" y="863112"/>
            <a:ext cx="8686800" cy="4308872"/>
          </a:xfrm>
          <a:prstGeom prst="rect">
            <a:avLst/>
          </a:prstGeom>
          <a:noFill/>
        </p:spPr>
        <p:txBody>
          <a:bodyPr wrap="square" rtlCol="0">
            <a:spAutoFit/>
          </a:bodyPr>
          <a:lstStyle/>
          <a:p>
            <a:pPr algn="ctr"/>
            <a:r>
              <a:rPr lang="en-US" sz="2800" b="1" u="sng" dirty="0" smtClean="0">
                <a:latin typeface="Candara"/>
                <a:cs typeface="Candara"/>
              </a:rPr>
              <a:t>A.50 GEO Work Programme</a:t>
            </a:r>
          </a:p>
          <a:p>
            <a:pPr algn="ctr"/>
            <a:r>
              <a:rPr lang="en-US" sz="2400" b="1" i="1" dirty="0" smtClean="0">
                <a:latin typeface="Candara"/>
                <a:cs typeface="Candara"/>
              </a:rPr>
              <a:t>3.8 Global Wildfire Information System (GWIS)</a:t>
            </a:r>
          </a:p>
          <a:p>
            <a:pPr algn="ctr"/>
            <a:endParaRPr lang="en-US" sz="2400" b="1" dirty="0" smtClean="0">
              <a:latin typeface="Candara"/>
              <a:cs typeface="Candara"/>
            </a:endParaRPr>
          </a:p>
          <a:p>
            <a:pPr marL="285750" indent="-285750">
              <a:buFont typeface="Arial"/>
              <a:buChar char="•"/>
            </a:pPr>
            <a:r>
              <a:rPr lang="en-US" sz="2400" b="1" dirty="0" smtClean="0">
                <a:latin typeface="Candara"/>
                <a:cs typeface="Candara"/>
              </a:rPr>
              <a:t>Robert Field (Columbia University) </a:t>
            </a:r>
          </a:p>
          <a:p>
            <a:pPr marL="742950" lvl="1" indent="-285750">
              <a:buFont typeface="Arial"/>
              <a:buChar char="•"/>
            </a:pPr>
            <a:r>
              <a:rPr lang="en-US" sz="1800" b="1" i="1" dirty="0" smtClean="0">
                <a:latin typeface="Candara"/>
                <a:cs typeface="Candara"/>
              </a:rPr>
              <a:t>“</a:t>
            </a:r>
            <a:r>
              <a:rPr lang="en-US" sz="1800" i="1" dirty="0" smtClean="0"/>
              <a:t>Enhancements </a:t>
            </a:r>
            <a:r>
              <a:rPr lang="en-US" sz="1800" i="1" dirty="0"/>
              <a:t>to the Global Wildfire Fire Information System: Fire Danger Rating and Applications in </a:t>
            </a:r>
            <a:r>
              <a:rPr lang="en-US" sz="1800" i="1" dirty="0" smtClean="0"/>
              <a:t>Indonesia”</a:t>
            </a:r>
          </a:p>
          <a:p>
            <a:pPr lvl="1"/>
            <a:endParaRPr lang="en-US" sz="1800" i="1" dirty="0" smtClean="0"/>
          </a:p>
          <a:p>
            <a:pPr marL="285750" indent="-285750">
              <a:buFont typeface="Arial"/>
              <a:buChar char="•"/>
            </a:pPr>
            <a:r>
              <a:rPr lang="en-US" sz="2400" b="1" i="1" dirty="0" smtClean="0">
                <a:latin typeface="Candara"/>
                <a:cs typeface="Candara"/>
              </a:rPr>
              <a:t>Wilfrid Schroeder, et al (University of Maryland / NOAA)</a:t>
            </a:r>
          </a:p>
          <a:p>
            <a:pPr marL="742950" lvl="1" indent="-285750">
              <a:buFont typeface="Arial"/>
              <a:buChar char="•"/>
            </a:pPr>
            <a:r>
              <a:rPr lang="en-US" sz="1800" i="1" dirty="0" smtClean="0"/>
              <a:t>“Development </a:t>
            </a:r>
            <a:r>
              <a:rPr lang="en-US" sz="1800" i="1" dirty="0"/>
              <a:t>of a Harmonized Multi-Sensor Global Active Fire Data </a:t>
            </a:r>
            <a:r>
              <a:rPr lang="en-US" sz="1800" i="1" dirty="0" smtClean="0"/>
              <a:t>Set”</a:t>
            </a:r>
          </a:p>
          <a:p>
            <a:pPr lvl="1"/>
            <a:endParaRPr lang="en-US" sz="1800" dirty="0" smtClean="0"/>
          </a:p>
          <a:p>
            <a:pPr marL="285750" indent="-285750">
              <a:buFont typeface="Arial"/>
              <a:buChar char="•"/>
            </a:pPr>
            <a:r>
              <a:rPr lang="en-US" sz="2400" b="1" i="1" dirty="0" smtClean="0">
                <a:latin typeface="Candara"/>
                <a:cs typeface="Candara"/>
              </a:rPr>
              <a:t>Luigi </a:t>
            </a:r>
            <a:r>
              <a:rPr lang="en-US" sz="2400" b="1" i="1" dirty="0" err="1" smtClean="0">
                <a:latin typeface="Candara"/>
                <a:cs typeface="Candara"/>
              </a:rPr>
              <a:t>Boschetti</a:t>
            </a:r>
            <a:r>
              <a:rPr lang="en-US" sz="2400" b="1" i="1" dirty="0" smtClean="0">
                <a:latin typeface="Candara"/>
                <a:cs typeface="Candara"/>
              </a:rPr>
              <a:t> / David Roy (U. of Idaho &amp; So. Dakota State Univ.)</a:t>
            </a:r>
          </a:p>
          <a:p>
            <a:pPr marL="742950" lvl="1" indent="-285750">
              <a:buFont typeface="Arial"/>
              <a:buChar char="•"/>
            </a:pPr>
            <a:r>
              <a:rPr lang="en-US" sz="1800" i="1" dirty="0" smtClean="0"/>
              <a:t>“Using </a:t>
            </a:r>
            <a:r>
              <a:rPr lang="en-US" sz="1800" i="1" dirty="0"/>
              <a:t>the NASA polar orbiting fire product record to enhance and expand the Global Wildfire Information System (GWIS</a:t>
            </a:r>
            <a:r>
              <a:rPr lang="en-US" sz="1800" i="1" dirty="0" smtClean="0"/>
              <a:t>)”</a:t>
            </a:r>
            <a:endParaRPr lang="en-US" sz="1800" b="1" i="1" dirty="0" smtClean="0">
              <a:latin typeface="Candara"/>
              <a:cs typeface="Candara"/>
            </a:endParaRPr>
          </a:p>
        </p:txBody>
      </p:sp>
      <p:sp>
        <p:nvSpPr>
          <p:cNvPr id="2" name="Rectangle 1"/>
          <p:cNvSpPr/>
          <p:nvPr/>
        </p:nvSpPr>
        <p:spPr>
          <a:xfrm>
            <a:off x="1482639" y="5328663"/>
            <a:ext cx="6121387" cy="923330"/>
          </a:xfrm>
          <a:prstGeom prst="rect">
            <a:avLst/>
          </a:prstGeom>
          <a:noFill/>
        </p:spPr>
        <p:txBody>
          <a:bodyPr wrap="none" lIns="91440" tIns="45720" rIns="91440" bIns="45720">
            <a:spAutoFit/>
            <a:scene3d>
              <a:camera prst="isometricOffAxis1Right"/>
              <a:lightRig rig="soft" dir="tl">
                <a:rot lat="0" lon="0" rev="0"/>
              </a:lightRig>
            </a:scene3d>
            <a:sp3d extrusionH="57150" contourW="25400" prstMaterial="matte">
              <a:bevelT w="25400" h="55880"/>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Congrats to All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012999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sz="2000" i="1" kern="0" dirty="0" smtClean="0">
                <a:solidFill>
                  <a:schemeClr val="bg1"/>
                </a:solidFill>
                <a:latin typeface="Candara" panose="020E0502030303020204" pitchFamily="34" charset="0"/>
                <a:ea typeface="ＭＳ Ｐゴシック" charset="-128"/>
              </a:rPr>
              <a:t>GEO GWIS:  http</a:t>
            </a:r>
            <a:r>
              <a:rPr lang="en-US" sz="2000" i="1" kern="0" dirty="0">
                <a:solidFill>
                  <a:schemeClr val="bg1"/>
                </a:solidFill>
                <a:latin typeface="Candara" panose="020E0502030303020204" pitchFamily="34" charset="0"/>
                <a:ea typeface="ＭＳ Ｐゴシック" charset="-128"/>
              </a:rPr>
              <a:t>://forest.jrc.ec.europa.eu/effis/applications/global-viewer/</a:t>
            </a:r>
            <a:endParaRPr lang="en-US" sz="2000" i="1" kern="0" dirty="0" smtClean="0">
              <a:solidFill>
                <a:schemeClr val="bg1"/>
              </a:solidFill>
              <a:latin typeface="Candara" panose="020E0502030303020204" pitchFamily="34" charset="0"/>
              <a:ea typeface="ＭＳ Ｐゴシック" charset="-128"/>
            </a:endParaRPr>
          </a:p>
        </p:txBody>
      </p:sp>
      <p:pic>
        <p:nvPicPr>
          <p:cNvPr id="2" name="Picture 1" descr="FDI_GW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8200"/>
            <a:ext cx="9144000" cy="6050535"/>
          </a:xfrm>
          <a:prstGeom prst="rect">
            <a:avLst/>
          </a:prstGeom>
        </p:spPr>
      </p:pic>
    </p:spTree>
    <p:extLst>
      <p:ext uri="{BB962C8B-B14F-4D97-AF65-F5344CB8AC3E}">
        <p14:creationId xmlns:p14="http://schemas.microsoft.com/office/powerpoint/2010/main" val="34939213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bwMode="auto">
          <a:xfrm>
            <a:off x="96762" y="136904"/>
            <a:ext cx="7100451" cy="530225"/>
          </a:xfrm>
          <a:prstGeom prst="rect">
            <a:avLst/>
          </a:prstGeom>
          <a:solidFill>
            <a:schemeClr val="tx1"/>
          </a:solidFill>
          <a:ln>
            <a:miter lim="800000"/>
            <a:headEnd/>
            <a:tailEnd/>
          </a:ln>
        </p:spPr>
        <p:txBody>
          <a:bodyPr anchor="ctr"/>
          <a:lstStyle/>
          <a:p>
            <a:pPr eaLnBrk="0" hangingPunct="0">
              <a:lnSpc>
                <a:spcPct val="85000"/>
              </a:lnSpc>
              <a:defRPr/>
            </a:pPr>
            <a:r>
              <a:rPr lang="en-US" sz="3200" b="1" i="1" kern="0" dirty="0" smtClean="0">
                <a:solidFill>
                  <a:schemeClr val="bg1"/>
                </a:solidFill>
                <a:latin typeface="+mj-lt"/>
                <a:ea typeface="+mj-ea"/>
                <a:cs typeface="+mj-cs"/>
              </a:rPr>
              <a:t>Recent &amp; Upcoming Activities</a:t>
            </a:r>
            <a:endParaRPr lang="en-US" sz="3200" b="1" i="1" kern="0" dirty="0">
              <a:solidFill>
                <a:schemeClr val="bg1"/>
              </a:solidFill>
              <a:latin typeface="+mj-lt"/>
              <a:ea typeface="+mj-ea"/>
              <a:cs typeface="+mj-cs"/>
            </a:endParaRPr>
          </a:p>
        </p:txBody>
      </p:sp>
      <p:sp>
        <p:nvSpPr>
          <p:cNvPr id="5" name="Content Placeholder 2"/>
          <p:cNvSpPr txBox="1">
            <a:spLocks/>
          </p:cNvSpPr>
          <p:nvPr/>
        </p:nvSpPr>
        <p:spPr bwMode="auto">
          <a:xfrm>
            <a:off x="354296" y="965116"/>
            <a:ext cx="8789704" cy="5405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None/>
              <a:defRPr sz="2000">
                <a:solidFill>
                  <a:schemeClr val="tx1"/>
                </a:solidFill>
                <a:latin typeface="+mn-lt"/>
                <a:ea typeface="+mn-ea"/>
                <a:cs typeface="+mn-cs"/>
              </a:defRPr>
            </a:lvl1pPr>
            <a:lvl2pPr marL="457200" indent="0" algn="ctr" rtl="0" eaLnBrk="0" fontAlgn="base" hangingPunct="0">
              <a:spcBef>
                <a:spcPct val="30000"/>
              </a:spcBef>
              <a:spcAft>
                <a:spcPct val="0"/>
              </a:spcAft>
              <a:buFont typeface="Times" charset="0"/>
              <a:buNone/>
              <a:defRPr sz="2000">
                <a:solidFill>
                  <a:schemeClr val="tx1"/>
                </a:solidFill>
                <a:latin typeface="+mn-lt"/>
              </a:defRPr>
            </a:lvl2pPr>
            <a:lvl3pPr marL="914400" indent="0" algn="ctr" rtl="0" eaLnBrk="0" fontAlgn="base" hangingPunct="0">
              <a:spcBef>
                <a:spcPct val="30000"/>
              </a:spcBef>
              <a:spcAft>
                <a:spcPct val="0"/>
              </a:spcAft>
              <a:buNone/>
              <a:defRPr sz="2000">
                <a:solidFill>
                  <a:schemeClr val="tx1"/>
                </a:solidFill>
                <a:latin typeface="+mn-lt"/>
              </a:defRPr>
            </a:lvl3pPr>
            <a:lvl4pPr marL="1371600" indent="0" algn="ctr" rtl="0" eaLnBrk="0" fontAlgn="base" hangingPunct="0">
              <a:spcBef>
                <a:spcPct val="30000"/>
              </a:spcBef>
              <a:spcAft>
                <a:spcPct val="0"/>
              </a:spcAft>
              <a:buNone/>
              <a:defRPr sz="2000">
                <a:solidFill>
                  <a:schemeClr val="tx1"/>
                </a:solidFill>
                <a:latin typeface="+mn-lt"/>
              </a:defRPr>
            </a:lvl4pPr>
            <a:lvl5pPr marL="1828800" indent="0" algn="ctr" rtl="0" eaLnBrk="0" fontAlgn="base" hangingPunct="0">
              <a:spcBef>
                <a:spcPct val="30000"/>
              </a:spcBef>
              <a:spcAft>
                <a:spcPct val="0"/>
              </a:spcAft>
              <a:buNone/>
              <a:defRPr sz="2000">
                <a:solidFill>
                  <a:schemeClr val="tx1"/>
                </a:solidFill>
                <a:latin typeface="+mn-lt"/>
              </a:defRPr>
            </a:lvl5pPr>
            <a:lvl6pPr marL="2286000" indent="0" algn="ctr" rtl="0" fontAlgn="base">
              <a:spcBef>
                <a:spcPct val="30000"/>
              </a:spcBef>
              <a:spcAft>
                <a:spcPct val="0"/>
              </a:spcAft>
              <a:buNone/>
              <a:defRPr sz="2000">
                <a:solidFill>
                  <a:schemeClr val="tx1"/>
                </a:solidFill>
                <a:latin typeface="+mn-lt"/>
              </a:defRPr>
            </a:lvl6pPr>
            <a:lvl7pPr marL="2743200" indent="0" algn="ctr" rtl="0" fontAlgn="base">
              <a:spcBef>
                <a:spcPct val="30000"/>
              </a:spcBef>
              <a:spcAft>
                <a:spcPct val="0"/>
              </a:spcAft>
              <a:buNone/>
              <a:defRPr sz="2000">
                <a:solidFill>
                  <a:schemeClr val="tx1"/>
                </a:solidFill>
                <a:latin typeface="+mn-lt"/>
              </a:defRPr>
            </a:lvl7pPr>
            <a:lvl8pPr marL="3200400" indent="0" algn="ctr" rtl="0" fontAlgn="base">
              <a:spcBef>
                <a:spcPct val="30000"/>
              </a:spcBef>
              <a:spcAft>
                <a:spcPct val="0"/>
              </a:spcAft>
              <a:buNone/>
              <a:defRPr sz="2000">
                <a:solidFill>
                  <a:schemeClr val="tx1"/>
                </a:solidFill>
                <a:latin typeface="+mn-lt"/>
              </a:defRPr>
            </a:lvl8pPr>
            <a:lvl9pPr marL="3657600" indent="0" algn="ctr" rtl="0" fontAlgn="base">
              <a:spcBef>
                <a:spcPct val="3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b="1" kern="0" dirty="0" smtClean="0"/>
              <a:t>NASA </a:t>
            </a:r>
            <a:r>
              <a:rPr lang="en-US" b="1" kern="0" dirty="0"/>
              <a:t>ASP-Wildfire Program </a:t>
            </a:r>
            <a:r>
              <a:rPr lang="en-US" b="1" kern="0" dirty="0" smtClean="0"/>
              <a:t>Review </a:t>
            </a:r>
            <a:r>
              <a:rPr lang="en-US" b="1" kern="0" dirty="0" err="1" smtClean="0"/>
              <a:t>Mtg</a:t>
            </a:r>
            <a:r>
              <a:rPr lang="en-US" b="1" kern="0" dirty="0" smtClean="0"/>
              <a:t>; </a:t>
            </a:r>
            <a:r>
              <a:rPr lang="en-US" kern="0" dirty="0" smtClean="0"/>
              <a:t>Boulder</a:t>
            </a:r>
            <a:r>
              <a:rPr lang="en-US" kern="0" dirty="0"/>
              <a:t>, CO </a:t>
            </a:r>
            <a:r>
              <a:rPr lang="en-US" kern="0" dirty="0" smtClean="0"/>
              <a:t>(</a:t>
            </a:r>
            <a:r>
              <a:rPr lang="en-US" kern="0" dirty="0"/>
              <a:t>28 Feb – 2 </a:t>
            </a:r>
            <a:r>
              <a:rPr lang="en-US" kern="0" dirty="0" smtClean="0"/>
              <a:t>Mar 2017)</a:t>
            </a:r>
          </a:p>
          <a:p>
            <a:pPr marL="342900" indent="-342900" algn="l">
              <a:buFont typeface="Arial" panose="020B0604020202020204" pitchFamily="34" charset="0"/>
              <a:buChar char="•"/>
            </a:pPr>
            <a:r>
              <a:rPr lang="en-US" b="1" kern="0" dirty="0" smtClean="0"/>
              <a:t>Workshop: “</a:t>
            </a:r>
            <a:r>
              <a:rPr lang="en-US" i="1" kern="0" dirty="0" smtClean="0"/>
              <a:t>Opportunities to Apply Remote Sensing in Boreal / Arctic Wildfire Management &amp; Science”</a:t>
            </a:r>
            <a:r>
              <a:rPr lang="en-US" kern="0" dirty="0" smtClean="0"/>
              <a:t>; Fairbanks, AK (4-7 April 2017);</a:t>
            </a:r>
          </a:p>
          <a:p>
            <a:pPr marL="342900" indent="-342900" algn="l">
              <a:buFont typeface="Arial" panose="020B0604020202020204" pitchFamily="34" charset="0"/>
              <a:buChar char="•"/>
            </a:pPr>
            <a:r>
              <a:rPr lang="en-US" b="1" dirty="0" smtClean="0"/>
              <a:t>Special Sessions at ISRSE</a:t>
            </a:r>
            <a:r>
              <a:rPr lang="en-US" b="1" dirty="0"/>
              <a:t>-37</a:t>
            </a:r>
            <a:r>
              <a:rPr lang="en-US" dirty="0"/>
              <a:t>, Tshwane, South Africa (8-12 May 2017</a:t>
            </a:r>
            <a:r>
              <a:rPr lang="en-US" dirty="0" smtClean="0"/>
              <a:t>):</a:t>
            </a:r>
          </a:p>
          <a:p>
            <a:pPr marL="800100" lvl="1" indent="-342900" algn="l">
              <a:buFont typeface="Arial" panose="020B0604020202020204" pitchFamily="34" charset="0"/>
              <a:buChar char="•"/>
            </a:pPr>
            <a:r>
              <a:rPr lang="en-US" sz="1800" i="1" dirty="0"/>
              <a:t>Improving Wildfire Knowledge Through Earth Observations: From Local to Global </a:t>
            </a:r>
            <a:r>
              <a:rPr lang="en-US" sz="1800" i="1" dirty="0" smtClean="0"/>
              <a:t>Perspectives;</a:t>
            </a:r>
            <a:endParaRPr lang="en-US" sz="1800" i="1" dirty="0"/>
          </a:p>
          <a:p>
            <a:pPr marL="800100" lvl="1" indent="-342900" algn="l">
              <a:buFont typeface="Arial" panose="020B0604020202020204" pitchFamily="34" charset="0"/>
              <a:buChar char="•"/>
            </a:pPr>
            <a:r>
              <a:rPr lang="en-US" sz="1800" i="1" dirty="0"/>
              <a:t>Paradigm Shift: Autonomous Aerial Vehicles Supporting </a:t>
            </a:r>
            <a:r>
              <a:rPr lang="en-US" sz="1800" i="1" dirty="0" smtClean="0"/>
              <a:t>Earth Observations</a:t>
            </a:r>
            <a:r>
              <a:rPr lang="en-US" sz="1800" dirty="0" smtClean="0"/>
              <a:t>;</a:t>
            </a:r>
          </a:p>
          <a:p>
            <a:pPr marL="342900" indent="-342900" algn="l">
              <a:buFont typeface="Arial" panose="020B0604020202020204" pitchFamily="34" charset="0"/>
              <a:buChar char="•"/>
            </a:pPr>
            <a:r>
              <a:rPr lang="en-US" b="1" dirty="0"/>
              <a:t>Earth Observations Summit 2017</a:t>
            </a:r>
            <a:r>
              <a:rPr lang="en-US" sz="1800" dirty="0"/>
              <a:t>: </a:t>
            </a:r>
            <a:r>
              <a:rPr lang="en-US" dirty="0"/>
              <a:t>Montreal Canada; Combines the CSRS and Quebec Association of </a:t>
            </a:r>
            <a:r>
              <a:rPr lang="en-US" dirty="0" err="1"/>
              <a:t>Teledetection</a:t>
            </a:r>
            <a:r>
              <a:rPr lang="en-US" dirty="0"/>
              <a:t> (AQT);</a:t>
            </a:r>
            <a:r>
              <a:rPr lang="en-US" sz="1800" dirty="0"/>
              <a:t> </a:t>
            </a:r>
            <a:endParaRPr lang="en-US" sz="1800" dirty="0" smtClean="0"/>
          </a:p>
          <a:p>
            <a:pPr marL="800100" lvl="1" indent="-342900" algn="l">
              <a:buFont typeface="Arial" panose="020B0604020202020204" pitchFamily="34" charset="0"/>
              <a:buChar char="•"/>
            </a:pPr>
            <a:r>
              <a:rPr lang="en-US" sz="1800" dirty="0" smtClean="0"/>
              <a:t>T</a:t>
            </a:r>
            <a:r>
              <a:rPr lang="en-US" sz="1800" dirty="0"/>
              <a:t>. </a:t>
            </a:r>
            <a:r>
              <a:rPr lang="en-US" sz="1800" dirty="0" smtClean="0"/>
              <a:t>Lynham </a:t>
            </a:r>
            <a:r>
              <a:rPr lang="en-US" sz="1800" dirty="0"/>
              <a:t>organized a Remote Sensing Workshop on: </a:t>
            </a:r>
            <a:r>
              <a:rPr lang="en-US" sz="1800" i="1" u="sng" dirty="0"/>
              <a:t>The Role of Remote Sensing in Wildfire Management and Research</a:t>
            </a:r>
            <a:r>
              <a:rPr lang="en-US" sz="1800" dirty="0"/>
              <a:t> (20-22 June 2017);</a:t>
            </a:r>
          </a:p>
          <a:p>
            <a:pPr marL="342900" indent="-342900" algn="l">
              <a:buFont typeface="Arial" panose="020B0604020202020204" pitchFamily="34" charset="0"/>
              <a:buChar char="•"/>
            </a:pPr>
            <a:r>
              <a:rPr lang="en-US" b="1" kern="0" dirty="0" smtClean="0"/>
              <a:t>NASA </a:t>
            </a:r>
            <a:r>
              <a:rPr lang="en-US" b="1" kern="0" dirty="0"/>
              <a:t>ASP GEO Solicitation (GWIS) review of submitted proposals</a:t>
            </a:r>
            <a:r>
              <a:rPr lang="en-US" sz="1800" b="1" kern="0" dirty="0"/>
              <a:t>; </a:t>
            </a:r>
            <a:r>
              <a:rPr lang="en-US" sz="1800" kern="0" dirty="0"/>
              <a:t>Boulder, CO (30 May – June 2 2017); </a:t>
            </a:r>
            <a:endParaRPr lang="en-US" sz="1800" kern="0" dirty="0" smtClean="0"/>
          </a:p>
          <a:p>
            <a:pPr marL="342900" indent="-342900" algn="l">
              <a:buFont typeface="Arial" panose="020B0604020202020204" pitchFamily="34" charset="0"/>
              <a:buChar char="•"/>
            </a:pPr>
            <a:r>
              <a:rPr lang="en-US" b="1" kern="0" dirty="0" smtClean="0"/>
              <a:t>NASA</a:t>
            </a:r>
            <a:r>
              <a:rPr lang="en-US" b="1" kern="0" dirty="0"/>
              <a:t>-ARC / USFS-RSAC </a:t>
            </a:r>
            <a:r>
              <a:rPr lang="en-US" b="1" kern="0" dirty="0" smtClean="0"/>
              <a:t>submitted new SAA:</a:t>
            </a:r>
            <a:r>
              <a:rPr lang="en-US" sz="1800" b="1" kern="0" dirty="0" smtClean="0"/>
              <a:t> </a:t>
            </a:r>
            <a:r>
              <a:rPr lang="en-US" sz="1800" kern="0" dirty="0" smtClean="0"/>
              <a:t>Provides </a:t>
            </a:r>
            <a:r>
              <a:rPr lang="en-US" sz="1800" kern="0" dirty="0"/>
              <a:t>collaboration mechanism for 2017-2022</a:t>
            </a:r>
            <a:r>
              <a:rPr lang="en-US" sz="1800" kern="0" dirty="0" smtClean="0"/>
              <a:t>.</a:t>
            </a:r>
            <a:endParaRPr lang="en-US" sz="1800" kern="0" dirty="0"/>
          </a:p>
        </p:txBody>
      </p:sp>
    </p:spTree>
    <p:extLst>
      <p:ext uri="{BB962C8B-B14F-4D97-AF65-F5344CB8AC3E}">
        <p14:creationId xmlns:p14="http://schemas.microsoft.com/office/powerpoint/2010/main" val="901954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0000_May 2 SIPc.jpg"/>
          <p:cNvPicPr>
            <a:picLocks noChangeAspect="1"/>
          </p:cNvPicPr>
          <p:nvPr/>
        </p:nvPicPr>
        <p:blipFill rotWithShape="1">
          <a:blip r:embed="rId3" cstate="print">
            <a:extLst>
              <a:ext uri="{28A0092B-C50C-407E-A947-70E740481C1C}">
                <a14:useLocalDpi xmlns:a14="http://schemas.microsoft.com/office/drawing/2010/main" val="0"/>
              </a:ext>
            </a:extLst>
          </a:blip>
          <a:srcRect t="29028"/>
          <a:stretch/>
        </p:blipFill>
        <p:spPr>
          <a:xfrm>
            <a:off x="6017257" y="2757912"/>
            <a:ext cx="1723972" cy="917653"/>
          </a:xfrm>
          <a:prstGeom prst="rect">
            <a:avLst/>
          </a:prstGeom>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62333" y="5723467"/>
            <a:ext cx="1298300" cy="993306"/>
          </a:xfrm>
          <a:prstGeom prst="rect">
            <a:avLst/>
          </a:prstGeom>
          <a:noFill/>
          <a:ln w="12700">
            <a:noFill/>
            <a:miter lim="800000"/>
            <a:headEnd/>
            <a:tailEnd/>
          </a:ln>
        </p:spPr>
      </p:pic>
      <p:pic>
        <p:nvPicPr>
          <p:cNvPr id="15" name="Picture 14" descr="AIST_SnoMote.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662334" y="4225436"/>
            <a:ext cx="1299634" cy="1528572"/>
          </a:xfrm>
          <a:prstGeom prst="rect">
            <a:avLst/>
          </a:prstGeom>
        </p:spPr>
      </p:pic>
      <p:sp>
        <p:nvSpPr>
          <p:cNvPr id="16" name="Rectangle 2"/>
          <p:cNvSpPr txBox="1">
            <a:spLocks noChangeArrowheads="1"/>
          </p:cNvSpPr>
          <p:nvPr/>
        </p:nvSpPr>
        <p:spPr>
          <a:xfrm>
            <a:off x="0" y="0"/>
            <a:ext cx="9144000" cy="7369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000000"/>
                </a:solidFill>
                <a:latin typeface="Arial"/>
                <a:ea typeface="+mj-ea"/>
                <a:cs typeface="Arial"/>
              </a:defRPr>
            </a:lvl1pPr>
          </a:lstStyle>
          <a:p>
            <a:pPr algn="l"/>
            <a:r>
              <a:rPr lang="en-US" sz="3600" b="1" i="1" dirty="0" smtClean="0">
                <a:solidFill>
                  <a:srgbClr val="FFFFFF"/>
                </a:solidFill>
              </a:rPr>
              <a:t>NASA’s Earth Science Division</a:t>
            </a:r>
            <a:endParaRPr lang="en-US" sz="3600" b="1" i="1" dirty="0">
              <a:solidFill>
                <a:srgbClr val="FFFFFF"/>
              </a:solidFill>
            </a:endParaRPr>
          </a:p>
        </p:txBody>
      </p:sp>
      <p:cxnSp>
        <p:nvCxnSpPr>
          <p:cNvPr id="17" name="Straight Connector 16"/>
          <p:cNvCxnSpPr/>
          <p:nvPr/>
        </p:nvCxnSpPr>
        <p:spPr>
          <a:xfrm>
            <a:off x="4641015" y="1086926"/>
            <a:ext cx="51755" cy="552953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558720" y="977981"/>
            <a:ext cx="1570562" cy="461665"/>
          </a:xfrm>
          <a:prstGeom prst="rect">
            <a:avLst/>
          </a:prstGeom>
          <a:noFill/>
        </p:spPr>
        <p:txBody>
          <a:bodyPr wrap="none" rtlCol="0">
            <a:spAutoFit/>
          </a:bodyPr>
          <a:lstStyle/>
          <a:p>
            <a:pPr defTabSz="457200" eaLnBrk="1" fontAlgn="auto" hangingPunct="1">
              <a:spcBef>
                <a:spcPts val="0"/>
              </a:spcBef>
              <a:spcAft>
                <a:spcPts val="0"/>
              </a:spcAft>
            </a:pPr>
            <a:r>
              <a:rPr lang="en-US" sz="2400" b="1" dirty="0" smtClean="0">
                <a:solidFill>
                  <a:prstClr val="black"/>
                </a:solidFill>
                <a:latin typeface="Arial"/>
                <a:ea typeface="ＭＳ Ｐゴシック" charset="0"/>
                <a:cs typeface="Arial"/>
              </a:rPr>
              <a:t>Research</a:t>
            </a:r>
            <a:endParaRPr lang="en-US" sz="2400" b="1" dirty="0">
              <a:solidFill>
                <a:prstClr val="black"/>
              </a:solidFill>
              <a:latin typeface="Arial"/>
              <a:ea typeface="ＭＳ Ｐゴシック" charset="0"/>
              <a:cs typeface="Arial"/>
            </a:endParaRPr>
          </a:p>
        </p:txBody>
      </p:sp>
      <p:sp>
        <p:nvSpPr>
          <p:cNvPr id="19" name="TextBox 18"/>
          <p:cNvSpPr txBox="1"/>
          <p:nvPr/>
        </p:nvSpPr>
        <p:spPr>
          <a:xfrm>
            <a:off x="6359731" y="952427"/>
            <a:ext cx="1022185" cy="461665"/>
          </a:xfrm>
          <a:prstGeom prst="rect">
            <a:avLst/>
          </a:prstGeom>
          <a:noFill/>
        </p:spPr>
        <p:txBody>
          <a:bodyPr wrap="none" rtlCol="0">
            <a:spAutoFit/>
          </a:bodyPr>
          <a:lstStyle/>
          <a:p>
            <a:pPr defTabSz="457200" eaLnBrk="1" fontAlgn="auto" hangingPunct="1">
              <a:spcBef>
                <a:spcPts val="0"/>
              </a:spcBef>
              <a:spcAft>
                <a:spcPts val="0"/>
              </a:spcAft>
            </a:pPr>
            <a:r>
              <a:rPr lang="en-US" sz="2400" b="1" dirty="0" smtClean="0">
                <a:solidFill>
                  <a:prstClr val="black"/>
                </a:solidFill>
                <a:latin typeface="Arial"/>
                <a:ea typeface="ＭＳ Ｐゴシック" charset="0"/>
                <a:cs typeface="Arial"/>
              </a:rPr>
              <a:t>Flight</a:t>
            </a:r>
            <a:endParaRPr lang="en-US" sz="2400" b="1" dirty="0">
              <a:solidFill>
                <a:prstClr val="black"/>
              </a:solidFill>
              <a:latin typeface="Arial"/>
              <a:ea typeface="ＭＳ Ｐゴシック" charset="0"/>
              <a:cs typeface="Arial"/>
            </a:endParaRPr>
          </a:p>
        </p:txBody>
      </p:sp>
      <p:sp>
        <p:nvSpPr>
          <p:cNvPr id="20" name="TextBox 19"/>
          <p:cNvSpPr txBox="1"/>
          <p:nvPr/>
        </p:nvSpPr>
        <p:spPr>
          <a:xfrm>
            <a:off x="1005703" y="3831186"/>
            <a:ext cx="2733290" cy="461665"/>
          </a:xfrm>
          <a:prstGeom prst="rect">
            <a:avLst/>
          </a:prstGeom>
          <a:noFill/>
        </p:spPr>
        <p:txBody>
          <a:bodyPr wrap="none" rtlCol="0">
            <a:spAutoFit/>
          </a:bodyPr>
          <a:lstStyle/>
          <a:p>
            <a:pPr defTabSz="457200" eaLnBrk="1" fontAlgn="auto" hangingPunct="1">
              <a:spcBef>
                <a:spcPts val="0"/>
              </a:spcBef>
              <a:spcAft>
                <a:spcPts val="0"/>
              </a:spcAft>
            </a:pPr>
            <a:r>
              <a:rPr lang="en-US" sz="2400" b="1" dirty="0" smtClean="0">
                <a:solidFill>
                  <a:prstClr val="black"/>
                </a:solidFill>
                <a:latin typeface="Arial"/>
                <a:ea typeface="ＭＳ Ｐゴシック" charset="0"/>
                <a:cs typeface="Arial"/>
              </a:rPr>
              <a:t>Applied Sciences</a:t>
            </a:r>
            <a:endParaRPr lang="en-US" sz="2400" b="1" dirty="0">
              <a:solidFill>
                <a:prstClr val="black"/>
              </a:solidFill>
              <a:latin typeface="Arial"/>
              <a:ea typeface="ＭＳ Ｐゴシック" charset="0"/>
              <a:cs typeface="Arial"/>
            </a:endParaRPr>
          </a:p>
        </p:txBody>
      </p:sp>
      <p:sp>
        <p:nvSpPr>
          <p:cNvPr id="21" name="TextBox 20"/>
          <p:cNvSpPr txBox="1"/>
          <p:nvPr/>
        </p:nvSpPr>
        <p:spPr>
          <a:xfrm>
            <a:off x="5929346" y="3769084"/>
            <a:ext cx="1903085" cy="461665"/>
          </a:xfrm>
          <a:prstGeom prst="rect">
            <a:avLst/>
          </a:prstGeom>
          <a:noFill/>
        </p:spPr>
        <p:txBody>
          <a:bodyPr wrap="none" rtlCol="0">
            <a:spAutoFit/>
          </a:bodyPr>
          <a:lstStyle/>
          <a:p>
            <a:pPr defTabSz="457200" eaLnBrk="1" fontAlgn="auto" hangingPunct="1">
              <a:spcBef>
                <a:spcPts val="0"/>
              </a:spcBef>
              <a:spcAft>
                <a:spcPts val="0"/>
              </a:spcAft>
            </a:pPr>
            <a:r>
              <a:rPr lang="en-US" sz="2400" b="1" dirty="0" smtClean="0">
                <a:solidFill>
                  <a:prstClr val="black"/>
                </a:solidFill>
                <a:latin typeface="Arial"/>
                <a:ea typeface="ＭＳ Ｐゴシック" charset="0"/>
                <a:cs typeface="Arial"/>
              </a:rPr>
              <a:t>Technology</a:t>
            </a:r>
            <a:endParaRPr lang="en-US" sz="2400" b="1" dirty="0">
              <a:solidFill>
                <a:prstClr val="black"/>
              </a:solidFill>
              <a:latin typeface="Arial"/>
              <a:ea typeface="ＭＳ Ｐゴシック" charset="0"/>
              <a:cs typeface="Arial"/>
            </a:endParaRPr>
          </a:p>
        </p:txBody>
      </p:sp>
      <p:sp>
        <p:nvSpPr>
          <p:cNvPr id="22" name="TextBox 21"/>
          <p:cNvSpPr txBox="1"/>
          <p:nvPr/>
        </p:nvSpPr>
        <p:spPr>
          <a:xfrm>
            <a:off x="5290875" y="4443824"/>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sz="1800" dirty="0">
              <a:solidFill>
                <a:prstClr val="black"/>
              </a:solidFill>
              <a:latin typeface="Calibri"/>
              <a:ea typeface="ＭＳ Ｐゴシック" charset="0"/>
              <a:cs typeface="Arial" charset="0"/>
            </a:endParaRPr>
          </a:p>
        </p:txBody>
      </p:sp>
      <p:pic>
        <p:nvPicPr>
          <p:cNvPr id="23" name="Picture 22" descr="Invest_studentcubesat copy.ti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27905" y="4196094"/>
            <a:ext cx="1633880" cy="1089798"/>
          </a:xfrm>
          <a:prstGeom prst="rect">
            <a:avLst/>
          </a:prstGeom>
        </p:spPr>
      </p:pic>
      <p:pic>
        <p:nvPicPr>
          <p:cNvPr id="24" name="Picture 23" descr="IIP_Twilite_on_plane copy.ti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17625" y="5133809"/>
            <a:ext cx="1126023" cy="1588296"/>
          </a:xfrm>
          <a:prstGeom prst="rect">
            <a:avLst/>
          </a:prstGeom>
        </p:spPr>
      </p:pic>
      <p:pic>
        <p:nvPicPr>
          <p:cNvPr id="25" name="Picture 24" descr="ACT_reising_module_with_dime copy.ti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86040" y="4197034"/>
            <a:ext cx="1210528" cy="900136"/>
          </a:xfrm>
          <a:prstGeom prst="rect">
            <a:avLst/>
          </a:prstGeom>
        </p:spPr>
      </p:pic>
      <p:pic>
        <p:nvPicPr>
          <p:cNvPr id="26" name="Picture 25" descr="IIP_Weimer_ESFL.tif"/>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840140" y="5330927"/>
            <a:ext cx="1630466" cy="1393438"/>
          </a:xfrm>
          <a:prstGeom prst="rect">
            <a:avLst/>
          </a:prstGeom>
        </p:spPr>
      </p:pic>
      <p:pic>
        <p:nvPicPr>
          <p:cNvPr id="27"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519434" y="5624065"/>
            <a:ext cx="1853558" cy="109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426458" y="5616245"/>
            <a:ext cx="1121352" cy="111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descr="eyja_so2lf_15k_20100415_o30584.JPG"/>
          <p:cNvPicPr>
            <a:picLocks noChangeAspect="1"/>
          </p:cNvPicPr>
          <p:nvPr/>
        </p:nvPicPr>
        <p:blipFill>
          <a:blip r:embed="rId12" cstate="print"/>
          <a:srcRect/>
          <a:stretch>
            <a:fillRect/>
          </a:stretch>
        </p:blipFill>
        <p:spPr bwMode="auto">
          <a:xfrm>
            <a:off x="3270310" y="4436808"/>
            <a:ext cx="1277499" cy="1066222"/>
          </a:xfrm>
          <a:prstGeom prst="rect">
            <a:avLst/>
          </a:prstGeom>
          <a:noFill/>
          <a:ln w="9525">
            <a:solidFill>
              <a:schemeClr val="tx1"/>
            </a:solidFill>
            <a:miter lim="800000"/>
            <a:headEnd/>
            <a:tailEnd/>
          </a:ln>
          <a:effectLst/>
        </p:spPr>
      </p:pic>
      <p:pic>
        <p:nvPicPr>
          <p:cNvPr id="30" name="Picture 6"/>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157237" y="4366383"/>
            <a:ext cx="1275255" cy="12273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7238" y="5639094"/>
            <a:ext cx="1300812" cy="10954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462010" y="4291891"/>
            <a:ext cx="1819420" cy="12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2" descr="2005_QSCAT_DriestQrtr_Anml.png"/>
          <p:cNvPicPr>
            <a:picLocks noChangeAspect="1"/>
          </p:cNvPicPr>
          <p:nvPr/>
        </p:nvPicPr>
        <p:blipFill rotWithShape="1">
          <a:blip r:embed="rId16" cstate="print">
            <a:extLst>
              <a:ext uri="{28A0092B-C50C-407E-A947-70E740481C1C}">
                <a14:useLocalDpi xmlns:a14="http://schemas.microsoft.com/office/drawing/2010/main" val="0"/>
              </a:ext>
            </a:extLst>
          </a:blip>
          <a:srcRect r="2539"/>
          <a:stretch/>
        </p:blipFill>
        <p:spPr bwMode="auto">
          <a:xfrm>
            <a:off x="-21646" y="1324926"/>
            <a:ext cx="1581938" cy="129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p:cNvPicPr>
            <a:picLocks noChangeAspect="1"/>
          </p:cNvPicPr>
          <p:nvPr/>
        </p:nvPicPr>
        <p:blipFill>
          <a:blip r:embed="rId17" cstate="print">
            <a:extLst>
              <a:ext uri="{28A0092B-C50C-407E-A947-70E740481C1C}">
                <a14:useLocalDpi xmlns:a14="http://schemas.microsoft.com/office/drawing/2010/main" val="0"/>
              </a:ext>
            </a:extLst>
          </a:blip>
          <a:srcRect l="57425" t="49414"/>
          <a:stretch>
            <a:fillRect/>
          </a:stretch>
        </p:blipFill>
        <p:spPr bwMode="auto">
          <a:xfrm>
            <a:off x="1529368" y="1534498"/>
            <a:ext cx="1644297" cy="816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4" descr="greenland.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37809" y="2473556"/>
            <a:ext cx="1342374" cy="1221560"/>
          </a:xfrm>
          <a:prstGeom prst="rect">
            <a:avLst/>
          </a:prstGeom>
        </p:spPr>
      </p:pic>
      <p:pic>
        <p:nvPicPr>
          <p:cNvPr id="36" name="Picture 10" descr="plotTsunamiMax2.jpeg"/>
          <p:cNvPicPr>
            <a:picLocks noChangeAspect="1"/>
          </p:cNvPicPr>
          <p:nvPr/>
        </p:nvPicPr>
        <p:blipFill>
          <a:blip r:embed="rId19" cstate="print"/>
          <a:srcRect l="10834" t="6631" r="5000" b="5519"/>
          <a:stretch>
            <a:fillRect/>
          </a:stretch>
        </p:blipFill>
        <p:spPr bwMode="auto">
          <a:xfrm>
            <a:off x="3232170" y="1587263"/>
            <a:ext cx="1371323" cy="725824"/>
          </a:xfrm>
          <a:prstGeom prst="rect">
            <a:avLst/>
          </a:prstGeom>
          <a:noFill/>
          <a:ln w="9525">
            <a:solidFill>
              <a:srgbClr val="7F7F7F"/>
            </a:solidFill>
            <a:miter lim="800000"/>
            <a:headEnd/>
            <a:tailEnd/>
          </a:ln>
        </p:spPr>
      </p:pic>
      <p:pic>
        <p:nvPicPr>
          <p:cNvPr id="37" name="Picture 36"/>
          <p:cNvPicPr>
            <a:picLocks noChangeAspect="1"/>
          </p:cNvPicPr>
          <p:nvPr/>
        </p:nvPicPr>
        <p:blipFill>
          <a:blip r:embed="rId20" cstate="print"/>
          <a:stretch>
            <a:fillRect/>
          </a:stretch>
        </p:blipFill>
        <p:spPr>
          <a:xfrm>
            <a:off x="1674403" y="2586673"/>
            <a:ext cx="1386239" cy="1040412"/>
          </a:xfrm>
          <a:prstGeom prst="rect">
            <a:avLst/>
          </a:prstGeom>
        </p:spPr>
      </p:pic>
      <p:pic>
        <p:nvPicPr>
          <p:cNvPr id="38" name="Picture 10"/>
          <p:cNvPicPr>
            <a:picLocks noChangeAspect="1"/>
          </p:cNvPicPr>
          <p:nvPr/>
        </p:nvPicPr>
        <p:blipFill rotWithShape="1">
          <a:blip r:embed="rId21" cstate="print">
            <a:extLst>
              <a:ext uri="{28A0092B-C50C-407E-A947-70E740481C1C}">
                <a14:useLocalDpi xmlns:a14="http://schemas.microsoft.com/office/drawing/2010/main" val="0"/>
              </a:ext>
            </a:extLst>
          </a:blip>
          <a:srcRect r="10080"/>
          <a:stretch/>
        </p:blipFill>
        <p:spPr bwMode="auto">
          <a:xfrm>
            <a:off x="201179" y="2639579"/>
            <a:ext cx="1401405" cy="98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p:nvPr/>
        </p:nvGrpSpPr>
        <p:grpSpPr>
          <a:xfrm>
            <a:off x="5115283" y="1398436"/>
            <a:ext cx="3517515" cy="1304146"/>
            <a:chOff x="4850704" y="1428672"/>
            <a:chExt cx="3882955" cy="1439636"/>
          </a:xfrm>
        </p:grpSpPr>
        <p:pic>
          <p:nvPicPr>
            <p:cNvPr id="39" name="Picture 38" descr="SIP April 15b.jp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850704" y="1432113"/>
              <a:ext cx="1914927" cy="1436195"/>
            </a:xfrm>
            <a:prstGeom prst="rect">
              <a:avLst/>
            </a:prstGeom>
          </p:spPr>
        </p:pic>
        <p:pic>
          <p:nvPicPr>
            <p:cNvPr id="40" name="Picture 39" descr="SIP April 15.jp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834192" y="1428672"/>
              <a:ext cx="1899467" cy="1424600"/>
            </a:xfrm>
            <a:prstGeom prst="rect">
              <a:avLst/>
            </a:prstGeom>
          </p:spPr>
        </p:pic>
      </p:grpSp>
      <p:cxnSp>
        <p:nvCxnSpPr>
          <p:cNvPr id="6" name="Straight Connector 5"/>
          <p:cNvCxnSpPr/>
          <p:nvPr/>
        </p:nvCxnSpPr>
        <p:spPr>
          <a:xfrm>
            <a:off x="173865" y="3771995"/>
            <a:ext cx="8753748"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874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bwMode="auto">
          <a:xfrm>
            <a:off x="96762" y="136904"/>
            <a:ext cx="8385980" cy="530225"/>
          </a:xfrm>
          <a:prstGeom prst="rect">
            <a:avLst/>
          </a:prstGeom>
          <a:solidFill>
            <a:schemeClr val="tx1"/>
          </a:solidFill>
          <a:ln>
            <a:miter lim="800000"/>
            <a:headEnd/>
            <a:tailEnd/>
          </a:ln>
        </p:spPr>
        <p:txBody>
          <a:bodyPr anchor="ctr"/>
          <a:lstStyle/>
          <a:p>
            <a:pPr eaLnBrk="0" hangingPunct="0">
              <a:lnSpc>
                <a:spcPct val="85000"/>
              </a:lnSpc>
              <a:defRPr/>
            </a:pPr>
            <a:r>
              <a:rPr lang="en-US" sz="3200" b="1" i="1" kern="0" dirty="0" smtClean="0">
                <a:solidFill>
                  <a:schemeClr val="bg1"/>
                </a:solidFill>
                <a:latin typeface="+mj-lt"/>
                <a:ea typeface="+mj-ea"/>
                <a:cs typeface="+mj-cs"/>
              </a:rPr>
              <a:t>Recent &amp; Upcoming Activities (continued)</a:t>
            </a:r>
            <a:endParaRPr lang="en-US" sz="3200" b="1" i="1" kern="0" dirty="0">
              <a:solidFill>
                <a:schemeClr val="bg1"/>
              </a:solidFill>
              <a:latin typeface="+mj-lt"/>
              <a:ea typeface="+mj-ea"/>
              <a:cs typeface="+mj-cs"/>
            </a:endParaRPr>
          </a:p>
        </p:txBody>
      </p:sp>
      <p:sp>
        <p:nvSpPr>
          <p:cNvPr id="5" name="Content Placeholder 2"/>
          <p:cNvSpPr txBox="1">
            <a:spLocks/>
          </p:cNvSpPr>
          <p:nvPr/>
        </p:nvSpPr>
        <p:spPr bwMode="auto">
          <a:xfrm>
            <a:off x="354296" y="965116"/>
            <a:ext cx="8789704" cy="5405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None/>
              <a:defRPr sz="2000">
                <a:solidFill>
                  <a:schemeClr val="tx1"/>
                </a:solidFill>
                <a:latin typeface="+mn-lt"/>
                <a:ea typeface="+mn-ea"/>
                <a:cs typeface="+mn-cs"/>
              </a:defRPr>
            </a:lvl1pPr>
            <a:lvl2pPr marL="457200" indent="0" algn="ctr" rtl="0" eaLnBrk="0" fontAlgn="base" hangingPunct="0">
              <a:spcBef>
                <a:spcPct val="30000"/>
              </a:spcBef>
              <a:spcAft>
                <a:spcPct val="0"/>
              </a:spcAft>
              <a:buFont typeface="Times" charset="0"/>
              <a:buNone/>
              <a:defRPr sz="2000">
                <a:solidFill>
                  <a:schemeClr val="tx1"/>
                </a:solidFill>
                <a:latin typeface="+mn-lt"/>
              </a:defRPr>
            </a:lvl2pPr>
            <a:lvl3pPr marL="914400" indent="0" algn="ctr" rtl="0" eaLnBrk="0" fontAlgn="base" hangingPunct="0">
              <a:spcBef>
                <a:spcPct val="30000"/>
              </a:spcBef>
              <a:spcAft>
                <a:spcPct val="0"/>
              </a:spcAft>
              <a:buNone/>
              <a:defRPr sz="2000">
                <a:solidFill>
                  <a:schemeClr val="tx1"/>
                </a:solidFill>
                <a:latin typeface="+mn-lt"/>
              </a:defRPr>
            </a:lvl3pPr>
            <a:lvl4pPr marL="1371600" indent="0" algn="ctr" rtl="0" eaLnBrk="0" fontAlgn="base" hangingPunct="0">
              <a:spcBef>
                <a:spcPct val="30000"/>
              </a:spcBef>
              <a:spcAft>
                <a:spcPct val="0"/>
              </a:spcAft>
              <a:buNone/>
              <a:defRPr sz="2000">
                <a:solidFill>
                  <a:schemeClr val="tx1"/>
                </a:solidFill>
                <a:latin typeface="+mn-lt"/>
              </a:defRPr>
            </a:lvl4pPr>
            <a:lvl5pPr marL="1828800" indent="0" algn="ctr" rtl="0" eaLnBrk="0" fontAlgn="base" hangingPunct="0">
              <a:spcBef>
                <a:spcPct val="30000"/>
              </a:spcBef>
              <a:spcAft>
                <a:spcPct val="0"/>
              </a:spcAft>
              <a:buNone/>
              <a:defRPr sz="2000">
                <a:solidFill>
                  <a:schemeClr val="tx1"/>
                </a:solidFill>
                <a:latin typeface="+mn-lt"/>
              </a:defRPr>
            </a:lvl5pPr>
            <a:lvl6pPr marL="2286000" indent="0" algn="ctr" rtl="0" fontAlgn="base">
              <a:spcBef>
                <a:spcPct val="30000"/>
              </a:spcBef>
              <a:spcAft>
                <a:spcPct val="0"/>
              </a:spcAft>
              <a:buNone/>
              <a:defRPr sz="2000">
                <a:solidFill>
                  <a:schemeClr val="tx1"/>
                </a:solidFill>
                <a:latin typeface="+mn-lt"/>
              </a:defRPr>
            </a:lvl6pPr>
            <a:lvl7pPr marL="2743200" indent="0" algn="ctr" rtl="0" fontAlgn="base">
              <a:spcBef>
                <a:spcPct val="30000"/>
              </a:spcBef>
              <a:spcAft>
                <a:spcPct val="0"/>
              </a:spcAft>
              <a:buNone/>
              <a:defRPr sz="2000">
                <a:solidFill>
                  <a:schemeClr val="tx1"/>
                </a:solidFill>
                <a:latin typeface="+mn-lt"/>
              </a:defRPr>
            </a:lvl7pPr>
            <a:lvl8pPr marL="3200400" indent="0" algn="ctr" rtl="0" fontAlgn="base">
              <a:spcBef>
                <a:spcPct val="30000"/>
              </a:spcBef>
              <a:spcAft>
                <a:spcPct val="0"/>
              </a:spcAft>
              <a:buNone/>
              <a:defRPr sz="2000">
                <a:solidFill>
                  <a:schemeClr val="tx1"/>
                </a:solidFill>
                <a:latin typeface="+mn-lt"/>
              </a:defRPr>
            </a:lvl8pPr>
            <a:lvl9pPr marL="3657600" indent="0" algn="ctr" rtl="0" fontAlgn="base">
              <a:spcBef>
                <a:spcPct val="30000"/>
              </a:spcBef>
              <a:spcAft>
                <a:spcPct val="0"/>
              </a:spcAft>
              <a:buNone/>
              <a:defRPr sz="2000">
                <a:solidFill>
                  <a:schemeClr val="tx1"/>
                </a:solidFill>
                <a:latin typeface="+mn-lt"/>
              </a:defRPr>
            </a:lvl9pPr>
          </a:lstStyle>
          <a:p>
            <a:pPr marL="342900" indent="-342900" algn="l">
              <a:buFont typeface="Arial" panose="020B0604020202020204" pitchFamily="34" charset="0"/>
              <a:buChar char="•"/>
            </a:pPr>
            <a:r>
              <a:rPr lang="en-US" b="1" kern="0" dirty="0" smtClean="0"/>
              <a:t>AFE 7</a:t>
            </a:r>
            <a:r>
              <a:rPr lang="en-US" b="1" kern="0" baseline="30000" dirty="0" smtClean="0"/>
              <a:t>th</a:t>
            </a:r>
            <a:r>
              <a:rPr lang="en-US" b="1" kern="0" dirty="0" smtClean="0"/>
              <a:t> International Fire Ecology &amp; Management Congress</a:t>
            </a:r>
            <a:r>
              <a:rPr lang="en-US" kern="0" dirty="0" smtClean="0"/>
              <a:t>, Orlando, FL, Nov 27-Dec 1, 2017; NASA Exhibit and session discussion on NASA Role in the Federal Fire Science “Sandbox”</a:t>
            </a:r>
            <a:endParaRPr lang="en-US" kern="0" dirty="0"/>
          </a:p>
          <a:p>
            <a:pPr marL="342900" indent="-342900" algn="l">
              <a:buFont typeface="Arial" panose="020B0604020202020204" pitchFamily="34" charset="0"/>
              <a:buChar char="•"/>
            </a:pPr>
            <a:r>
              <a:rPr lang="en-US" b="1" kern="0" dirty="0" smtClean="0"/>
              <a:t>AFE / IAWF Fire Continuum Conference</a:t>
            </a:r>
            <a:r>
              <a:rPr lang="en-US" kern="0" dirty="0" smtClean="0"/>
              <a:t>, Missoula, MT May 21-24, </a:t>
            </a:r>
            <a:r>
              <a:rPr lang="en-US" kern="0" dirty="0" smtClean="0"/>
              <a:t>2018; Special NASA Session(s) on Wildfire Applications Program Projects &amp; “open” workshop w/ hands-on training on uses of EO supporting wildfire management;</a:t>
            </a:r>
            <a:endParaRPr lang="en-US" kern="0" dirty="0" smtClean="0"/>
          </a:p>
          <a:p>
            <a:pPr marL="342900" indent="-342900" algn="l">
              <a:buFont typeface="Arial" panose="020B0604020202020204" pitchFamily="34" charset="0"/>
              <a:buChar char="•"/>
            </a:pPr>
            <a:r>
              <a:rPr lang="en-US" b="1" kern="0" dirty="0" smtClean="0"/>
              <a:t>TFRSAC Spring Meeting, </a:t>
            </a:r>
            <a:r>
              <a:rPr lang="en-US" kern="0" dirty="0" smtClean="0"/>
              <a:t>Location TBD, Dates: TBD;</a:t>
            </a:r>
          </a:p>
          <a:p>
            <a:endParaRPr lang="en-US" kern="0" dirty="0" smtClean="0"/>
          </a:p>
          <a:p>
            <a:r>
              <a:rPr lang="en-US" b="1" kern="0" dirty="0" smtClean="0"/>
              <a:t>**********************************************************************</a:t>
            </a:r>
            <a:endParaRPr lang="en-US" b="1" kern="0" dirty="0"/>
          </a:p>
          <a:p>
            <a:pPr marL="342900" indent="-342900" algn="l">
              <a:buFont typeface="Arial" panose="020B0604020202020204" pitchFamily="34" charset="0"/>
              <a:buChar char="•"/>
            </a:pPr>
            <a:endParaRPr lang="en-US" b="1" kern="0" dirty="0" smtClean="0"/>
          </a:p>
          <a:p>
            <a:pPr marL="342900" indent="-342900" algn="l">
              <a:buFont typeface="Arial" panose="020B0604020202020204" pitchFamily="34" charset="0"/>
              <a:buChar char="•"/>
            </a:pPr>
            <a:endParaRPr lang="en-US" b="1" kern="0" dirty="0"/>
          </a:p>
          <a:p>
            <a:pPr marL="342900" indent="-342900" algn="l">
              <a:buFont typeface="Arial" panose="020B0604020202020204" pitchFamily="34" charset="0"/>
              <a:buChar char="•"/>
            </a:pPr>
            <a:r>
              <a:rPr lang="en-US" b="1" kern="0" dirty="0" smtClean="0">
                <a:solidFill>
                  <a:srgbClr val="FF0000"/>
                </a:solidFill>
              </a:rPr>
              <a:t>Wildfire Applications Program Changes:</a:t>
            </a:r>
            <a:r>
              <a:rPr lang="en-US" kern="0" dirty="0" smtClean="0">
                <a:solidFill>
                  <a:srgbClr val="FF0000"/>
                </a:solidFill>
              </a:rPr>
              <a:t> NASA Wildfire application element </a:t>
            </a:r>
            <a:r>
              <a:rPr lang="en-US" kern="0" dirty="0" smtClean="0">
                <a:solidFill>
                  <a:srgbClr val="FF0000"/>
                </a:solidFill>
              </a:rPr>
              <a:t>will likely be subsumed within various </a:t>
            </a:r>
            <a:r>
              <a:rPr lang="en-US" kern="0" dirty="0" smtClean="0">
                <a:solidFill>
                  <a:srgbClr val="FF0000"/>
                </a:solidFill>
              </a:rPr>
              <a:t>NASA </a:t>
            </a:r>
            <a:r>
              <a:rPr lang="en-US" kern="0" dirty="0" smtClean="0">
                <a:solidFill>
                  <a:srgbClr val="FF0000"/>
                </a:solidFill>
              </a:rPr>
              <a:t>Applied Science </a:t>
            </a:r>
            <a:r>
              <a:rPr lang="en-US" kern="0" dirty="0" smtClean="0">
                <a:solidFill>
                  <a:srgbClr val="FF0000"/>
                </a:solidFill>
              </a:rPr>
              <a:t>Programs </a:t>
            </a:r>
            <a:r>
              <a:rPr lang="en-US" kern="0" dirty="0" smtClean="0">
                <a:solidFill>
                  <a:srgbClr val="FF0000"/>
                </a:solidFill>
              </a:rPr>
              <a:t>(Disasters and / or Ecological Forecasting); No wildfire-specific solicitation currently expected </a:t>
            </a:r>
            <a:r>
              <a:rPr lang="en-US" kern="0" dirty="0" smtClean="0">
                <a:solidFill>
                  <a:srgbClr val="FF0000"/>
                </a:solidFill>
              </a:rPr>
              <a:t>in 2018</a:t>
            </a:r>
            <a:r>
              <a:rPr lang="en-US" kern="0" dirty="0" smtClean="0">
                <a:solidFill>
                  <a:srgbClr val="FF0000"/>
                </a:solidFill>
              </a:rPr>
              <a:t>.</a:t>
            </a:r>
            <a:endParaRPr lang="en-US" kern="0" dirty="0">
              <a:solidFill>
                <a:srgbClr val="FF0000"/>
              </a:solidFill>
            </a:endParaRPr>
          </a:p>
          <a:p>
            <a:pPr marL="800100" lvl="1" indent="-342900" algn="l">
              <a:buFont typeface="Arial" panose="020B0604020202020204" pitchFamily="34" charset="0"/>
              <a:buChar char="•"/>
            </a:pPr>
            <a:endParaRPr lang="en-US" dirty="0" smtClean="0"/>
          </a:p>
        </p:txBody>
      </p:sp>
    </p:spTree>
    <p:extLst>
      <p:ext uri="{BB962C8B-B14F-4D97-AF65-F5344CB8AC3E}">
        <p14:creationId xmlns:p14="http://schemas.microsoft.com/office/powerpoint/2010/main" val="84745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txBox="1">
            <a:spLocks noChangeArrowheads="1"/>
          </p:cNvSpPr>
          <p:nvPr/>
        </p:nvSpPr>
        <p:spPr bwMode="auto">
          <a:xfrm>
            <a:off x="8628065" y="6503989"/>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1400" dirty="0">
                <a:solidFill>
                  <a:srgbClr val="000000"/>
                </a:solidFill>
              </a:rPr>
              <a:t>|‌ </a:t>
            </a:r>
            <a:fld id="{666562FE-D062-48CB-86B7-53774D3A18B2}" type="slidenum">
              <a:rPr lang="en-US" sz="1400">
                <a:solidFill>
                  <a:srgbClr val="000000"/>
                </a:solidFill>
              </a:rPr>
              <a:pPr algn="r" fontAlgn="base">
                <a:spcBef>
                  <a:spcPct val="0"/>
                </a:spcBef>
                <a:spcAft>
                  <a:spcPct val="0"/>
                </a:spcAft>
              </a:pPr>
              <a:t>21</a:t>
            </a:fld>
            <a:endParaRPr lang="en-US" sz="1400" dirty="0">
              <a:solidFill>
                <a:srgbClr val="000000"/>
              </a:solidFill>
            </a:endParaRPr>
          </a:p>
        </p:txBody>
      </p:sp>
      <p:sp>
        <p:nvSpPr>
          <p:cNvPr id="4" name="Title 8"/>
          <p:cNvSpPr txBox="1">
            <a:spLocks/>
          </p:cNvSpPr>
          <p:nvPr/>
        </p:nvSpPr>
        <p:spPr bwMode="auto">
          <a:xfrm>
            <a:off x="0" y="125262"/>
            <a:ext cx="8226697" cy="530225"/>
          </a:xfrm>
          <a:prstGeom prst="rect">
            <a:avLst/>
          </a:prstGeom>
          <a:noFill/>
          <a:ln>
            <a:miter lim="800000"/>
            <a:headEnd/>
            <a:tailEnd/>
          </a:ln>
        </p:spPr>
        <p:txBody>
          <a:bodyPr anchor="ctr"/>
          <a:lstStyle/>
          <a:p>
            <a:pPr>
              <a:lnSpc>
                <a:spcPct val="85000"/>
              </a:lnSpc>
              <a:defRPr/>
            </a:pPr>
            <a:r>
              <a:rPr lang="en-US" sz="3200" b="1" i="1" kern="0" dirty="0" smtClean="0">
                <a:solidFill>
                  <a:srgbClr val="FFFFFF"/>
                </a:solidFill>
                <a:latin typeface="Candara"/>
                <a:cs typeface="Candara"/>
              </a:rPr>
              <a:t>ARSET </a:t>
            </a:r>
            <a:r>
              <a:rPr lang="en-US" sz="3200" b="1" i="1" kern="0" dirty="0">
                <a:solidFill>
                  <a:srgbClr val="FFFFFF"/>
                </a:solidFill>
                <a:latin typeface="Candara"/>
                <a:cs typeface="Candara"/>
              </a:rPr>
              <a:t>2018 </a:t>
            </a:r>
            <a:r>
              <a:rPr lang="en-US" sz="3200" b="1" i="1" kern="0" dirty="0" smtClean="0">
                <a:solidFill>
                  <a:srgbClr val="FFFFFF"/>
                </a:solidFill>
                <a:latin typeface="Candara"/>
                <a:cs typeface="Candara"/>
              </a:rPr>
              <a:t>Wildfire Applications Webinars:</a:t>
            </a:r>
            <a:endParaRPr lang="en-US" sz="3200" b="1" i="1" kern="0" baseline="30000" dirty="0">
              <a:solidFill>
                <a:srgbClr val="FFFFFF"/>
              </a:solidFill>
              <a:latin typeface="Candara"/>
              <a:cs typeface="Candara"/>
            </a:endParaRPr>
          </a:p>
        </p:txBody>
      </p:sp>
      <p:sp>
        <p:nvSpPr>
          <p:cNvPr id="5" name="Shape 228"/>
          <p:cNvSpPr txBox="1">
            <a:spLocks/>
          </p:cNvSpPr>
          <p:nvPr/>
        </p:nvSpPr>
        <p:spPr>
          <a:xfrm>
            <a:off x="138747" y="837150"/>
            <a:ext cx="4425765" cy="5237549"/>
          </a:xfrm>
          <a:prstGeom prst="rect">
            <a:avLst/>
          </a:prstGeom>
          <a:noFill/>
          <a:ln>
            <a:noFill/>
          </a:ln>
        </p:spPr>
        <p:txBody>
          <a:bodyPr lIns="91425" tIns="45700" rIns="91425" bIns="45700" anchor="t" anchorCtr="0">
            <a:noAutofit/>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lgn="ctr">
              <a:lnSpc>
                <a:spcPct val="110000"/>
              </a:lnSpc>
              <a:spcBef>
                <a:spcPts val="450"/>
              </a:spcBef>
              <a:buClr>
                <a:schemeClr val="dk1"/>
              </a:buClr>
              <a:buSzPct val="100000"/>
              <a:buNone/>
            </a:pPr>
            <a:r>
              <a:rPr lang="en-US" sz="2800" b="1" u="sng" kern="0" dirty="0" smtClean="0">
                <a:latin typeface="Candara"/>
                <a:ea typeface="Arial"/>
                <a:cs typeface="Candara"/>
                <a:sym typeface="Arial"/>
                <a:rtl val="0"/>
              </a:rPr>
              <a:t>GEO-GWIS</a:t>
            </a:r>
          </a:p>
          <a:p>
            <a:pPr marL="285750" indent="-285750">
              <a:lnSpc>
                <a:spcPct val="110000"/>
              </a:lnSpc>
              <a:spcBef>
                <a:spcPts val="450"/>
              </a:spcBef>
              <a:buClr>
                <a:schemeClr val="dk1"/>
              </a:buClr>
              <a:buSzPct val="100000"/>
              <a:buFont typeface="Arial"/>
              <a:buChar char="•"/>
            </a:pPr>
            <a:r>
              <a:rPr lang="en-US" sz="1800" b="1" u="sng" dirty="0" smtClean="0">
                <a:latin typeface="Candara"/>
                <a:ea typeface="ＭＳ Ｐゴシック" pitchFamily="34" charset="-128"/>
                <a:cs typeface="Candara"/>
              </a:rPr>
              <a:t>Objectives:</a:t>
            </a:r>
            <a:r>
              <a:rPr lang="en-US" b="1" dirty="0" smtClean="0">
                <a:latin typeface="Candara"/>
                <a:ea typeface="ＭＳ Ｐゴシック" pitchFamily="34" charset="-128"/>
                <a:cs typeface="Candara"/>
              </a:rPr>
              <a:t> </a:t>
            </a:r>
            <a:r>
              <a:rPr lang="en-US" sz="1300" dirty="0" smtClean="0">
                <a:latin typeface="Candara"/>
                <a:ea typeface="ＭＳ Ｐゴシック" pitchFamily="34" charset="-128"/>
                <a:cs typeface="Candara"/>
              </a:rPr>
              <a:t>Provide an overview of relevant uses of GWIS and navigation through the GEO-GWIS tools and map services</a:t>
            </a:r>
          </a:p>
          <a:p>
            <a:pPr marL="285750" indent="-285750">
              <a:lnSpc>
                <a:spcPct val="110000"/>
              </a:lnSpc>
              <a:spcBef>
                <a:spcPts val="450"/>
              </a:spcBef>
              <a:buClr>
                <a:schemeClr val="dk1"/>
              </a:buClr>
              <a:buSzPct val="100000"/>
              <a:buFont typeface="Arial"/>
              <a:buChar char="•"/>
            </a:pPr>
            <a:r>
              <a:rPr lang="en-US" sz="1800" b="1" u="sng" dirty="0" smtClean="0">
                <a:solidFill>
                  <a:schemeClr val="dk1"/>
                </a:solidFill>
                <a:latin typeface="Candara"/>
                <a:cs typeface="Candara"/>
                <a:sym typeface="Arial"/>
              </a:rPr>
              <a:t>Dates:</a:t>
            </a:r>
            <a:r>
              <a:rPr lang="en-US" sz="1800" b="1" dirty="0" smtClean="0">
                <a:solidFill>
                  <a:schemeClr val="dk1"/>
                </a:solidFill>
                <a:latin typeface="Candara"/>
                <a:cs typeface="Candara"/>
                <a:sym typeface="Arial"/>
              </a:rPr>
              <a:t> </a:t>
            </a:r>
            <a:r>
              <a:rPr lang="en-US" sz="1400" dirty="0" smtClean="0">
                <a:latin typeface="Candara"/>
                <a:cs typeface="Candara"/>
              </a:rPr>
              <a:t>TBD (in 2018)</a:t>
            </a:r>
            <a:endParaRPr lang="en-US" sz="1400" dirty="0">
              <a:solidFill>
                <a:schemeClr val="dk1"/>
              </a:solidFill>
              <a:latin typeface="Candara"/>
              <a:cs typeface="Candara"/>
              <a:sym typeface="Arial"/>
            </a:endParaRPr>
          </a:p>
          <a:p>
            <a:pPr marL="285750" indent="-285750">
              <a:lnSpc>
                <a:spcPct val="110000"/>
              </a:lnSpc>
              <a:spcBef>
                <a:spcPts val="450"/>
              </a:spcBef>
              <a:buClr>
                <a:schemeClr val="dk1"/>
              </a:buClr>
              <a:buSzPct val="100000"/>
              <a:buFont typeface="Arial"/>
              <a:buChar char="•"/>
            </a:pPr>
            <a:r>
              <a:rPr lang="en-US" sz="1800" b="1" u="sng" dirty="0" smtClean="0">
                <a:solidFill>
                  <a:schemeClr val="dk1"/>
                </a:solidFill>
                <a:latin typeface="Candara"/>
                <a:cs typeface="Candara"/>
              </a:rPr>
              <a:t>Agenda / Schedule:</a:t>
            </a:r>
            <a:r>
              <a:rPr lang="en-US" sz="1800" b="1" dirty="0" smtClean="0">
                <a:solidFill>
                  <a:schemeClr val="dk1"/>
                </a:solidFill>
                <a:latin typeface="Candara"/>
                <a:cs typeface="Candara"/>
              </a:rPr>
              <a:t> </a:t>
            </a:r>
            <a:r>
              <a:rPr lang="en-US" sz="1300" dirty="0" smtClean="0">
                <a:solidFill>
                  <a:schemeClr val="dk1"/>
                </a:solidFill>
                <a:latin typeface="Candara"/>
                <a:cs typeface="Candara"/>
              </a:rPr>
              <a:t>Usually one, 1-hour session per week for 5-week. Materials can be accessed on own time following the completion of the webinar</a:t>
            </a:r>
            <a:endParaRPr lang="en-US" sz="1300" dirty="0" smtClean="0">
              <a:solidFill>
                <a:schemeClr val="dk1"/>
              </a:solidFill>
              <a:latin typeface="Candara"/>
              <a:cs typeface="Candara"/>
              <a:sym typeface="Arial"/>
            </a:endParaRPr>
          </a:p>
          <a:p>
            <a:pPr marL="285750" indent="-285750">
              <a:lnSpc>
                <a:spcPct val="110000"/>
              </a:lnSpc>
              <a:spcBef>
                <a:spcPts val="450"/>
              </a:spcBef>
              <a:buClr>
                <a:schemeClr val="dk1"/>
              </a:buClr>
              <a:buSzPct val="100000"/>
              <a:buFont typeface="Arial"/>
              <a:buChar char="•"/>
            </a:pPr>
            <a:r>
              <a:rPr lang="en-US" sz="1800" b="1" u="sng" dirty="0" smtClean="0">
                <a:solidFill>
                  <a:schemeClr val="dk1"/>
                </a:solidFill>
                <a:latin typeface="Candara"/>
                <a:cs typeface="Candara"/>
              </a:rPr>
              <a:t>Audience:</a:t>
            </a:r>
            <a:r>
              <a:rPr lang="en-US" sz="1800" b="1" dirty="0" smtClean="0">
                <a:solidFill>
                  <a:schemeClr val="dk1"/>
                </a:solidFill>
                <a:latin typeface="Candara"/>
                <a:cs typeface="Candara"/>
              </a:rPr>
              <a:t>  </a:t>
            </a:r>
            <a:r>
              <a:rPr lang="en-US" sz="1300" dirty="0">
                <a:latin typeface="Candara"/>
                <a:cs typeface="Candara"/>
              </a:rPr>
              <a:t>National and international entities involved in </a:t>
            </a:r>
            <a:r>
              <a:rPr lang="en-US" sz="1300" dirty="0" smtClean="0">
                <a:latin typeface="Candara"/>
                <a:cs typeface="Candara"/>
              </a:rPr>
              <a:t>wildfire management or responsible for providing fire statistics on regional or national wildfire events. </a:t>
            </a:r>
            <a:r>
              <a:rPr lang="en-US" sz="1300" dirty="0">
                <a:latin typeface="Candara"/>
                <a:cs typeface="Candara"/>
              </a:rPr>
              <a:t>Professionals interested in </a:t>
            </a:r>
            <a:r>
              <a:rPr lang="en-US" sz="1300" dirty="0" smtClean="0">
                <a:latin typeface="Candara"/>
                <a:cs typeface="Candara"/>
              </a:rPr>
              <a:t>implementing satellite capabilities for wildfire management activities.</a:t>
            </a:r>
            <a:endParaRPr lang="en-US" dirty="0">
              <a:solidFill>
                <a:schemeClr val="dk1"/>
              </a:solidFill>
              <a:latin typeface="Candara"/>
              <a:cs typeface="Candara"/>
              <a:sym typeface="Arial"/>
            </a:endParaRPr>
          </a:p>
        </p:txBody>
      </p:sp>
      <p:sp>
        <p:nvSpPr>
          <p:cNvPr id="11" name="Footer Placeholder 3"/>
          <p:cNvSpPr txBox="1">
            <a:spLocks/>
          </p:cNvSpPr>
          <p:nvPr/>
        </p:nvSpPr>
        <p:spPr>
          <a:xfrm>
            <a:off x="5595986" y="4097108"/>
            <a:ext cx="3160126" cy="174135"/>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defTabSz="914400"/>
            <a:r>
              <a:rPr lang="en-US" altLang="en-US" sz="500" b="1" kern="0" dirty="0" smtClean="0">
                <a:solidFill>
                  <a:srgbClr val="FFFFFF"/>
                </a:solidFill>
              </a:rPr>
              <a:t>Source: USDA Forest Service, Remote Sensing Applications Center</a:t>
            </a:r>
            <a:endParaRPr lang="en-US" altLang="en-US" sz="500" b="1" kern="0" dirty="0">
              <a:solidFill>
                <a:srgbClr val="FFFFFF"/>
              </a:solidFill>
            </a:endParaRPr>
          </a:p>
        </p:txBody>
      </p:sp>
      <p:pic>
        <p:nvPicPr>
          <p:cNvPr id="12" name="Picture 11" descr="FDI_GWI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823" y="4660864"/>
            <a:ext cx="2606402" cy="1724642"/>
          </a:xfrm>
          <a:prstGeom prst="rect">
            <a:avLst/>
          </a:prstGeom>
        </p:spPr>
      </p:pic>
      <p:cxnSp>
        <p:nvCxnSpPr>
          <p:cNvPr id="8" name="Straight Connector 7"/>
          <p:cNvCxnSpPr/>
          <p:nvPr/>
        </p:nvCxnSpPr>
        <p:spPr>
          <a:xfrm>
            <a:off x="4564512" y="1186184"/>
            <a:ext cx="0" cy="4181598"/>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88587" y="4900497"/>
            <a:ext cx="1532285" cy="892398"/>
          </a:xfrm>
          <a:prstGeom prst="rect">
            <a:avLst/>
          </a:prstGeom>
        </p:spPr>
      </p:pic>
      <p:sp>
        <p:nvSpPr>
          <p:cNvPr id="14" name="Rectangle 13"/>
          <p:cNvSpPr/>
          <p:nvPr/>
        </p:nvSpPr>
        <p:spPr>
          <a:xfrm>
            <a:off x="0" y="5954883"/>
            <a:ext cx="2659637" cy="4193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419312" y="6273413"/>
            <a:ext cx="8218519" cy="425758"/>
          </a:xfrm>
          <a:prstGeom prst="rect">
            <a:avLst/>
          </a:prstGeom>
          <a:solidFill>
            <a:srgbClr val="FFCC18"/>
          </a:solidFill>
        </p:spPr>
        <p:txBody>
          <a:bodyPr wrap="square">
            <a:spAutoFit/>
          </a:bodyPr>
          <a:lstStyle/>
          <a:p>
            <a:pPr algn="ctr">
              <a:lnSpc>
                <a:spcPct val="110000"/>
              </a:lnSpc>
              <a:spcBef>
                <a:spcPts val="450"/>
              </a:spcBef>
              <a:spcAft>
                <a:spcPts val="0"/>
              </a:spcAft>
              <a:buClr>
                <a:schemeClr val="dk1"/>
              </a:buClr>
              <a:buSzPct val="100000"/>
            </a:pPr>
            <a:r>
              <a:rPr lang="en-US" b="1" dirty="0">
                <a:solidFill>
                  <a:schemeClr val="dk1"/>
                </a:solidFill>
                <a:latin typeface="Candara"/>
                <a:cs typeface="Candara"/>
              </a:rPr>
              <a:t>https://</a:t>
            </a:r>
            <a:r>
              <a:rPr lang="en-US" b="1" dirty="0" smtClean="0">
                <a:solidFill>
                  <a:schemeClr val="dk1"/>
                </a:solidFill>
                <a:latin typeface="Candara"/>
                <a:cs typeface="Candara"/>
              </a:rPr>
              <a:t>arset.gsfc.nasa.gov</a:t>
            </a:r>
            <a:endParaRPr lang="en-US" b="1" dirty="0">
              <a:solidFill>
                <a:schemeClr val="dk1"/>
              </a:solidFill>
              <a:latin typeface="Candara"/>
              <a:cs typeface="Candara"/>
            </a:endParaRPr>
          </a:p>
        </p:txBody>
      </p:sp>
      <p:sp>
        <p:nvSpPr>
          <p:cNvPr id="16" name="Shape 228"/>
          <p:cNvSpPr txBox="1">
            <a:spLocks/>
          </p:cNvSpPr>
          <p:nvPr/>
        </p:nvSpPr>
        <p:spPr>
          <a:xfrm>
            <a:off x="4718235" y="821807"/>
            <a:ext cx="4425765" cy="5237549"/>
          </a:xfrm>
          <a:prstGeom prst="rect">
            <a:avLst/>
          </a:prstGeom>
          <a:noFill/>
          <a:ln>
            <a:noFill/>
          </a:ln>
        </p:spPr>
        <p:txBody>
          <a:bodyPr lIns="91425" tIns="45700" rIns="91425" bIns="45700" anchor="t" anchorCtr="0">
            <a:noAutofit/>
          </a:bodyPr>
          <a:lstStyle>
            <a:lvl1pPr marL="282575" indent="-282575" algn="l" rtl="0" eaLnBrk="0" fontAlgn="base" hangingPunct="0">
              <a:spcBef>
                <a:spcPct val="30000"/>
              </a:spcBef>
              <a:spcAft>
                <a:spcPct val="0"/>
              </a:spcAft>
              <a:buChar char="•"/>
              <a:defRPr sz="2000">
                <a:solidFill>
                  <a:schemeClr val="tx1"/>
                </a:solidFill>
                <a:latin typeface="+mn-lt"/>
                <a:ea typeface="+mn-ea"/>
                <a:cs typeface="+mn-cs"/>
              </a:defRPr>
            </a:lvl1pPr>
            <a:lvl2pPr marL="636588" indent="-239713" algn="l" rtl="0" eaLnBrk="0" fontAlgn="base" hangingPunct="0">
              <a:spcBef>
                <a:spcPct val="30000"/>
              </a:spcBef>
              <a:spcAft>
                <a:spcPct val="0"/>
              </a:spcAft>
              <a:buFont typeface="Times" charset="0"/>
              <a:buChar char="–"/>
              <a:defRPr sz="2000">
                <a:solidFill>
                  <a:schemeClr val="tx1"/>
                </a:solidFill>
                <a:latin typeface="+mn-lt"/>
              </a:defRPr>
            </a:lvl2pPr>
            <a:lvl3pPr marL="917575" indent="-166688" algn="l" rtl="0" eaLnBrk="0" fontAlgn="base" hangingPunct="0">
              <a:spcBef>
                <a:spcPct val="30000"/>
              </a:spcBef>
              <a:spcAft>
                <a:spcPct val="0"/>
              </a:spcAft>
              <a:buChar char="•"/>
              <a:defRPr sz="2000">
                <a:solidFill>
                  <a:schemeClr val="tx1"/>
                </a:solidFill>
                <a:latin typeface="+mn-lt"/>
              </a:defRPr>
            </a:lvl3pPr>
            <a:lvl4pPr marL="1255713" indent="-223838" algn="l" rtl="0" eaLnBrk="0" fontAlgn="base" hangingPunct="0">
              <a:spcBef>
                <a:spcPct val="30000"/>
              </a:spcBef>
              <a:spcAft>
                <a:spcPct val="0"/>
              </a:spcAft>
              <a:buChar char="–"/>
              <a:defRPr sz="2000">
                <a:solidFill>
                  <a:schemeClr val="tx1"/>
                </a:solidFill>
                <a:latin typeface="+mn-lt"/>
              </a:defRPr>
            </a:lvl4pPr>
            <a:lvl5pPr marL="1593850" indent="-223838" algn="l" rtl="0" eaLnBrk="0" fontAlgn="base" hangingPunct="0">
              <a:spcBef>
                <a:spcPct val="30000"/>
              </a:spcBef>
              <a:spcAft>
                <a:spcPct val="0"/>
              </a:spcAft>
              <a:buChar char="»"/>
              <a:defRPr sz="2000">
                <a:solidFill>
                  <a:schemeClr val="tx1"/>
                </a:solidFill>
                <a:latin typeface="+mn-lt"/>
              </a:defRPr>
            </a:lvl5pPr>
            <a:lvl6pPr marL="2051050" indent="-223838" algn="l" rtl="0" fontAlgn="base">
              <a:spcBef>
                <a:spcPct val="30000"/>
              </a:spcBef>
              <a:spcAft>
                <a:spcPct val="0"/>
              </a:spcAft>
              <a:buChar char="»"/>
              <a:defRPr sz="2000">
                <a:solidFill>
                  <a:schemeClr val="tx1"/>
                </a:solidFill>
                <a:latin typeface="+mn-lt"/>
              </a:defRPr>
            </a:lvl6pPr>
            <a:lvl7pPr marL="2508250" indent="-223838" algn="l" rtl="0" fontAlgn="base">
              <a:spcBef>
                <a:spcPct val="30000"/>
              </a:spcBef>
              <a:spcAft>
                <a:spcPct val="0"/>
              </a:spcAft>
              <a:buChar char="»"/>
              <a:defRPr sz="2000">
                <a:solidFill>
                  <a:schemeClr val="tx1"/>
                </a:solidFill>
                <a:latin typeface="+mn-lt"/>
              </a:defRPr>
            </a:lvl7pPr>
            <a:lvl8pPr marL="2965450" indent="-223838" algn="l" rtl="0" fontAlgn="base">
              <a:spcBef>
                <a:spcPct val="30000"/>
              </a:spcBef>
              <a:spcAft>
                <a:spcPct val="0"/>
              </a:spcAft>
              <a:buChar char="»"/>
              <a:defRPr sz="2000">
                <a:solidFill>
                  <a:schemeClr val="tx1"/>
                </a:solidFill>
                <a:latin typeface="+mn-lt"/>
              </a:defRPr>
            </a:lvl8pPr>
            <a:lvl9pPr marL="3422650" indent="-223838" algn="l" rtl="0" fontAlgn="base">
              <a:spcBef>
                <a:spcPct val="30000"/>
              </a:spcBef>
              <a:spcAft>
                <a:spcPct val="0"/>
              </a:spcAft>
              <a:buChar char="»"/>
              <a:defRPr sz="2000">
                <a:solidFill>
                  <a:schemeClr val="tx1"/>
                </a:solidFill>
                <a:latin typeface="+mn-lt"/>
              </a:defRPr>
            </a:lvl9pPr>
          </a:lstStyle>
          <a:p>
            <a:pPr marL="0" indent="0" algn="ctr">
              <a:lnSpc>
                <a:spcPct val="110000"/>
              </a:lnSpc>
              <a:spcBef>
                <a:spcPts val="450"/>
              </a:spcBef>
              <a:buClr>
                <a:schemeClr val="dk1"/>
              </a:buClr>
              <a:buSzPct val="100000"/>
              <a:buNone/>
            </a:pPr>
            <a:r>
              <a:rPr lang="en-US" sz="2800" b="1" u="sng" kern="0" dirty="0" smtClean="0">
                <a:latin typeface="Candara"/>
                <a:ea typeface="Arial"/>
                <a:cs typeface="Candara"/>
                <a:sym typeface="Arial"/>
                <a:rtl val="0"/>
              </a:rPr>
              <a:t>Burned Area Detections</a:t>
            </a:r>
          </a:p>
          <a:p>
            <a:pPr marL="285750" lvl="1" indent="-285750">
              <a:lnSpc>
                <a:spcPct val="110000"/>
              </a:lnSpc>
              <a:spcBef>
                <a:spcPts val="450"/>
              </a:spcBef>
              <a:buClr>
                <a:schemeClr val="dk1"/>
              </a:buClr>
              <a:buSzPct val="100000"/>
              <a:buFont typeface="Arial"/>
              <a:buChar char="•"/>
            </a:pPr>
            <a:r>
              <a:rPr lang="en-US" sz="1800" b="1" u="sng" dirty="0" smtClean="0">
                <a:latin typeface="Candara"/>
                <a:ea typeface="ＭＳ Ｐゴシック" pitchFamily="34" charset="-128"/>
                <a:cs typeface="Candara"/>
              </a:rPr>
              <a:t>Objectives:</a:t>
            </a:r>
            <a:r>
              <a:rPr lang="en-US" b="1" dirty="0" smtClean="0">
                <a:latin typeface="Candara"/>
                <a:ea typeface="ＭＳ Ｐゴシック" pitchFamily="34" charset="-128"/>
                <a:cs typeface="Candara"/>
              </a:rPr>
              <a:t> </a:t>
            </a:r>
            <a:r>
              <a:rPr lang="en-US" sz="1200" dirty="0" smtClean="0">
                <a:latin typeface="Candara"/>
                <a:cs typeface="Candara"/>
              </a:rPr>
              <a:t>Utilize </a:t>
            </a:r>
            <a:r>
              <a:rPr lang="en-US" sz="1200" dirty="0">
                <a:latin typeface="Candara"/>
                <a:cs typeface="Candara"/>
              </a:rPr>
              <a:t>an open source tool </a:t>
            </a:r>
            <a:r>
              <a:rPr lang="en-US" sz="1200" dirty="0" smtClean="0">
                <a:latin typeface="Candara"/>
                <a:cs typeface="Candara"/>
              </a:rPr>
              <a:t>(QGIS) to download Landsat </a:t>
            </a:r>
            <a:r>
              <a:rPr lang="en-US" sz="1200" dirty="0">
                <a:latin typeface="Candara"/>
                <a:cs typeface="Candara"/>
              </a:rPr>
              <a:t>imagery to </a:t>
            </a:r>
            <a:r>
              <a:rPr lang="en-US" sz="1200" dirty="0" smtClean="0">
                <a:latin typeface="Candara"/>
                <a:cs typeface="Candara"/>
              </a:rPr>
              <a:t>identify </a:t>
            </a:r>
            <a:r>
              <a:rPr lang="en-US" sz="1200" dirty="0">
                <a:latin typeface="Candara"/>
                <a:cs typeface="Candara"/>
              </a:rPr>
              <a:t>suitable imagers for fire mapping, and subsequently create </a:t>
            </a:r>
            <a:r>
              <a:rPr lang="en-US" sz="1200" dirty="0" smtClean="0">
                <a:latin typeface="Candara"/>
                <a:cs typeface="Candara"/>
              </a:rPr>
              <a:t>an automatically-derived, </a:t>
            </a:r>
            <a:r>
              <a:rPr lang="en-US" sz="1200" dirty="0">
                <a:latin typeface="Candara"/>
                <a:cs typeface="Candara"/>
              </a:rPr>
              <a:t>MTBS-like </a:t>
            </a:r>
            <a:r>
              <a:rPr lang="en-US" sz="1200" dirty="0" smtClean="0">
                <a:latin typeface="Candara"/>
                <a:cs typeface="Candara"/>
              </a:rPr>
              <a:t>threshold </a:t>
            </a:r>
            <a:r>
              <a:rPr lang="en-US" sz="1200" dirty="0">
                <a:latin typeface="Candara"/>
                <a:cs typeface="Candara"/>
              </a:rPr>
              <a:t>burn severity </a:t>
            </a:r>
            <a:r>
              <a:rPr lang="en-US" sz="1200" dirty="0" smtClean="0">
                <a:latin typeface="Candara"/>
                <a:cs typeface="Candara"/>
              </a:rPr>
              <a:t>products</a:t>
            </a:r>
            <a:r>
              <a:rPr lang="en-US" sz="1200" dirty="0" smtClean="0"/>
              <a:t>. </a:t>
            </a:r>
            <a:r>
              <a:rPr lang="en-US" sz="1400" dirty="0">
                <a:solidFill>
                  <a:srgbClr val="000000"/>
                </a:solidFill>
                <a:latin typeface="Candara"/>
                <a:ea typeface="ＭＳ Ｐゴシック" charset="-128"/>
                <a:cs typeface="Candara"/>
              </a:rPr>
              <a:t>Provides a much needed tool to allow worldwide users to track and map </a:t>
            </a:r>
            <a:r>
              <a:rPr lang="en-US" sz="1400" dirty="0" smtClean="0">
                <a:solidFill>
                  <a:srgbClr val="000000"/>
                </a:solidFill>
                <a:latin typeface="Candara"/>
                <a:ea typeface="ＭＳ Ｐゴシック" charset="-128"/>
                <a:cs typeface="Candara"/>
              </a:rPr>
              <a:t>fires</a:t>
            </a:r>
            <a:r>
              <a:rPr lang="en-US" sz="1400" kern="0" dirty="0" smtClean="0">
                <a:solidFill>
                  <a:srgbClr val="000000"/>
                </a:solidFill>
                <a:latin typeface="Candara"/>
                <a:ea typeface="ＭＳ Ｐゴシック" charset="-128"/>
                <a:cs typeface="Candara"/>
              </a:rPr>
              <a:t>.</a:t>
            </a:r>
            <a:endParaRPr lang="en-US" sz="1200" dirty="0"/>
          </a:p>
          <a:p>
            <a:pPr marL="285750" indent="-285750">
              <a:lnSpc>
                <a:spcPct val="110000"/>
              </a:lnSpc>
              <a:spcBef>
                <a:spcPts val="450"/>
              </a:spcBef>
              <a:buClr>
                <a:schemeClr val="dk1"/>
              </a:buClr>
              <a:buSzPct val="100000"/>
              <a:buFont typeface="Arial"/>
              <a:buChar char="•"/>
            </a:pPr>
            <a:r>
              <a:rPr lang="en-US" sz="1800" b="1" u="sng" dirty="0" smtClean="0">
                <a:solidFill>
                  <a:schemeClr val="dk1"/>
                </a:solidFill>
                <a:latin typeface="Candara"/>
                <a:cs typeface="Candara"/>
                <a:sym typeface="Arial"/>
              </a:rPr>
              <a:t>Dates:</a:t>
            </a:r>
            <a:r>
              <a:rPr lang="en-US" sz="1800" b="1" dirty="0" smtClean="0">
                <a:solidFill>
                  <a:schemeClr val="dk1"/>
                </a:solidFill>
                <a:latin typeface="Candara"/>
                <a:cs typeface="Candara"/>
                <a:sym typeface="Arial"/>
              </a:rPr>
              <a:t> </a:t>
            </a:r>
            <a:r>
              <a:rPr lang="en-US" sz="1400" dirty="0" smtClean="0">
                <a:latin typeface="Candara"/>
                <a:cs typeface="Candara"/>
              </a:rPr>
              <a:t>TBD (in 2018)</a:t>
            </a:r>
            <a:endParaRPr lang="en-US" sz="1400" dirty="0">
              <a:solidFill>
                <a:schemeClr val="dk1"/>
              </a:solidFill>
              <a:latin typeface="Candara"/>
              <a:cs typeface="Candara"/>
              <a:sym typeface="Arial"/>
            </a:endParaRPr>
          </a:p>
          <a:p>
            <a:pPr marL="285750" indent="-285750">
              <a:lnSpc>
                <a:spcPct val="110000"/>
              </a:lnSpc>
              <a:spcBef>
                <a:spcPts val="450"/>
              </a:spcBef>
              <a:buClr>
                <a:schemeClr val="dk1"/>
              </a:buClr>
              <a:buSzPct val="100000"/>
              <a:buFont typeface="Arial"/>
              <a:buChar char="•"/>
            </a:pPr>
            <a:r>
              <a:rPr lang="en-US" sz="1800" b="1" u="sng" dirty="0" smtClean="0">
                <a:solidFill>
                  <a:schemeClr val="dk1"/>
                </a:solidFill>
                <a:latin typeface="Candara"/>
                <a:cs typeface="Candara"/>
              </a:rPr>
              <a:t>Agenda / Schedule:</a:t>
            </a:r>
            <a:r>
              <a:rPr lang="en-US" sz="1800" b="1" dirty="0" smtClean="0">
                <a:solidFill>
                  <a:schemeClr val="dk1"/>
                </a:solidFill>
                <a:latin typeface="Candara"/>
                <a:cs typeface="Candara"/>
              </a:rPr>
              <a:t> </a:t>
            </a:r>
            <a:r>
              <a:rPr lang="en-US" sz="1300" dirty="0" smtClean="0">
                <a:solidFill>
                  <a:schemeClr val="dk1"/>
                </a:solidFill>
                <a:latin typeface="Candara"/>
                <a:cs typeface="Candara"/>
              </a:rPr>
              <a:t>TBD;</a:t>
            </a:r>
            <a:r>
              <a:rPr lang="en-US" sz="1300" dirty="0" smtClean="0">
                <a:solidFill>
                  <a:schemeClr val="dk1"/>
                </a:solidFill>
                <a:latin typeface="Candara"/>
                <a:cs typeface="Candara"/>
                <a:sym typeface="Arial"/>
              </a:rPr>
              <a:t> </a:t>
            </a:r>
            <a:r>
              <a:rPr lang="en-US" sz="1300" dirty="0" smtClean="0">
                <a:solidFill>
                  <a:schemeClr val="dk1"/>
                </a:solidFill>
                <a:latin typeface="Candara"/>
                <a:cs typeface="Candara"/>
              </a:rPr>
              <a:t>Workshop in conjunction with Josh Picotte (USGS-EROS) </a:t>
            </a:r>
            <a:r>
              <a:rPr lang="en-US" sz="1800" b="1" u="sng" dirty="0" smtClean="0">
                <a:solidFill>
                  <a:schemeClr val="dk1"/>
                </a:solidFill>
                <a:latin typeface="Candara"/>
                <a:cs typeface="Candara"/>
              </a:rPr>
              <a:t>Audience:</a:t>
            </a:r>
            <a:r>
              <a:rPr lang="en-US" sz="1800" b="1" dirty="0" smtClean="0">
                <a:solidFill>
                  <a:schemeClr val="dk1"/>
                </a:solidFill>
                <a:latin typeface="Candara"/>
                <a:cs typeface="Candara"/>
              </a:rPr>
              <a:t>  </a:t>
            </a:r>
            <a:r>
              <a:rPr lang="en-US" sz="1300" dirty="0">
                <a:latin typeface="Candara"/>
                <a:cs typeface="Candara"/>
              </a:rPr>
              <a:t>National and international entities </a:t>
            </a:r>
            <a:r>
              <a:rPr lang="en-US" sz="1300" dirty="0" smtClean="0">
                <a:latin typeface="Candara"/>
                <a:cs typeface="Candara"/>
              </a:rPr>
              <a:t>involved in burn severity assessment or providing fire statistics on regional or national wildfire events. </a:t>
            </a:r>
            <a:endParaRPr lang="en-US" dirty="0">
              <a:solidFill>
                <a:schemeClr val="dk1"/>
              </a:solidFill>
              <a:latin typeface="Candara"/>
              <a:cs typeface="Candara"/>
              <a:sym typeface="Arial"/>
            </a:endParaRPr>
          </a:p>
        </p:txBody>
      </p:sp>
      <p:pic>
        <p:nvPicPr>
          <p:cNvPr id="17"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34275" y="4883040"/>
            <a:ext cx="16097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58735" y="4975335"/>
            <a:ext cx="1161330" cy="89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990" y="4878804"/>
            <a:ext cx="160813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596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2015-blue-mar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0" y="1468976"/>
            <a:ext cx="2768487" cy="2768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99677" y="1376193"/>
            <a:ext cx="6144323" cy="4185761"/>
          </a:xfrm>
          <a:prstGeom prst="rect">
            <a:avLst/>
          </a:prstGeom>
        </p:spPr>
        <p:txBody>
          <a:bodyPr wrap="square">
            <a:spAutoFit/>
          </a:bodyPr>
          <a:lstStyle/>
          <a:p>
            <a:r>
              <a:rPr lang="en-US" sz="2600" b="1" dirty="0">
                <a:latin typeface="Candara"/>
                <a:cs typeface="Candara"/>
              </a:rPr>
              <a:t>DECADAL SURVEY FOR EARTH SCIENCE AND APPLICATIONS FROM SPACE (ESAS 2017)</a:t>
            </a:r>
          </a:p>
          <a:p>
            <a:r>
              <a:rPr lang="en-US" dirty="0">
                <a:latin typeface="Candara"/>
                <a:cs typeface="Candara"/>
              </a:rPr>
              <a:t> </a:t>
            </a:r>
          </a:p>
          <a:p>
            <a:r>
              <a:rPr lang="en-US" sz="2400" dirty="0">
                <a:latin typeface="Candara"/>
                <a:cs typeface="Candara"/>
              </a:rPr>
              <a:t>The 2017-2027 Decadal Survey for Earth Science and Applications from Space (ESAS 2017) will help shape science priorities and guide agency investments into the next decade.  The survey, sponsored by NASA, NOAA, and the USGS, is driven by input from the scientific community and policy experts. </a:t>
            </a:r>
          </a:p>
        </p:txBody>
      </p:sp>
      <p:sp>
        <p:nvSpPr>
          <p:cNvPr id="10" name="Rectangle 9"/>
          <p:cNvSpPr/>
          <p:nvPr/>
        </p:nvSpPr>
        <p:spPr>
          <a:xfrm>
            <a:off x="1986049" y="6390448"/>
            <a:ext cx="5168594" cy="323165"/>
          </a:xfrm>
          <a:prstGeom prst="rect">
            <a:avLst/>
          </a:prstGeom>
        </p:spPr>
        <p:txBody>
          <a:bodyPr wrap="none">
            <a:spAutoFit/>
          </a:bodyPr>
          <a:lstStyle/>
          <a:p>
            <a:r>
              <a:rPr lang="en-US" sz="1500" b="1" dirty="0">
                <a:latin typeface="Candara"/>
                <a:cs typeface="Candara"/>
              </a:rPr>
              <a:t>http://sites.nationalacademies.org/DEPS/esas2017/index.htm</a:t>
            </a:r>
          </a:p>
        </p:txBody>
      </p:sp>
      <p:sp>
        <p:nvSpPr>
          <p:cNvPr id="2" name="TextBox 1"/>
          <p:cNvSpPr txBox="1"/>
          <p:nvPr/>
        </p:nvSpPr>
        <p:spPr>
          <a:xfrm>
            <a:off x="0" y="105001"/>
            <a:ext cx="8354371" cy="646331"/>
          </a:xfrm>
          <a:prstGeom prst="rect">
            <a:avLst/>
          </a:prstGeom>
          <a:noFill/>
        </p:spPr>
        <p:txBody>
          <a:bodyPr wrap="none" rtlCol="0">
            <a:spAutoFit/>
          </a:bodyPr>
          <a:lstStyle/>
          <a:p>
            <a:r>
              <a:rPr lang="en-US" sz="3600" b="1" i="1" dirty="0" smtClean="0">
                <a:solidFill>
                  <a:schemeClr val="bg1"/>
                </a:solidFill>
                <a:latin typeface="Candara"/>
                <a:cs typeface="Candara"/>
              </a:rPr>
              <a:t>NAS Decadal Survey for ES and Apps - 2017</a:t>
            </a:r>
            <a:endParaRPr lang="en-US" sz="3600" b="1" i="1" dirty="0">
              <a:solidFill>
                <a:schemeClr val="bg1"/>
              </a:solidFill>
              <a:latin typeface="Candara"/>
              <a:cs typeface="Candara"/>
            </a:endParaRPr>
          </a:p>
        </p:txBody>
      </p:sp>
    </p:spTree>
    <p:extLst>
      <p:ext uri="{BB962C8B-B14F-4D97-AF65-F5344CB8AC3E}">
        <p14:creationId xmlns:p14="http://schemas.microsoft.com/office/powerpoint/2010/main" val="164089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8628064" y="6503988"/>
            <a:ext cx="515937" cy="354012"/>
          </a:xfrm>
          <a:prstGeom prst="rect">
            <a:avLst/>
          </a:prstGeom>
          <a:noFill/>
          <a:ln w="9525">
            <a:noFill/>
            <a:miter lim="800000"/>
            <a:headEnd/>
            <a:tailEnd/>
          </a:ln>
        </p:spPr>
        <p:txBody>
          <a:bodyPr lIns="91429" tIns="45714" rIns="91429" bIns="45714"/>
          <a:lstStyle/>
          <a:p>
            <a:pPr algn="r"/>
            <a:r>
              <a:rPr lang="en-US" sz="1400" dirty="0">
                <a:solidFill>
                  <a:srgbClr val="000000"/>
                </a:solidFill>
                <a:latin typeface="Arial"/>
                <a:ea typeface="ＭＳ Ｐゴシック" charset="-128"/>
              </a:rPr>
              <a:t>|‌ </a:t>
            </a:r>
            <a:fld id="{CB364722-0248-465A-8E79-099C8D1AFB3E}" type="slidenum">
              <a:rPr lang="en-US" sz="1400">
                <a:solidFill>
                  <a:srgbClr val="000000"/>
                </a:solidFill>
                <a:latin typeface="Arial"/>
                <a:ea typeface="ＭＳ Ｐゴシック" charset="-128"/>
              </a:rPr>
              <a:pPr algn="r"/>
              <a:t>23</a:t>
            </a:fld>
            <a:endParaRPr lang="en-US" sz="1400" dirty="0">
              <a:solidFill>
                <a:srgbClr val="000000"/>
              </a:solidFill>
              <a:latin typeface="Arial"/>
              <a:ea typeface="ＭＳ Ｐゴシック" charset="-128"/>
            </a:endParaRPr>
          </a:p>
        </p:txBody>
      </p:sp>
      <p:sp>
        <p:nvSpPr>
          <p:cNvPr id="2" name="Rectangle 1"/>
          <p:cNvSpPr/>
          <p:nvPr/>
        </p:nvSpPr>
        <p:spPr>
          <a:xfrm>
            <a:off x="310241" y="1536745"/>
            <a:ext cx="4341258" cy="4401205"/>
          </a:xfrm>
          <a:prstGeom prst="rect">
            <a:avLst/>
          </a:prstGeom>
        </p:spPr>
        <p:txBody>
          <a:bodyPr wrap="square">
            <a:spAutoFit/>
          </a:bodyPr>
          <a:lstStyle/>
          <a:p>
            <a:r>
              <a:rPr lang="en-US" dirty="0" smtClean="0">
                <a:solidFill>
                  <a:srgbClr val="000000"/>
                </a:solidFill>
                <a:latin typeface="Candara"/>
                <a:cs typeface="Candara"/>
              </a:rPr>
              <a:t>What key questions and advancements does the </a:t>
            </a:r>
            <a:r>
              <a:rPr lang="en-US" b="1" dirty="0" smtClean="0">
                <a:solidFill>
                  <a:srgbClr val="C00000"/>
                </a:solidFill>
                <a:latin typeface="Candara"/>
                <a:cs typeface="Candara"/>
              </a:rPr>
              <a:t>Wildfires</a:t>
            </a:r>
            <a:r>
              <a:rPr lang="en-US" dirty="0" smtClean="0">
                <a:solidFill>
                  <a:srgbClr val="C00000"/>
                </a:solidFill>
                <a:latin typeface="Candara"/>
                <a:cs typeface="Candara"/>
              </a:rPr>
              <a:t> </a:t>
            </a:r>
            <a:r>
              <a:rPr lang="en-US" dirty="0" smtClean="0">
                <a:solidFill>
                  <a:srgbClr val="000000"/>
                </a:solidFill>
                <a:latin typeface="Candara"/>
                <a:cs typeface="Candara"/>
              </a:rPr>
              <a:t>science and applications community need to address in the next 10-15 years?  </a:t>
            </a:r>
          </a:p>
          <a:p>
            <a:endParaRPr lang="en-US" dirty="0">
              <a:solidFill>
                <a:srgbClr val="000000"/>
              </a:solidFill>
              <a:latin typeface="Candara"/>
              <a:cs typeface="Candara"/>
            </a:endParaRPr>
          </a:p>
          <a:p>
            <a:r>
              <a:rPr lang="en-US" dirty="0" smtClean="0">
                <a:solidFill>
                  <a:srgbClr val="000000"/>
                </a:solidFill>
                <a:latin typeface="Candara"/>
                <a:cs typeface="Candara"/>
              </a:rPr>
              <a:t>What key questions – if addressed well or answered – would make major advances in our knowledge </a:t>
            </a:r>
            <a:r>
              <a:rPr lang="en-US" i="1" dirty="0" smtClean="0">
                <a:solidFill>
                  <a:srgbClr val="000000"/>
                </a:solidFill>
                <a:latin typeface="Candara"/>
                <a:cs typeface="Candara"/>
              </a:rPr>
              <a:t>and</a:t>
            </a:r>
            <a:r>
              <a:rPr lang="en-US" dirty="0" smtClean="0">
                <a:solidFill>
                  <a:srgbClr val="000000"/>
                </a:solidFill>
                <a:latin typeface="Candara"/>
                <a:cs typeface="Candara"/>
              </a:rPr>
              <a:t> its use in decisions and actions?</a:t>
            </a:r>
          </a:p>
          <a:p>
            <a:endParaRPr lang="en-US" dirty="0">
              <a:solidFill>
                <a:srgbClr val="000000"/>
              </a:solidFill>
              <a:latin typeface="Candara"/>
              <a:cs typeface="Candara"/>
            </a:endParaRPr>
          </a:p>
          <a:p>
            <a:r>
              <a:rPr lang="en-US" dirty="0" smtClean="0">
                <a:solidFill>
                  <a:srgbClr val="000000"/>
                </a:solidFill>
                <a:latin typeface="Candara"/>
                <a:cs typeface="Candara"/>
              </a:rPr>
              <a:t>What are key </a:t>
            </a:r>
            <a:r>
              <a:rPr lang="en-US" dirty="0">
                <a:solidFill>
                  <a:srgbClr val="000000"/>
                </a:solidFill>
                <a:latin typeface="Candara"/>
                <a:cs typeface="Candara"/>
              </a:rPr>
              <a:t>questions and challenges that address both scientific needs and societal </a:t>
            </a:r>
            <a:r>
              <a:rPr lang="en-US" dirty="0" smtClean="0">
                <a:solidFill>
                  <a:srgbClr val="000000"/>
                </a:solidFill>
                <a:latin typeface="Candara"/>
                <a:cs typeface="Candara"/>
              </a:rPr>
              <a:t>decisions?</a:t>
            </a:r>
            <a:endParaRPr lang="en-US" dirty="0">
              <a:solidFill>
                <a:srgbClr val="000000"/>
              </a:solidFill>
              <a:latin typeface="Candara"/>
              <a:cs typeface="Candara"/>
            </a:endParaRPr>
          </a:p>
        </p:txBody>
      </p:sp>
      <p:cxnSp>
        <p:nvCxnSpPr>
          <p:cNvPr id="5" name="Straight Connector 4"/>
          <p:cNvCxnSpPr/>
          <p:nvPr/>
        </p:nvCxnSpPr>
        <p:spPr>
          <a:xfrm>
            <a:off x="4651499" y="2000508"/>
            <a:ext cx="0" cy="3446462"/>
          </a:xfrm>
          <a:prstGeom prst="line">
            <a:avLst/>
          </a:prstGeom>
          <a:ln w="28575">
            <a:solidFill>
              <a:srgbClr val="333399"/>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954017" y="1029225"/>
            <a:ext cx="4189983" cy="5557214"/>
          </a:xfrm>
          <a:prstGeom prst="rect">
            <a:avLst/>
          </a:prstGeom>
        </p:spPr>
        <p:txBody>
          <a:bodyPr wrap="square">
            <a:spAutoFit/>
          </a:bodyPr>
          <a:lstStyle/>
          <a:p>
            <a:pPr>
              <a:lnSpc>
                <a:spcPct val="114000"/>
              </a:lnSpc>
            </a:pPr>
            <a:r>
              <a:rPr lang="en-US" sz="2400" i="1" dirty="0">
                <a:solidFill>
                  <a:srgbClr val="000066"/>
                </a:solidFill>
                <a:latin typeface="Candara"/>
                <a:cs typeface="Candara"/>
              </a:rPr>
              <a:t>In addition to </a:t>
            </a:r>
            <a:r>
              <a:rPr lang="en-US" sz="2400" i="1" dirty="0" smtClean="0">
                <a:solidFill>
                  <a:srgbClr val="000066"/>
                </a:solidFill>
                <a:latin typeface="Candara"/>
                <a:cs typeface="Candara"/>
              </a:rPr>
              <a:t>research questions and reasons </a:t>
            </a:r>
            <a:r>
              <a:rPr lang="en-US" sz="2400" i="1" dirty="0">
                <a:solidFill>
                  <a:srgbClr val="000066"/>
                </a:solidFill>
                <a:latin typeface="Candara"/>
                <a:cs typeface="Candara"/>
              </a:rPr>
              <a:t>for measurements, </a:t>
            </a:r>
            <a:r>
              <a:rPr lang="en-US" sz="2400" i="1" dirty="0" smtClean="0">
                <a:solidFill>
                  <a:srgbClr val="000066"/>
                </a:solidFill>
                <a:latin typeface="Candara"/>
                <a:cs typeface="Candara"/>
              </a:rPr>
              <a:t>input from </a:t>
            </a:r>
            <a:r>
              <a:rPr lang="en-US" sz="2400" b="1" i="1" dirty="0" smtClean="0">
                <a:solidFill>
                  <a:srgbClr val="C00000"/>
                </a:solidFill>
                <a:latin typeface="Candara"/>
                <a:cs typeface="Candara"/>
              </a:rPr>
              <a:t>Wildfires</a:t>
            </a:r>
            <a:r>
              <a:rPr lang="en-US" sz="2400" i="1" dirty="0" smtClean="0">
                <a:solidFill>
                  <a:srgbClr val="000066"/>
                </a:solidFill>
                <a:latin typeface="Candara"/>
                <a:cs typeface="Candara"/>
              </a:rPr>
              <a:t> users/managers on needs for advancement and what that impact can mean on the ground, can </a:t>
            </a:r>
            <a:r>
              <a:rPr lang="en-US" sz="2400" i="1" dirty="0">
                <a:solidFill>
                  <a:srgbClr val="000066"/>
                </a:solidFill>
                <a:latin typeface="Candara"/>
                <a:cs typeface="Candara"/>
              </a:rPr>
              <a:t>provide language to the Decadal Survey panels </a:t>
            </a:r>
            <a:r>
              <a:rPr lang="en-US" sz="2400" i="1" dirty="0" smtClean="0">
                <a:solidFill>
                  <a:srgbClr val="000066"/>
                </a:solidFill>
                <a:latin typeface="Candara"/>
                <a:cs typeface="Candara"/>
              </a:rPr>
              <a:t>to:</a:t>
            </a:r>
          </a:p>
          <a:p>
            <a:pPr>
              <a:lnSpc>
                <a:spcPct val="114000"/>
              </a:lnSpc>
            </a:pPr>
            <a:r>
              <a:rPr lang="en-US" sz="2400" i="1" dirty="0" smtClean="0">
                <a:solidFill>
                  <a:srgbClr val="000066"/>
                </a:solidFill>
                <a:latin typeface="Candara"/>
                <a:cs typeface="Candara"/>
              </a:rPr>
              <a:t>	a) help with influence 	within </a:t>
            </a:r>
            <a:r>
              <a:rPr lang="en-US" sz="2400" i="1" dirty="0">
                <a:solidFill>
                  <a:srgbClr val="000066"/>
                </a:solidFill>
                <a:latin typeface="Candara"/>
                <a:cs typeface="Candara"/>
              </a:rPr>
              <a:t>panel </a:t>
            </a:r>
            <a:r>
              <a:rPr lang="en-US" sz="2400" i="1" dirty="0" smtClean="0">
                <a:solidFill>
                  <a:srgbClr val="000066"/>
                </a:solidFill>
                <a:latin typeface="Candara"/>
                <a:cs typeface="Candara"/>
              </a:rPr>
              <a:t>discussions, </a:t>
            </a:r>
            <a:r>
              <a:rPr lang="en-US" sz="2400" i="1" dirty="0">
                <a:solidFill>
                  <a:srgbClr val="000066"/>
                </a:solidFill>
                <a:latin typeface="Candara"/>
                <a:cs typeface="Candara"/>
              </a:rPr>
              <a:t>and </a:t>
            </a:r>
            <a:endParaRPr lang="en-US" sz="2400" i="1" dirty="0" smtClean="0">
              <a:solidFill>
                <a:srgbClr val="000066"/>
              </a:solidFill>
              <a:latin typeface="Candara"/>
              <a:cs typeface="Candara"/>
            </a:endParaRPr>
          </a:p>
          <a:p>
            <a:pPr>
              <a:lnSpc>
                <a:spcPct val="114000"/>
              </a:lnSpc>
            </a:pPr>
            <a:r>
              <a:rPr lang="en-US" sz="2400" i="1" dirty="0" smtClean="0">
                <a:solidFill>
                  <a:srgbClr val="000066"/>
                </a:solidFill>
                <a:latin typeface="Candara"/>
                <a:cs typeface="Candara"/>
              </a:rPr>
              <a:t>	b) write </a:t>
            </a:r>
            <a:r>
              <a:rPr lang="en-US" sz="2400" i="1" dirty="0">
                <a:solidFill>
                  <a:srgbClr val="000066"/>
                </a:solidFill>
                <a:latin typeface="Candara"/>
                <a:cs typeface="Candara"/>
              </a:rPr>
              <a:t>more </a:t>
            </a:r>
            <a:r>
              <a:rPr lang="en-US" sz="2400" i="1" dirty="0" smtClean="0">
                <a:solidFill>
                  <a:srgbClr val="000066"/>
                </a:solidFill>
                <a:latin typeface="Candara"/>
                <a:cs typeface="Candara"/>
              </a:rPr>
              <a:t>cogent, 	compelling </a:t>
            </a:r>
            <a:r>
              <a:rPr lang="en-US" sz="2400" i="1" dirty="0">
                <a:solidFill>
                  <a:srgbClr val="000066"/>
                </a:solidFill>
                <a:latin typeface="Candara"/>
                <a:cs typeface="Candara"/>
              </a:rPr>
              <a:t>rationales. </a:t>
            </a:r>
          </a:p>
        </p:txBody>
      </p:sp>
      <p:sp>
        <p:nvSpPr>
          <p:cNvPr id="8" name="Rectangle 7"/>
          <p:cNvSpPr/>
          <p:nvPr/>
        </p:nvSpPr>
        <p:spPr>
          <a:xfrm>
            <a:off x="138112" y="988460"/>
            <a:ext cx="6096497" cy="461665"/>
          </a:xfrm>
          <a:prstGeom prst="rect">
            <a:avLst/>
          </a:prstGeom>
        </p:spPr>
        <p:txBody>
          <a:bodyPr wrap="square">
            <a:spAutoFit/>
          </a:bodyPr>
          <a:lstStyle/>
          <a:p>
            <a:pPr>
              <a:spcAft>
                <a:spcPts val="900"/>
              </a:spcAft>
            </a:pPr>
            <a:r>
              <a:rPr lang="en-US" sz="2400" b="1" i="1" dirty="0" smtClean="0">
                <a:solidFill>
                  <a:srgbClr val="333399"/>
                </a:solidFill>
                <a:latin typeface="Candara"/>
                <a:cs typeface="Candara"/>
              </a:rPr>
              <a:t>Research and Management</a:t>
            </a:r>
            <a:endParaRPr lang="en-US" sz="2400" b="1" i="1" dirty="0">
              <a:solidFill>
                <a:srgbClr val="333399"/>
              </a:solidFill>
              <a:latin typeface="Candara"/>
              <a:cs typeface="Candara"/>
            </a:endParaRPr>
          </a:p>
        </p:txBody>
      </p:sp>
      <p:sp>
        <p:nvSpPr>
          <p:cNvPr id="9" name="Rectangle 29"/>
          <p:cNvSpPr>
            <a:spLocks noChangeArrowheads="1"/>
          </p:cNvSpPr>
          <p:nvPr/>
        </p:nvSpPr>
        <p:spPr bwMode="auto">
          <a:xfrm>
            <a:off x="138113" y="37382"/>
            <a:ext cx="6486042" cy="707874"/>
          </a:xfrm>
          <a:prstGeom prst="rect">
            <a:avLst/>
          </a:prstGeom>
          <a:noFill/>
          <a:ln w="9525">
            <a:noFill/>
            <a:miter lim="800000"/>
            <a:headEnd/>
            <a:tailEnd/>
          </a:ln>
        </p:spPr>
        <p:txBody>
          <a:bodyPr wrap="none" lIns="91429" tIns="45714" rIns="91429" bIns="45714" anchor="ctr">
            <a:spAutoFit/>
          </a:bodyPr>
          <a:lstStyle/>
          <a:p>
            <a:r>
              <a:rPr lang="en-US" sz="4000" b="1" i="1" dirty="0" smtClean="0">
                <a:solidFill>
                  <a:srgbClr val="FFFFFF"/>
                </a:solidFill>
                <a:latin typeface="Candara"/>
                <a:cs typeface="Candara"/>
              </a:rPr>
              <a:t>Earth Science Decadal Survey</a:t>
            </a:r>
            <a:endParaRPr lang="en-US" sz="4000" b="1" i="1" dirty="0">
              <a:solidFill>
                <a:srgbClr val="FFFFFF"/>
              </a:solidFill>
              <a:latin typeface="Candara"/>
              <a:cs typeface="Candara"/>
            </a:endParaRPr>
          </a:p>
        </p:txBody>
      </p:sp>
    </p:spTree>
    <p:extLst>
      <p:ext uri="{BB962C8B-B14F-4D97-AF65-F5344CB8AC3E}">
        <p14:creationId xmlns:p14="http://schemas.microsoft.com/office/powerpoint/2010/main" val="3535582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CDCFF4-D8AA-480F-BA3F-C26AE8042B35}" type="slidenum">
              <a:rPr lang="en-US" smtClean="0"/>
              <a:pPr>
                <a:defRPr/>
              </a:pPr>
              <a:t>24</a:t>
            </a:fld>
            <a:endParaRPr lang="en-US"/>
          </a:p>
        </p:txBody>
      </p:sp>
      <p:sp>
        <p:nvSpPr>
          <p:cNvPr id="3" name="Rectangle 3"/>
          <p:cNvSpPr>
            <a:spLocks noChangeArrowheads="1"/>
          </p:cNvSpPr>
          <p:nvPr/>
        </p:nvSpPr>
        <p:spPr bwMode="auto">
          <a:xfrm>
            <a:off x="118955" y="0"/>
            <a:ext cx="8198212" cy="835025"/>
          </a:xfrm>
          <a:prstGeom prst="rect">
            <a:avLst/>
          </a:prstGeom>
          <a:noFill/>
          <a:ln w="9525">
            <a:noFill/>
            <a:miter lim="800000"/>
            <a:headEnd/>
            <a:tailEnd/>
          </a:ln>
        </p:spPr>
        <p:txBody>
          <a:bodyPr anchor="ctr"/>
          <a:lstStyle/>
          <a:p>
            <a:r>
              <a:rPr lang="en-US" sz="4000" b="1" i="1" dirty="0" smtClean="0">
                <a:solidFill>
                  <a:srgbClr val="FFFFFF"/>
                </a:solidFill>
                <a:latin typeface="Candara"/>
                <a:cs typeface="Candara"/>
              </a:rPr>
              <a:t>Decadal Survey Wildfire Submissions</a:t>
            </a:r>
            <a:endParaRPr lang="en-US" sz="3200" b="1" i="1" dirty="0">
              <a:solidFill>
                <a:srgbClr val="FFFFFF"/>
              </a:solidFill>
              <a:latin typeface="Candara"/>
              <a:cs typeface="Candara"/>
            </a:endParaRPr>
          </a:p>
        </p:txBody>
      </p:sp>
      <p:sp>
        <p:nvSpPr>
          <p:cNvPr id="4" name="Rectangle 3"/>
          <p:cNvSpPr>
            <a:spLocks noChangeArrowheads="1"/>
          </p:cNvSpPr>
          <p:nvPr/>
        </p:nvSpPr>
        <p:spPr bwMode="auto">
          <a:xfrm>
            <a:off x="382646" y="1016070"/>
            <a:ext cx="8372477" cy="5407619"/>
          </a:xfrm>
          <a:prstGeom prst="rect">
            <a:avLst/>
          </a:prstGeom>
          <a:noFill/>
          <a:ln w="9525">
            <a:noFill/>
            <a:miter lim="800000"/>
            <a:headEnd/>
            <a:tailEnd/>
          </a:ln>
        </p:spPr>
        <p:txBody>
          <a:bodyPr anchor="t" anchorCtr="0"/>
          <a:lstStyle/>
          <a:p>
            <a:pPr marL="342900" indent="-342900">
              <a:buFont typeface="Arial" panose="020B0604020202020204" pitchFamily="34" charset="0"/>
              <a:buChar char="•"/>
            </a:pPr>
            <a:r>
              <a:rPr lang="en-US" sz="2400" dirty="0" smtClean="0">
                <a:latin typeface="Candara"/>
                <a:cs typeface="Candara"/>
              </a:rPr>
              <a:t>The Wildfire Science and Applications community submitted five (5) documents that refer to the importance of wildland fire science and applications for the next NAS Decadal Survey:</a:t>
            </a:r>
          </a:p>
          <a:p>
            <a:pPr marL="342900" indent="-342900">
              <a:buFont typeface="Arial" panose="020B0604020202020204" pitchFamily="34" charset="0"/>
              <a:buChar char="•"/>
            </a:pPr>
            <a:endParaRPr lang="en-US" sz="2000" dirty="0" smtClean="0">
              <a:latin typeface="Candara"/>
              <a:cs typeface="Candara"/>
            </a:endParaRPr>
          </a:p>
          <a:p>
            <a:pPr marL="800100" lvl="1" indent="-342900">
              <a:buFont typeface="Arial" panose="020B0604020202020204" pitchFamily="34" charset="0"/>
              <a:buChar char="•"/>
            </a:pPr>
            <a:r>
              <a:rPr lang="en-US" sz="2000" i="1" u="sng" dirty="0" smtClean="0">
                <a:latin typeface="Candara"/>
                <a:cs typeface="Candara"/>
              </a:rPr>
              <a:t>“Burning </a:t>
            </a:r>
            <a:r>
              <a:rPr lang="en-US" sz="2000" i="1" u="sng" dirty="0">
                <a:latin typeface="Candara"/>
                <a:cs typeface="Candara"/>
              </a:rPr>
              <a:t>Questions: Critical Needs for Remote Sensing of Fire Impacts on </a:t>
            </a:r>
            <a:r>
              <a:rPr lang="en-US" sz="2000" i="1" u="sng" dirty="0" smtClean="0">
                <a:latin typeface="Candara"/>
                <a:cs typeface="Candara"/>
              </a:rPr>
              <a:t>Ecosystems”</a:t>
            </a:r>
            <a:r>
              <a:rPr lang="en-US" sz="2000" i="1" dirty="0" smtClean="0">
                <a:latin typeface="Candara"/>
                <a:cs typeface="Candara"/>
              </a:rPr>
              <a:t>  (P. Dennison, et al);</a:t>
            </a:r>
          </a:p>
          <a:p>
            <a:pPr marL="800100" lvl="1" indent="-342900">
              <a:buFont typeface="Arial" panose="020B0604020202020204" pitchFamily="34" charset="0"/>
              <a:buChar char="•"/>
            </a:pPr>
            <a:r>
              <a:rPr lang="en-US" sz="2000" i="1" u="sng" dirty="0" smtClean="0">
                <a:latin typeface="Candara"/>
                <a:cs typeface="Candara"/>
              </a:rPr>
              <a:t>“Prudent </a:t>
            </a:r>
            <a:r>
              <a:rPr lang="en-US" sz="2000" i="1" u="sng" dirty="0">
                <a:latin typeface="Candara"/>
                <a:cs typeface="Candara"/>
              </a:rPr>
              <a:t>Observations Necessary to </a:t>
            </a:r>
            <a:r>
              <a:rPr lang="en-US" sz="2000" i="1" u="sng" dirty="0" smtClean="0">
                <a:latin typeface="Candara"/>
                <a:cs typeface="Candara"/>
              </a:rPr>
              <a:t>Address Wildland </a:t>
            </a:r>
            <a:r>
              <a:rPr lang="en-US" sz="2000" i="1" u="sng" dirty="0">
                <a:latin typeface="Candara"/>
                <a:cs typeface="Candara"/>
              </a:rPr>
              <a:t>Fire Science and Applications Grand Challenges: </a:t>
            </a:r>
            <a:r>
              <a:rPr lang="en-US" sz="2000" i="1" u="sng" dirty="0" smtClean="0">
                <a:latin typeface="Candara"/>
                <a:cs typeface="Candara"/>
              </a:rPr>
              <a:t>Critical </a:t>
            </a:r>
            <a:r>
              <a:rPr lang="en-US" sz="2000" i="1" u="sng" dirty="0">
                <a:latin typeface="Candara"/>
                <a:cs typeface="Candara"/>
              </a:rPr>
              <a:t>Feedbacks with the </a:t>
            </a:r>
            <a:r>
              <a:rPr lang="en-US" sz="2000" i="1" u="sng" dirty="0" smtClean="0">
                <a:latin typeface="Candara"/>
                <a:cs typeface="Candara"/>
              </a:rPr>
              <a:t>Climate System”</a:t>
            </a:r>
            <a:r>
              <a:rPr lang="en-US" sz="2000" dirty="0" smtClean="0">
                <a:latin typeface="Candara"/>
                <a:cs typeface="Candara"/>
              </a:rPr>
              <a:t> </a:t>
            </a:r>
            <a:r>
              <a:rPr lang="en-US" sz="2000" i="1" dirty="0" smtClean="0">
                <a:latin typeface="Candara"/>
                <a:cs typeface="Candara"/>
              </a:rPr>
              <a:t>(A. Soja, et al);</a:t>
            </a:r>
            <a:endParaRPr lang="en-US" sz="2000" dirty="0">
              <a:latin typeface="Candara"/>
              <a:cs typeface="Candara"/>
            </a:endParaRPr>
          </a:p>
          <a:p>
            <a:pPr marL="800100" lvl="1" indent="-342900">
              <a:buFont typeface="Arial" panose="020B0604020202020204" pitchFamily="34" charset="0"/>
              <a:buChar char="•"/>
            </a:pPr>
            <a:r>
              <a:rPr lang="en-US" sz="2000" i="1" u="sng" dirty="0" smtClean="0">
                <a:latin typeface="Candara"/>
                <a:cs typeface="Candara"/>
              </a:rPr>
              <a:t>“Input </a:t>
            </a:r>
            <a:r>
              <a:rPr lang="en-US" sz="2000" i="1" u="sng" dirty="0">
                <a:latin typeface="Candara"/>
                <a:cs typeface="Candara"/>
              </a:rPr>
              <a:t>to NRC Decadal Survey from a Broad Audience of Remote Sensing Scientists – Air Quality-Fire </a:t>
            </a:r>
            <a:r>
              <a:rPr lang="en-US" sz="2000" i="1" u="sng" dirty="0" smtClean="0">
                <a:latin typeface="Candara"/>
                <a:cs typeface="Candara"/>
              </a:rPr>
              <a:t>Themes”</a:t>
            </a:r>
            <a:r>
              <a:rPr lang="en-US" sz="2000" i="1" dirty="0" smtClean="0">
                <a:latin typeface="Candara"/>
                <a:cs typeface="Candara"/>
              </a:rPr>
              <a:t> (Amy Thomas, et al);</a:t>
            </a:r>
          </a:p>
          <a:p>
            <a:pPr marL="800100" lvl="1" indent="-342900">
              <a:buFont typeface="Arial" panose="020B0604020202020204" pitchFamily="34" charset="0"/>
              <a:buChar char="•"/>
            </a:pPr>
            <a:r>
              <a:rPr lang="en-US" sz="2000" i="1" u="sng" dirty="0" smtClean="0">
                <a:latin typeface="Candara"/>
                <a:cs typeface="Candara"/>
              </a:rPr>
              <a:t>“Views </a:t>
            </a:r>
            <a:r>
              <a:rPr lang="en-US" sz="2000" i="1" u="sng" dirty="0">
                <a:latin typeface="Candara"/>
                <a:cs typeface="Candara"/>
              </a:rPr>
              <a:t>of the Fire, Fuels, Smoke, and Air Quality Community for the 2017 NRC Decadal Survey in Earth Science and Applications from </a:t>
            </a:r>
            <a:r>
              <a:rPr lang="en-US" sz="2000" i="1" u="sng" dirty="0" smtClean="0">
                <a:latin typeface="Candara"/>
                <a:cs typeface="Candara"/>
              </a:rPr>
              <a:t>Space” </a:t>
            </a:r>
            <a:r>
              <a:rPr lang="en-US" sz="2000" dirty="0" smtClean="0">
                <a:latin typeface="Candara"/>
                <a:cs typeface="Candara"/>
              </a:rPr>
              <a:t>(D. Sullivan, et al)</a:t>
            </a:r>
            <a:endParaRPr lang="en-US" sz="2000" i="1" dirty="0" smtClean="0">
              <a:latin typeface="Candara"/>
              <a:cs typeface="Candara"/>
            </a:endParaRPr>
          </a:p>
          <a:p>
            <a:pPr marL="800100" lvl="1" indent="-342900">
              <a:buFont typeface="Arial" panose="020B0604020202020204" pitchFamily="34" charset="0"/>
              <a:buChar char="•"/>
            </a:pPr>
            <a:r>
              <a:rPr lang="en-US" sz="2000" i="1" u="sng" dirty="0" smtClean="0">
                <a:latin typeface="Candara"/>
                <a:cs typeface="Candara"/>
              </a:rPr>
              <a:t>“The Role of Fire in the Earth System”</a:t>
            </a:r>
            <a:r>
              <a:rPr lang="en-US" sz="2000" i="1" dirty="0" smtClean="0">
                <a:latin typeface="Candara"/>
                <a:cs typeface="Candara"/>
              </a:rPr>
              <a:t> (Stavros, et al.)</a:t>
            </a:r>
            <a:endParaRPr lang="en-US" sz="2800" dirty="0" smtClean="0">
              <a:solidFill>
                <a:srgbClr val="000000"/>
              </a:solidFill>
              <a:latin typeface="Candara"/>
              <a:cs typeface="Candara"/>
            </a:endParaRPr>
          </a:p>
        </p:txBody>
      </p:sp>
    </p:spTree>
    <p:extLst>
      <p:ext uri="{BB962C8B-B14F-4D97-AF65-F5344CB8AC3E}">
        <p14:creationId xmlns:p14="http://schemas.microsoft.com/office/powerpoint/2010/main" val="41210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01872"/>
            <a:ext cx="9144001" cy="6056128"/>
          </a:xfrm>
          <a:prstGeom prst="rect">
            <a:avLst/>
          </a:prstGeom>
        </p:spPr>
      </p:pic>
      <p:sp>
        <p:nvSpPr>
          <p:cNvPr id="49155" name="TextBox 4"/>
          <p:cNvSpPr txBox="1">
            <a:spLocks noChangeArrowheads="1"/>
          </p:cNvSpPr>
          <p:nvPr/>
        </p:nvSpPr>
        <p:spPr bwMode="auto">
          <a:xfrm>
            <a:off x="6732191" y="6134100"/>
            <a:ext cx="1834356"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600" smtClean="0">
                <a:solidFill>
                  <a:srgbClr val="FFFFFF"/>
                </a:solidFill>
                <a:ea typeface="ＭＳ Ｐゴシック" pitchFamily="34" charset="-128"/>
              </a:rPr>
              <a:t>Suomi NPP VIIRS</a:t>
            </a:r>
          </a:p>
          <a:p>
            <a:pPr algn="ctr" eaLnBrk="1" fontAlgn="base" hangingPunct="1">
              <a:spcBef>
                <a:spcPct val="0"/>
              </a:spcBef>
              <a:spcAft>
                <a:spcPct val="0"/>
              </a:spcAft>
            </a:pPr>
            <a:r>
              <a:rPr lang="en-US" sz="1600" smtClean="0">
                <a:solidFill>
                  <a:srgbClr val="FFFFFF"/>
                </a:solidFill>
                <a:ea typeface="ＭＳ Ｐゴシック" pitchFamily="34" charset="-128"/>
              </a:rPr>
              <a:t>Visible Composite</a:t>
            </a:r>
          </a:p>
        </p:txBody>
      </p:sp>
      <p:sp>
        <p:nvSpPr>
          <p:cNvPr id="49156" name="TextBox 5"/>
          <p:cNvSpPr txBox="1">
            <a:spLocks noChangeArrowheads="1"/>
          </p:cNvSpPr>
          <p:nvPr/>
        </p:nvSpPr>
        <p:spPr bwMode="auto">
          <a:xfrm>
            <a:off x="678660" y="1911966"/>
            <a:ext cx="773400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3200" dirty="0" smtClean="0">
                <a:solidFill>
                  <a:srgbClr val="FFFF00"/>
                </a:solidFill>
                <a:ea typeface="ＭＳ Ｐゴシック" pitchFamily="34" charset="-128"/>
              </a:rPr>
              <a:t>NASA Applied Science Program - Wildfire</a:t>
            </a:r>
          </a:p>
        </p:txBody>
      </p:sp>
      <p:sp>
        <p:nvSpPr>
          <p:cNvPr id="4" name="Rectangle 3"/>
          <p:cNvSpPr/>
          <p:nvPr/>
        </p:nvSpPr>
        <p:spPr>
          <a:xfrm>
            <a:off x="0" y="4540250"/>
            <a:ext cx="9144000" cy="2317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9160" name="Rectangle 7"/>
          <p:cNvSpPr>
            <a:spLocks noChangeArrowheads="1"/>
          </p:cNvSpPr>
          <p:nvPr/>
        </p:nvSpPr>
        <p:spPr bwMode="auto">
          <a:xfrm>
            <a:off x="3221040" y="5040287"/>
            <a:ext cx="264925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ts val="600"/>
              </a:spcAft>
            </a:pPr>
            <a:r>
              <a:rPr lang="en-US" sz="2000" b="1" dirty="0" smtClean="0">
                <a:solidFill>
                  <a:srgbClr val="FFFFFF"/>
                </a:solidFill>
              </a:rPr>
              <a:t>Lawrence Friedl</a:t>
            </a:r>
          </a:p>
          <a:p>
            <a:pPr algn="ctr" fontAlgn="base">
              <a:spcBef>
                <a:spcPct val="0"/>
              </a:spcBef>
              <a:spcAft>
                <a:spcPts val="600"/>
              </a:spcAft>
            </a:pPr>
            <a:r>
              <a:rPr lang="en-US" dirty="0" smtClean="0">
                <a:solidFill>
                  <a:srgbClr val="FFFFFF"/>
                </a:solidFill>
              </a:rPr>
              <a:t>NASA Headquarters</a:t>
            </a:r>
          </a:p>
          <a:p>
            <a:pPr algn="ctr" fontAlgn="base">
              <a:spcBef>
                <a:spcPct val="0"/>
              </a:spcBef>
              <a:spcAft>
                <a:spcPts val="600"/>
              </a:spcAft>
            </a:pPr>
            <a:r>
              <a:rPr lang="en-US" dirty="0" smtClean="0">
                <a:solidFill>
                  <a:srgbClr val="FFFFFF"/>
                </a:solidFill>
              </a:rPr>
              <a:t>LFriedl@nasa.gov</a:t>
            </a:r>
          </a:p>
        </p:txBody>
      </p:sp>
      <p:sp>
        <p:nvSpPr>
          <p:cNvPr id="9" name="Rectangle 7"/>
          <p:cNvSpPr>
            <a:spLocks noChangeArrowheads="1"/>
          </p:cNvSpPr>
          <p:nvPr/>
        </p:nvSpPr>
        <p:spPr bwMode="auto">
          <a:xfrm>
            <a:off x="225425" y="5040289"/>
            <a:ext cx="26492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ts val="600"/>
              </a:spcAft>
            </a:pPr>
            <a:r>
              <a:rPr lang="en-US" sz="2000" b="1" dirty="0" smtClean="0">
                <a:solidFill>
                  <a:srgbClr val="FFFFFF"/>
                </a:solidFill>
              </a:rPr>
              <a:t>Vince Ambrosia</a:t>
            </a:r>
          </a:p>
          <a:p>
            <a:pPr algn="ctr" fontAlgn="base">
              <a:spcBef>
                <a:spcPct val="0"/>
              </a:spcBef>
              <a:spcAft>
                <a:spcPts val="600"/>
              </a:spcAft>
            </a:pPr>
            <a:r>
              <a:rPr lang="en-US" dirty="0" smtClean="0">
                <a:solidFill>
                  <a:srgbClr val="FFFFFF"/>
                </a:solidFill>
              </a:rPr>
              <a:t>NASA Ames </a:t>
            </a:r>
          </a:p>
          <a:p>
            <a:pPr algn="ctr" fontAlgn="base">
              <a:spcBef>
                <a:spcPct val="0"/>
              </a:spcBef>
              <a:spcAft>
                <a:spcPts val="600"/>
              </a:spcAft>
            </a:pPr>
            <a:r>
              <a:rPr lang="en-US" dirty="0" err="1" smtClean="0">
                <a:solidFill>
                  <a:srgbClr val="FFFFFF"/>
                </a:solidFill>
              </a:rPr>
              <a:t>vincent.g.ambrosia</a:t>
            </a:r>
            <a:r>
              <a:rPr lang="en-US" dirty="0" smtClean="0">
                <a:solidFill>
                  <a:srgbClr val="FFFFFF"/>
                </a:solidFill>
              </a:rPr>
              <a:t>@</a:t>
            </a:r>
            <a:br>
              <a:rPr lang="en-US" dirty="0" smtClean="0">
                <a:solidFill>
                  <a:srgbClr val="FFFFFF"/>
                </a:solidFill>
              </a:rPr>
            </a:br>
            <a:r>
              <a:rPr lang="en-US" dirty="0" smtClean="0">
                <a:solidFill>
                  <a:srgbClr val="FFFFFF"/>
                </a:solidFill>
              </a:rPr>
              <a:t>nasa.gov</a:t>
            </a:r>
          </a:p>
        </p:txBody>
      </p:sp>
      <p:sp>
        <p:nvSpPr>
          <p:cNvPr id="10" name="Rectangle 7"/>
          <p:cNvSpPr>
            <a:spLocks noChangeArrowheads="1"/>
          </p:cNvSpPr>
          <p:nvPr/>
        </p:nvSpPr>
        <p:spPr bwMode="auto">
          <a:xfrm>
            <a:off x="6320403" y="5040287"/>
            <a:ext cx="26579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ts val="600"/>
              </a:spcAft>
            </a:pPr>
            <a:r>
              <a:rPr lang="en-US" sz="2000" b="1" dirty="0" smtClean="0">
                <a:solidFill>
                  <a:srgbClr val="FFFFFF"/>
                </a:solidFill>
              </a:rPr>
              <a:t>Amber Soja</a:t>
            </a:r>
          </a:p>
          <a:p>
            <a:pPr algn="ctr" fontAlgn="base">
              <a:spcBef>
                <a:spcPct val="0"/>
              </a:spcBef>
              <a:spcAft>
                <a:spcPts val="600"/>
              </a:spcAft>
            </a:pPr>
            <a:r>
              <a:rPr lang="en-US" dirty="0" smtClean="0">
                <a:solidFill>
                  <a:srgbClr val="FFFFFF"/>
                </a:solidFill>
              </a:rPr>
              <a:t>NASA Langley</a:t>
            </a:r>
          </a:p>
          <a:p>
            <a:pPr algn="ctr" fontAlgn="base">
              <a:spcBef>
                <a:spcPct val="0"/>
              </a:spcBef>
              <a:spcAft>
                <a:spcPts val="600"/>
              </a:spcAft>
            </a:pPr>
            <a:r>
              <a:rPr lang="en-US" dirty="0" smtClean="0">
                <a:solidFill>
                  <a:srgbClr val="FFFFFF"/>
                </a:solidFill>
              </a:rPr>
              <a:t>amber.j.soja@nasa.gov</a:t>
            </a:r>
          </a:p>
        </p:txBody>
      </p:sp>
      <p:sp>
        <p:nvSpPr>
          <p:cNvPr id="12" name="Rectangle 11"/>
          <p:cNvSpPr/>
          <p:nvPr/>
        </p:nvSpPr>
        <p:spPr>
          <a:xfrm>
            <a:off x="0" y="0"/>
            <a:ext cx="4572000" cy="6650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5" name="Rectangle 3"/>
          <p:cNvSpPr>
            <a:spLocks noChangeArrowheads="1"/>
          </p:cNvSpPr>
          <p:nvPr/>
        </p:nvSpPr>
        <p:spPr bwMode="auto">
          <a:xfrm>
            <a:off x="193680" y="1"/>
            <a:ext cx="7765576" cy="835025"/>
          </a:xfrm>
          <a:prstGeom prst="rect">
            <a:avLst/>
          </a:prstGeom>
          <a:noFill/>
          <a:ln w="9525">
            <a:noFill/>
            <a:miter lim="800000"/>
            <a:headEnd/>
            <a:tailEnd/>
          </a:ln>
        </p:spPr>
        <p:txBody>
          <a:bodyPr anchor="ctr"/>
          <a:lstStyle/>
          <a:p>
            <a:pPr eaLnBrk="0" fontAlgn="base" hangingPunct="0">
              <a:spcBef>
                <a:spcPct val="0"/>
              </a:spcBef>
              <a:spcAft>
                <a:spcPct val="0"/>
              </a:spcAft>
            </a:pPr>
            <a:r>
              <a:rPr lang="en-US" sz="2800" b="1" i="1" dirty="0" smtClean="0">
                <a:solidFill>
                  <a:srgbClr val="FFFFFF"/>
                </a:solidFill>
              </a:rPr>
              <a:t>Points of Contact</a:t>
            </a:r>
            <a:endParaRPr lang="en-US" sz="2000" b="1" i="1" dirty="0">
              <a:solidFill>
                <a:srgbClr val="FFFFFF"/>
              </a:solidFill>
            </a:endParaRPr>
          </a:p>
        </p:txBody>
      </p:sp>
      <p:sp>
        <p:nvSpPr>
          <p:cNvPr id="13" name="TextBox 12"/>
          <p:cNvSpPr txBox="1"/>
          <p:nvPr/>
        </p:nvSpPr>
        <p:spPr>
          <a:xfrm>
            <a:off x="1897780" y="2622311"/>
            <a:ext cx="5348443" cy="523220"/>
          </a:xfrm>
          <a:prstGeom prst="rect">
            <a:avLst/>
          </a:prstGeom>
          <a:noFill/>
        </p:spPr>
        <p:txBody>
          <a:bodyPr wrap="square" rtlCol="0">
            <a:spAutoFit/>
          </a:bodyPr>
          <a:lstStyle/>
          <a:p>
            <a:r>
              <a:rPr lang="en-US" sz="2800" dirty="0">
                <a:solidFill>
                  <a:srgbClr val="FFFF00"/>
                </a:solidFill>
              </a:rPr>
              <a:t>http://appliedsciences.nasa.gov/</a:t>
            </a:r>
          </a:p>
        </p:txBody>
      </p:sp>
    </p:spTree>
    <p:extLst>
      <p:ext uri="{BB962C8B-B14F-4D97-AF65-F5344CB8AC3E}">
        <p14:creationId xmlns:p14="http://schemas.microsoft.com/office/powerpoint/2010/main" val="316251152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8779494"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solidFill>
                  <a:srgbClr val="FFFFFF"/>
                </a:solidFill>
              </a:rPr>
              <a:t>Applications </a:t>
            </a:r>
            <a:r>
              <a:rPr lang="en-US" altLang="en-US" sz="2800" b="1" i="1" dirty="0" smtClean="0">
                <a:solidFill>
                  <a:srgbClr val="FFFFFF"/>
                </a:solidFill>
              </a:rPr>
              <a:t>Themes &amp; Societal Benefit Areas</a:t>
            </a:r>
            <a:endParaRPr lang="en-US" altLang="en-US" sz="2800" b="1" i="1" dirty="0">
              <a:solidFill>
                <a:srgbClr val="FFFFFF"/>
              </a:solidFill>
            </a:endParaRPr>
          </a:p>
        </p:txBody>
      </p:sp>
      <p:grpSp>
        <p:nvGrpSpPr>
          <p:cNvPr id="31747" name="Group 34"/>
          <p:cNvGrpSpPr>
            <a:grpSpLocks/>
          </p:cNvGrpSpPr>
          <p:nvPr/>
        </p:nvGrpSpPr>
        <p:grpSpPr bwMode="auto">
          <a:xfrm>
            <a:off x="4402769" y="2013231"/>
            <a:ext cx="4579938" cy="3356577"/>
            <a:chOff x="4564065" y="1863470"/>
            <a:chExt cx="4579935" cy="3356377"/>
          </a:xfrm>
        </p:grpSpPr>
        <p:sp>
          <p:nvSpPr>
            <p:cNvPr id="31767" name="Text Box 11"/>
            <p:cNvSpPr txBox="1">
              <a:spLocks noChangeArrowheads="1"/>
            </p:cNvSpPr>
            <p:nvPr/>
          </p:nvSpPr>
          <p:spPr bwMode="auto">
            <a:xfrm>
              <a:off x="5188515" y="4961948"/>
              <a:ext cx="1218852" cy="25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rgbClr val="000066"/>
                  </a:solidFill>
                  <a:cs typeface="Times New Roman" panose="02020603050405020304" pitchFamily="18" charset="0"/>
                </a:rPr>
                <a:t>Energy</a:t>
              </a:r>
            </a:p>
          </p:txBody>
        </p:sp>
        <p:grpSp>
          <p:nvGrpSpPr>
            <p:cNvPr id="31768" name="Group 38"/>
            <p:cNvGrpSpPr>
              <a:grpSpLocks/>
            </p:cNvGrpSpPr>
            <p:nvPr/>
          </p:nvGrpSpPr>
          <p:grpSpPr bwMode="auto">
            <a:xfrm>
              <a:off x="6113617" y="1863470"/>
              <a:ext cx="1259701" cy="1551952"/>
              <a:chOff x="2207260" y="1640559"/>
              <a:chExt cx="1517650" cy="1849853"/>
            </a:xfrm>
          </p:grpSpPr>
          <p:sp>
            <p:nvSpPr>
              <p:cNvPr id="31776" name="Text Box 14"/>
              <p:cNvSpPr txBox="1">
                <a:spLocks noChangeArrowheads="1"/>
              </p:cNvSpPr>
              <p:nvPr/>
            </p:nvSpPr>
            <p:spPr bwMode="auto">
              <a:xfrm>
                <a:off x="2207260" y="3183002"/>
                <a:ext cx="1517650" cy="30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Climate</a:t>
                </a:r>
              </a:p>
            </p:txBody>
          </p:sp>
          <p:pic>
            <p:nvPicPr>
              <p:cNvPr id="31777" name="Picture 13" descr="Nino Full Ear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4565" y="1640559"/>
                <a:ext cx="1463040" cy="14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69" name="Group 39"/>
            <p:cNvGrpSpPr>
              <a:grpSpLocks/>
            </p:cNvGrpSpPr>
            <p:nvPr/>
          </p:nvGrpSpPr>
          <p:grpSpPr bwMode="auto">
            <a:xfrm>
              <a:off x="4564065" y="1863470"/>
              <a:ext cx="1213582" cy="1549290"/>
              <a:chOff x="522160" y="1642585"/>
              <a:chExt cx="1463040" cy="1848392"/>
            </a:xfrm>
          </p:grpSpPr>
          <p:pic>
            <p:nvPicPr>
              <p:cNvPr id="31774" name="Picture 25" descr="Harvesting Cor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160" y="1642585"/>
                <a:ext cx="1463040" cy="146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5" name="Text Box 26"/>
              <p:cNvSpPr txBox="1">
                <a:spLocks noChangeArrowheads="1"/>
              </p:cNvSpPr>
              <p:nvPr/>
            </p:nvSpPr>
            <p:spPr bwMode="auto">
              <a:xfrm>
                <a:off x="567879" y="3183001"/>
                <a:ext cx="1371600"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Agriculture</a:t>
                </a:r>
              </a:p>
            </p:txBody>
          </p:sp>
        </p:grpSp>
        <p:grpSp>
          <p:nvGrpSpPr>
            <p:cNvPr id="31770" name="Group 40"/>
            <p:cNvGrpSpPr>
              <a:grpSpLocks/>
            </p:cNvGrpSpPr>
            <p:nvPr/>
          </p:nvGrpSpPr>
          <p:grpSpPr bwMode="auto">
            <a:xfrm>
              <a:off x="7544338" y="1863470"/>
              <a:ext cx="1599662" cy="1493388"/>
              <a:chOff x="6463729" y="4209375"/>
              <a:chExt cx="1927225" cy="1781741"/>
            </a:xfrm>
          </p:grpSpPr>
          <p:sp>
            <p:nvSpPr>
              <p:cNvPr id="31772" name="Text Box 20"/>
              <p:cNvSpPr txBox="1">
                <a:spLocks noChangeArrowheads="1"/>
              </p:cNvSpPr>
              <p:nvPr/>
            </p:nvSpPr>
            <p:spPr bwMode="auto">
              <a:xfrm>
                <a:off x="6463729" y="5729178"/>
                <a:ext cx="1927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Weather</a:t>
                </a:r>
              </a:p>
            </p:txBody>
          </p:sp>
          <p:pic>
            <p:nvPicPr>
              <p:cNvPr id="31773" name="Picture 19" descr="ISABEL-GOES_hi"/>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95821" y="4209375"/>
                <a:ext cx="1463040" cy="146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71" name="Text Box 29"/>
            <p:cNvSpPr txBox="1">
              <a:spLocks noChangeArrowheads="1"/>
            </p:cNvSpPr>
            <p:nvPr/>
          </p:nvSpPr>
          <p:spPr bwMode="auto">
            <a:xfrm>
              <a:off x="7100534" y="4930620"/>
              <a:ext cx="1013735" cy="255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dirty="0">
                  <a:solidFill>
                    <a:srgbClr val="000066"/>
                  </a:solidFill>
                  <a:cs typeface="Times New Roman" panose="02020603050405020304" pitchFamily="18" charset="0"/>
                </a:rPr>
                <a:t>Oceans</a:t>
              </a:r>
            </a:p>
          </p:txBody>
        </p:sp>
      </p:grpSp>
      <p:grpSp>
        <p:nvGrpSpPr>
          <p:cNvPr id="31748" name="Group 40"/>
          <p:cNvGrpSpPr>
            <a:grpSpLocks/>
          </p:cNvGrpSpPr>
          <p:nvPr/>
        </p:nvGrpSpPr>
        <p:grpSpPr bwMode="auto">
          <a:xfrm>
            <a:off x="394332" y="1948143"/>
            <a:ext cx="3219450" cy="4000500"/>
            <a:chOff x="407781" y="2527130"/>
            <a:chExt cx="3220316" cy="4000132"/>
          </a:xfrm>
        </p:grpSpPr>
        <p:grpSp>
          <p:nvGrpSpPr>
            <p:cNvPr id="31757" name="Group 37"/>
            <p:cNvGrpSpPr>
              <a:grpSpLocks/>
            </p:cNvGrpSpPr>
            <p:nvPr/>
          </p:nvGrpSpPr>
          <p:grpSpPr bwMode="auto">
            <a:xfrm>
              <a:off x="571394" y="4618516"/>
              <a:ext cx="1374344" cy="1723274"/>
              <a:chOff x="3850577" y="1642583"/>
              <a:chExt cx="1533525" cy="1848196"/>
            </a:xfrm>
          </p:grpSpPr>
          <p:sp>
            <p:nvSpPr>
              <p:cNvPr id="31765" name="Text Box 5"/>
              <p:cNvSpPr txBox="1">
                <a:spLocks noChangeArrowheads="1"/>
              </p:cNvSpPr>
              <p:nvPr/>
            </p:nvSpPr>
            <p:spPr bwMode="auto">
              <a:xfrm>
                <a:off x="3850577" y="3183002"/>
                <a:ext cx="15335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Disasters</a:t>
                </a:r>
              </a:p>
            </p:txBody>
          </p:sp>
          <p:pic>
            <p:nvPicPr>
              <p:cNvPr id="31766" name="Picture 4" descr="Hurricane Andrew person walki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85819" y="1642583"/>
                <a:ext cx="146304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8" name="Text Box 23"/>
            <p:cNvSpPr txBox="1">
              <a:spLocks noChangeArrowheads="1"/>
            </p:cNvSpPr>
            <p:nvPr/>
          </p:nvSpPr>
          <p:spPr bwMode="auto">
            <a:xfrm>
              <a:off x="2246640" y="6050221"/>
              <a:ext cx="1381457" cy="47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Ecological Forecasting</a:t>
              </a:r>
            </a:p>
          </p:txBody>
        </p:sp>
        <p:grpSp>
          <p:nvGrpSpPr>
            <p:cNvPr id="31759" name="Group 32"/>
            <p:cNvGrpSpPr>
              <a:grpSpLocks/>
            </p:cNvGrpSpPr>
            <p:nvPr/>
          </p:nvGrpSpPr>
          <p:grpSpPr bwMode="auto">
            <a:xfrm>
              <a:off x="2282209" y="2527130"/>
              <a:ext cx="1310321" cy="1906853"/>
              <a:chOff x="2046241" y="1863470"/>
              <a:chExt cx="1310321" cy="1906853"/>
            </a:xfrm>
          </p:grpSpPr>
          <p:sp>
            <p:nvSpPr>
              <p:cNvPr id="31763" name="Text Box 17"/>
              <p:cNvSpPr txBox="1">
                <a:spLocks noChangeArrowheads="1"/>
              </p:cNvSpPr>
              <p:nvPr/>
            </p:nvSpPr>
            <p:spPr bwMode="auto">
              <a:xfrm>
                <a:off x="2121311" y="3281662"/>
                <a:ext cx="1160180" cy="48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Water Resources</a:t>
                </a:r>
              </a:p>
            </p:txBody>
          </p:sp>
          <p:pic>
            <p:nvPicPr>
              <p:cNvPr id="31764" name="Picture 16" descr="Hydroelectric Dam"/>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46241" y="1863470"/>
                <a:ext cx="1310321" cy="13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760" name="Group 43"/>
            <p:cNvGrpSpPr>
              <a:grpSpLocks/>
            </p:cNvGrpSpPr>
            <p:nvPr/>
          </p:nvGrpSpPr>
          <p:grpSpPr bwMode="auto">
            <a:xfrm>
              <a:off x="407781" y="2527131"/>
              <a:ext cx="1701568" cy="1925509"/>
              <a:chOff x="918624" y="4226484"/>
              <a:chExt cx="1897728" cy="2063356"/>
            </a:xfrm>
          </p:grpSpPr>
          <p:sp>
            <p:nvSpPr>
              <p:cNvPr id="31761" name="Text Box 8"/>
              <p:cNvSpPr txBox="1">
                <a:spLocks noChangeArrowheads="1"/>
              </p:cNvSpPr>
              <p:nvPr/>
            </p:nvSpPr>
            <p:spPr bwMode="auto">
              <a:xfrm>
                <a:off x="918624" y="5729178"/>
                <a:ext cx="1897728" cy="5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66"/>
                    </a:solidFill>
                    <a:cs typeface="Times New Roman" panose="02020603050405020304" pitchFamily="18" charset="0"/>
                  </a:rPr>
                  <a:t>Health &amp;</a:t>
                </a:r>
              </a:p>
              <a:p>
                <a:pPr algn="ctr"/>
                <a:r>
                  <a:rPr lang="en-US" altLang="en-US" sz="1400" b="1">
                    <a:solidFill>
                      <a:srgbClr val="000066"/>
                    </a:solidFill>
                    <a:cs typeface="Times New Roman" panose="02020603050405020304" pitchFamily="18" charset="0"/>
                  </a:rPr>
                  <a:t>Air Quality</a:t>
                </a:r>
              </a:p>
            </p:txBody>
          </p:sp>
          <p:pic>
            <p:nvPicPr>
              <p:cNvPr id="31762"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35968" y="4226484"/>
                <a:ext cx="1463040" cy="141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1749"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a:solidFill>
                  <a:srgbClr val="000000"/>
                </a:solidFill>
              </a:rPr>
              <a:t>|‌ </a:t>
            </a:r>
            <a:fld id="{B193E2E9-E40F-4EC9-9BDD-DB0702815539}" type="slidenum">
              <a:rPr lang="en-US" altLang="en-US" sz="1400">
                <a:solidFill>
                  <a:srgbClr val="000000"/>
                </a:solidFill>
              </a:rPr>
              <a:pPr algn="r"/>
              <a:t>3</a:t>
            </a:fld>
            <a:endParaRPr lang="en-US" altLang="en-US" sz="1400">
              <a:solidFill>
                <a:srgbClr val="000000"/>
              </a:solidFill>
            </a:endParaRPr>
          </a:p>
        </p:txBody>
      </p:sp>
      <p:cxnSp>
        <p:nvCxnSpPr>
          <p:cNvPr id="36" name="Straight Connector 35"/>
          <p:cNvCxnSpPr/>
          <p:nvPr/>
        </p:nvCxnSpPr>
        <p:spPr>
          <a:xfrm>
            <a:off x="4010025" y="1592263"/>
            <a:ext cx="0" cy="4113212"/>
          </a:xfrm>
          <a:prstGeom prst="line">
            <a:avLst/>
          </a:prstGeom>
          <a:ln w="28575">
            <a:solidFill>
              <a:srgbClr val="333399"/>
            </a:solidFill>
          </a:ln>
        </p:spPr>
        <p:style>
          <a:lnRef idx="1">
            <a:schemeClr val="accent1"/>
          </a:lnRef>
          <a:fillRef idx="0">
            <a:schemeClr val="accent1"/>
          </a:fillRef>
          <a:effectRef idx="0">
            <a:schemeClr val="accent1"/>
          </a:effectRef>
          <a:fontRef idx="minor">
            <a:schemeClr val="tx1"/>
          </a:fontRef>
        </p:style>
      </p:cxnSp>
      <p:sp>
        <p:nvSpPr>
          <p:cNvPr id="31751" name="Rectangle 38"/>
          <p:cNvSpPr>
            <a:spLocks noChangeArrowheads="1"/>
          </p:cNvSpPr>
          <p:nvPr/>
        </p:nvSpPr>
        <p:spPr bwMode="auto">
          <a:xfrm>
            <a:off x="192719" y="806731"/>
            <a:ext cx="37465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38138" algn="l"/>
              </a:tabLst>
              <a:defRPr>
                <a:solidFill>
                  <a:schemeClr val="tx1"/>
                </a:solidFill>
                <a:latin typeface="Arial" panose="020B0604020202020204" pitchFamily="34" charset="0"/>
              </a:defRPr>
            </a:lvl1pPr>
            <a:lvl2pPr marL="742950" indent="-285750" eaLnBrk="0" hangingPunct="0">
              <a:tabLst>
                <a:tab pos="338138" algn="l"/>
              </a:tabLst>
              <a:defRPr>
                <a:solidFill>
                  <a:schemeClr val="tx1"/>
                </a:solidFill>
                <a:latin typeface="Arial" panose="020B0604020202020204" pitchFamily="34" charset="0"/>
              </a:defRPr>
            </a:lvl2pPr>
            <a:lvl3pPr marL="1143000" indent="-228600" eaLnBrk="0" hangingPunct="0">
              <a:tabLst>
                <a:tab pos="338138" algn="l"/>
              </a:tabLst>
              <a:defRPr>
                <a:solidFill>
                  <a:schemeClr val="tx1"/>
                </a:solidFill>
                <a:latin typeface="Arial" panose="020B0604020202020204" pitchFamily="34" charset="0"/>
              </a:defRPr>
            </a:lvl3pPr>
            <a:lvl4pPr marL="1600200" indent="-228600" eaLnBrk="0" hangingPunct="0">
              <a:tabLst>
                <a:tab pos="338138" algn="l"/>
              </a:tabLst>
              <a:defRPr>
                <a:solidFill>
                  <a:schemeClr val="tx1"/>
                </a:solidFill>
                <a:latin typeface="Arial" panose="020B0604020202020204" pitchFamily="34" charset="0"/>
              </a:defRPr>
            </a:lvl4pPr>
            <a:lvl5pPr marL="2057400" indent="-228600" eaLnBrk="0" hangingPunct="0">
              <a:tabLst>
                <a:tab pos="3381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81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81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81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8138" algn="l"/>
              </a:tabLst>
              <a:defRPr>
                <a:solidFill>
                  <a:schemeClr val="tx1"/>
                </a:solidFill>
                <a:latin typeface="Arial" panose="020B0604020202020204" pitchFamily="34" charset="0"/>
              </a:defRPr>
            </a:lvl9pPr>
          </a:lstStyle>
          <a:p>
            <a:pPr algn="ctr">
              <a:spcAft>
                <a:spcPts val="600"/>
              </a:spcAft>
            </a:pPr>
            <a:r>
              <a:rPr lang="en-US" altLang="en-US" sz="2400" b="1" dirty="0">
                <a:solidFill>
                  <a:srgbClr val="003300"/>
                </a:solidFill>
              </a:rPr>
              <a:t>Emphasis in </a:t>
            </a:r>
          </a:p>
          <a:p>
            <a:pPr algn="ctr">
              <a:spcAft>
                <a:spcPts val="600"/>
              </a:spcAft>
            </a:pPr>
            <a:r>
              <a:rPr lang="en-US" altLang="en-US" sz="2400" b="1" dirty="0">
                <a:solidFill>
                  <a:srgbClr val="003300"/>
                </a:solidFill>
              </a:rPr>
              <a:t>4 Applications Areas</a:t>
            </a:r>
          </a:p>
        </p:txBody>
      </p:sp>
      <p:sp>
        <p:nvSpPr>
          <p:cNvPr id="31752" name="Rectangle 39"/>
          <p:cNvSpPr>
            <a:spLocks noChangeArrowheads="1"/>
          </p:cNvSpPr>
          <p:nvPr/>
        </p:nvSpPr>
        <p:spPr bwMode="auto">
          <a:xfrm>
            <a:off x="4339269" y="909918"/>
            <a:ext cx="439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38138" algn="l"/>
              </a:tabLst>
              <a:defRPr>
                <a:solidFill>
                  <a:schemeClr val="tx1"/>
                </a:solidFill>
                <a:latin typeface="Arial" panose="020B0604020202020204" pitchFamily="34" charset="0"/>
              </a:defRPr>
            </a:lvl1pPr>
            <a:lvl2pPr marL="742950" indent="-285750" eaLnBrk="0" hangingPunct="0">
              <a:tabLst>
                <a:tab pos="338138" algn="l"/>
              </a:tabLst>
              <a:defRPr>
                <a:solidFill>
                  <a:schemeClr val="tx1"/>
                </a:solidFill>
                <a:latin typeface="Arial" panose="020B0604020202020204" pitchFamily="34" charset="0"/>
              </a:defRPr>
            </a:lvl2pPr>
            <a:lvl3pPr marL="1143000" indent="-228600" eaLnBrk="0" hangingPunct="0">
              <a:tabLst>
                <a:tab pos="338138" algn="l"/>
              </a:tabLst>
              <a:defRPr>
                <a:solidFill>
                  <a:schemeClr val="tx1"/>
                </a:solidFill>
                <a:latin typeface="Arial" panose="020B0604020202020204" pitchFamily="34" charset="0"/>
              </a:defRPr>
            </a:lvl3pPr>
            <a:lvl4pPr marL="1600200" indent="-228600" eaLnBrk="0" hangingPunct="0">
              <a:tabLst>
                <a:tab pos="338138" algn="l"/>
              </a:tabLst>
              <a:defRPr>
                <a:solidFill>
                  <a:schemeClr val="tx1"/>
                </a:solidFill>
                <a:latin typeface="Arial" panose="020B0604020202020204" pitchFamily="34" charset="0"/>
              </a:defRPr>
            </a:lvl4pPr>
            <a:lvl5pPr marL="2057400" indent="-228600" eaLnBrk="0" hangingPunct="0">
              <a:tabLst>
                <a:tab pos="338138"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38138"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38138"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38138"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38138" algn="l"/>
              </a:tabLst>
              <a:defRPr>
                <a:solidFill>
                  <a:schemeClr val="tx1"/>
                </a:solidFill>
                <a:latin typeface="Arial" panose="020B0604020202020204" pitchFamily="34" charset="0"/>
              </a:defRPr>
            </a:lvl9pPr>
          </a:lstStyle>
          <a:p>
            <a:pPr algn="ctr">
              <a:spcAft>
                <a:spcPts val="600"/>
              </a:spcAft>
            </a:pPr>
            <a:r>
              <a:rPr lang="en-US" altLang="en-US" sz="2400" b="1" i="1" dirty="0">
                <a:solidFill>
                  <a:srgbClr val="000000"/>
                </a:solidFill>
              </a:rPr>
              <a:t>Support opportunities in </a:t>
            </a:r>
            <a:br>
              <a:rPr lang="en-US" altLang="en-US" sz="2400" b="1" i="1" dirty="0">
                <a:solidFill>
                  <a:srgbClr val="000000"/>
                </a:solidFill>
              </a:rPr>
            </a:br>
            <a:r>
              <a:rPr lang="en-US" altLang="en-US" sz="2400" b="1" i="1" dirty="0" smtClean="0">
                <a:solidFill>
                  <a:srgbClr val="000000"/>
                </a:solidFill>
              </a:rPr>
              <a:t>5 </a:t>
            </a:r>
            <a:r>
              <a:rPr lang="en-US" altLang="en-US" sz="2400" b="1" i="1" dirty="0">
                <a:solidFill>
                  <a:srgbClr val="000000"/>
                </a:solidFill>
              </a:rPr>
              <a:t>additional areas</a:t>
            </a:r>
          </a:p>
        </p:txBody>
      </p:sp>
      <p:pic>
        <p:nvPicPr>
          <p:cNvPr id="37"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865305" y="3818820"/>
            <a:ext cx="1216025" cy="1265238"/>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4"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67582" y="4040468"/>
            <a:ext cx="1311275" cy="1357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041900" y="3832475"/>
            <a:ext cx="1216025" cy="124777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11"/>
          <p:cNvSpPr txBox="1">
            <a:spLocks noChangeArrowheads="1"/>
          </p:cNvSpPr>
          <p:nvPr/>
        </p:nvSpPr>
        <p:spPr bwMode="auto">
          <a:xfrm>
            <a:off x="2057329" y="5975774"/>
            <a:ext cx="2712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en-US" altLang="en-US" sz="1800" b="1" dirty="0" smtClean="0">
                <a:solidFill>
                  <a:srgbClr val="000066"/>
                </a:solidFill>
                <a:cs typeface="Times New Roman" pitchFamily="18" charset="0"/>
              </a:rPr>
              <a:t>Crosscutting theme: </a:t>
            </a:r>
          </a:p>
          <a:p>
            <a:pPr algn="r"/>
            <a:r>
              <a:rPr lang="en-US" altLang="en-US" sz="1800" b="1" dirty="0" smtClean="0">
                <a:solidFill>
                  <a:srgbClr val="000066"/>
                </a:solidFill>
                <a:cs typeface="Times New Roman" pitchFamily="18" charset="0"/>
              </a:rPr>
              <a:t>Wildland Fires</a:t>
            </a:r>
          </a:p>
        </p:txBody>
      </p:sp>
      <p:pic>
        <p:nvPicPr>
          <p:cNvPr id="35" name="Picture 5" descr="nwont3-big"/>
          <p:cNvPicPr>
            <a:picLocks noChangeAspect="1" noChangeArrowheads="1"/>
          </p:cNvPicPr>
          <p:nvPr/>
        </p:nvPicPr>
        <p:blipFill rotWithShape="1">
          <a:blip r:embed="rId12" cstate="screen">
            <a:lum bright="-20000"/>
            <a:extLst>
              <a:ext uri="{28A0092B-C50C-407E-A947-70E740481C1C}">
                <a14:useLocalDpi xmlns:a14="http://schemas.microsoft.com/office/drawing/2010/main"/>
              </a:ext>
            </a:extLst>
          </a:blip>
          <a:srcRect/>
          <a:stretch/>
        </p:blipFill>
        <p:spPr bwMode="auto">
          <a:xfrm>
            <a:off x="4923020" y="5532122"/>
            <a:ext cx="1205194" cy="1263719"/>
          </a:xfrm>
          <a:prstGeom prst="rect">
            <a:avLst/>
          </a:prstGeom>
          <a:noFill/>
          <a:ln w="9525">
            <a:noFill/>
            <a:miter lim="800000"/>
            <a:headEnd/>
            <a:tailEnd/>
          </a:ln>
        </p:spPr>
      </p:pic>
      <p:sp>
        <p:nvSpPr>
          <p:cNvPr id="38" name="Left Arrow 37"/>
          <p:cNvSpPr/>
          <p:nvPr/>
        </p:nvSpPr>
        <p:spPr>
          <a:xfrm>
            <a:off x="407988" y="5981290"/>
            <a:ext cx="1948974" cy="484632"/>
          </a:xfrm>
          <a:prstGeom prst="lef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ight Arrow 39"/>
          <p:cNvSpPr/>
          <p:nvPr/>
        </p:nvSpPr>
        <p:spPr>
          <a:xfrm>
            <a:off x="6191538" y="5981290"/>
            <a:ext cx="2118272" cy="484632"/>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p:cNvCxnSpPr/>
          <p:nvPr/>
        </p:nvCxnSpPr>
        <p:spPr>
          <a:xfrm>
            <a:off x="8357937" y="5723622"/>
            <a:ext cx="0" cy="83692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3925" y="5723622"/>
            <a:ext cx="0" cy="836927"/>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7181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7287904" y="13648"/>
            <a:ext cx="1764633" cy="7826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000" dirty="0">
              <a:solidFill>
                <a:srgbClr val="FFFFFF"/>
              </a:solidFill>
            </a:endParaRPr>
          </a:p>
        </p:txBody>
      </p:sp>
      <p:grpSp>
        <p:nvGrpSpPr>
          <p:cNvPr id="17" name="Group 6"/>
          <p:cNvGrpSpPr>
            <a:grpSpLocks noChangeAspect="1"/>
          </p:cNvGrpSpPr>
          <p:nvPr/>
        </p:nvGrpSpPr>
        <p:grpSpPr bwMode="auto">
          <a:xfrm>
            <a:off x="8274287" y="81886"/>
            <a:ext cx="822960" cy="665753"/>
            <a:chOff x="1220764" y="2443376"/>
            <a:chExt cx="3181350" cy="2571750"/>
          </a:xfrm>
        </p:grpSpPr>
        <p:sp>
          <p:nvSpPr>
            <p:cNvPr id="18"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19" name="Picture 3" descr="C:\Users\lfriedl\Desktop\NASA SIP\Vision chart\nasa log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2"/>
          <p:cNvSpPr txBox="1">
            <a:spLocks/>
          </p:cNvSpPr>
          <p:nvPr/>
        </p:nvSpPr>
        <p:spPr bwMode="auto">
          <a:xfrm>
            <a:off x="122238" y="139853"/>
            <a:ext cx="8859732" cy="5302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85000"/>
              </a:lnSpc>
              <a:spcBef>
                <a:spcPct val="0"/>
              </a:spcBef>
              <a:spcAft>
                <a:spcPct val="0"/>
              </a:spcAft>
              <a:defRPr sz="3200" b="1">
                <a:solidFill>
                  <a:schemeClr val="accent2"/>
                </a:solidFill>
                <a:latin typeface="+mj-lt"/>
                <a:ea typeface="+mj-ea"/>
                <a:cs typeface="+mj-cs"/>
              </a:defRPr>
            </a:lvl1pPr>
            <a:lvl2pPr algn="l" rtl="0" eaLnBrk="0" fontAlgn="base" hangingPunct="0">
              <a:lnSpc>
                <a:spcPct val="85000"/>
              </a:lnSpc>
              <a:spcBef>
                <a:spcPct val="0"/>
              </a:spcBef>
              <a:spcAft>
                <a:spcPct val="0"/>
              </a:spcAft>
              <a:defRPr sz="3200" b="1">
                <a:solidFill>
                  <a:schemeClr val="accent2"/>
                </a:solidFill>
                <a:latin typeface="Arial" charset="0"/>
              </a:defRPr>
            </a:lvl2pPr>
            <a:lvl3pPr algn="l" rtl="0" eaLnBrk="0" fontAlgn="base" hangingPunct="0">
              <a:lnSpc>
                <a:spcPct val="85000"/>
              </a:lnSpc>
              <a:spcBef>
                <a:spcPct val="0"/>
              </a:spcBef>
              <a:spcAft>
                <a:spcPct val="0"/>
              </a:spcAft>
              <a:defRPr sz="3200" b="1">
                <a:solidFill>
                  <a:schemeClr val="accent2"/>
                </a:solidFill>
                <a:latin typeface="Arial" charset="0"/>
              </a:defRPr>
            </a:lvl3pPr>
            <a:lvl4pPr algn="l" rtl="0" eaLnBrk="0" fontAlgn="base" hangingPunct="0">
              <a:lnSpc>
                <a:spcPct val="85000"/>
              </a:lnSpc>
              <a:spcBef>
                <a:spcPct val="0"/>
              </a:spcBef>
              <a:spcAft>
                <a:spcPct val="0"/>
              </a:spcAft>
              <a:defRPr sz="3200" b="1">
                <a:solidFill>
                  <a:schemeClr val="accent2"/>
                </a:solidFill>
                <a:latin typeface="Arial" charset="0"/>
              </a:defRPr>
            </a:lvl4pPr>
            <a:lvl5pPr algn="l" rtl="0" eaLnBrk="0" fontAlgn="base" hangingPunct="0">
              <a:lnSpc>
                <a:spcPct val="85000"/>
              </a:lnSpc>
              <a:spcBef>
                <a:spcPct val="0"/>
              </a:spcBef>
              <a:spcAft>
                <a:spcPct val="0"/>
              </a:spcAft>
              <a:defRPr sz="3200" b="1">
                <a:solidFill>
                  <a:schemeClr val="accent2"/>
                </a:solidFill>
                <a:latin typeface="Arial" charset="0"/>
              </a:defRPr>
            </a:lvl5pPr>
            <a:lvl6pPr marL="457146" algn="l" rtl="0" fontAlgn="base">
              <a:lnSpc>
                <a:spcPct val="85000"/>
              </a:lnSpc>
              <a:spcBef>
                <a:spcPct val="0"/>
              </a:spcBef>
              <a:spcAft>
                <a:spcPct val="0"/>
              </a:spcAft>
              <a:defRPr sz="3200" b="1">
                <a:solidFill>
                  <a:schemeClr val="accent2"/>
                </a:solidFill>
                <a:latin typeface="Arial" charset="0"/>
              </a:defRPr>
            </a:lvl6pPr>
            <a:lvl7pPr marL="914293" algn="l" rtl="0" fontAlgn="base">
              <a:lnSpc>
                <a:spcPct val="85000"/>
              </a:lnSpc>
              <a:spcBef>
                <a:spcPct val="0"/>
              </a:spcBef>
              <a:spcAft>
                <a:spcPct val="0"/>
              </a:spcAft>
              <a:defRPr sz="3200" b="1">
                <a:solidFill>
                  <a:schemeClr val="accent2"/>
                </a:solidFill>
                <a:latin typeface="Arial" charset="0"/>
              </a:defRPr>
            </a:lvl7pPr>
            <a:lvl8pPr marL="1371440" algn="l" rtl="0" fontAlgn="base">
              <a:lnSpc>
                <a:spcPct val="85000"/>
              </a:lnSpc>
              <a:spcBef>
                <a:spcPct val="0"/>
              </a:spcBef>
              <a:spcAft>
                <a:spcPct val="0"/>
              </a:spcAft>
              <a:defRPr sz="3200" b="1">
                <a:solidFill>
                  <a:schemeClr val="accent2"/>
                </a:solidFill>
                <a:latin typeface="Arial" charset="0"/>
              </a:defRPr>
            </a:lvl8pPr>
            <a:lvl9pPr marL="1828586" algn="l" rtl="0" fontAlgn="base">
              <a:lnSpc>
                <a:spcPct val="85000"/>
              </a:lnSpc>
              <a:spcBef>
                <a:spcPct val="0"/>
              </a:spcBef>
              <a:spcAft>
                <a:spcPct val="0"/>
              </a:spcAft>
              <a:defRPr sz="3200" b="1">
                <a:solidFill>
                  <a:schemeClr val="accent2"/>
                </a:solidFill>
                <a:latin typeface="Arial" charset="0"/>
              </a:defRPr>
            </a:lvl9pPr>
          </a:lstStyle>
          <a:p>
            <a:r>
              <a:rPr lang="en-US" i="1" kern="0" dirty="0" smtClean="0">
                <a:solidFill>
                  <a:schemeClr val="bg1"/>
                </a:solidFill>
                <a:ea typeface="ＭＳ Ｐゴシック" charset="-128"/>
              </a:rPr>
              <a:t>NASA ASP Wildfire Management Team</a:t>
            </a:r>
          </a:p>
        </p:txBody>
      </p:sp>
      <p:sp>
        <p:nvSpPr>
          <p:cNvPr id="3" name="TextBox 2"/>
          <p:cNvSpPr txBox="1"/>
          <p:nvPr/>
        </p:nvSpPr>
        <p:spPr>
          <a:xfrm>
            <a:off x="690012" y="1593669"/>
            <a:ext cx="7772082" cy="5016757"/>
          </a:xfrm>
          <a:prstGeom prst="rect">
            <a:avLst/>
          </a:prstGeom>
          <a:noFill/>
        </p:spPr>
        <p:txBody>
          <a:bodyPr wrap="square" rtlCol="0">
            <a:spAutoFit/>
          </a:bodyPr>
          <a:lstStyle/>
          <a:p>
            <a:r>
              <a:rPr lang="en-US" sz="3200" b="1" u="sng" dirty="0" smtClean="0">
                <a:latin typeface="Candara" panose="020E0502030303020204" pitchFamily="34" charset="0"/>
              </a:rPr>
              <a:t>Lawrence Friedl</a:t>
            </a:r>
            <a:r>
              <a:rPr lang="en-US" sz="3200" b="1" dirty="0" smtClean="0">
                <a:latin typeface="Candara" panose="020E0502030303020204" pitchFamily="34" charset="0"/>
              </a:rPr>
              <a:t>:</a:t>
            </a:r>
          </a:p>
          <a:p>
            <a:r>
              <a:rPr lang="en-US" sz="3200" b="1" dirty="0" smtClean="0">
                <a:latin typeface="Candara" panose="020E0502030303020204" pitchFamily="34" charset="0"/>
              </a:rPr>
              <a:t>NASA Applied Sciences Program Director / Wildfire Program Manager</a:t>
            </a:r>
            <a:endParaRPr lang="en-US" sz="3200" b="1" dirty="0">
              <a:latin typeface="Candara" panose="020E0502030303020204" pitchFamily="34" charset="0"/>
            </a:endParaRPr>
          </a:p>
          <a:p>
            <a:endParaRPr lang="en-US" sz="3200" b="1" dirty="0">
              <a:latin typeface="Candara" panose="020E0502030303020204" pitchFamily="34" charset="0"/>
            </a:endParaRPr>
          </a:p>
          <a:p>
            <a:r>
              <a:rPr lang="en-US" sz="3200" b="1" u="sng" dirty="0">
                <a:latin typeface="Candara" panose="020E0502030303020204" pitchFamily="34" charset="0"/>
              </a:rPr>
              <a:t>Vince Ambrosia</a:t>
            </a:r>
            <a:r>
              <a:rPr lang="en-US" sz="3200" b="1" dirty="0">
                <a:latin typeface="Candara" panose="020E0502030303020204" pitchFamily="34" charset="0"/>
              </a:rPr>
              <a:t>:</a:t>
            </a:r>
          </a:p>
          <a:p>
            <a:r>
              <a:rPr lang="en-US" sz="3200" b="1" dirty="0">
                <a:latin typeface="Candara" panose="020E0502030303020204" pitchFamily="34" charset="0"/>
              </a:rPr>
              <a:t>Associate Wildfire Program Manager</a:t>
            </a:r>
          </a:p>
          <a:p>
            <a:endParaRPr lang="en-US" sz="3200" b="1" u="sng" dirty="0" smtClean="0">
              <a:latin typeface="Candara" panose="020E0502030303020204" pitchFamily="34" charset="0"/>
            </a:endParaRPr>
          </a:p>
          <a:p>
            <a:r>
              <a:rPr lang="en-US" sz="3200" b="1" u="sng" dirty="0" smtClean="0">
                <a:latin typeface="Candara" panose="020E0502030303020204" pitchFamily="34" charset="0"/>
              </a:rPr>
              <a:t>Amber </a:t>
            </a:r>
            <a:r>
              <a:rPr lang="en-US" sz="3200" b="1" u="sng" dirty="0">
                <a:latin typeface="Candara" panose="020E0502030303020204" pitchFamily="34" charset="0"/>
              </a:rPr>
              <a:t>Soja</a:t>
            </a:r>
            <a:r>
              <a:rPr lang="en-US" sz="3200" b="1" dirty="0">
                <a:latin typeface="Candara" panose="020E0502030303020204" pitchFamily="34" charset="0"/>
              </a:rPr>
              <a:t>:</a:t>
            </a:r>
          </a:p>
          <a:p>
            <a:r>
              <a:rPr lang="en-US" sz="3200" b="1" dirty="0">
                <a:latin typeface="Candara" panose="020E0502030303020204" pitchFamily="34" charset="0"/>
              </a:rPr>
              <a:t>Associate Wildfire Program Manager</a:t>
            </a:r>
          </a:p>
          <a:p>
            <a:endParaRPr lang="en-US" sz="3200" b="1" u="sng" dirty="0" smtClean="0">
              <a:latin typeface="Candara" panose="020E0502030303020204" pitchFamily="34" charset="0"/>
            </a:endParaRPr>
          </a:p>
        </p:txBody>
      </p:sp>
    </p:spTree>
    <p:extLst>
      <p:ext uri="{BB962C8B-B14F-4D97-AF65-F5344CB8AC3E}">
        <p14:creationId xmlns:p14="http://schemas.microsoft.com/office/powerpoint/2010/main" val="228261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801872"/>
            <a:ext cx="9144001" cy="6056128"/>
          </a:xfrm>
          <a:prstGeom prst="rect">
            <a:avLst/>
          </a:prstGeom>
        </p:spPr>
      </p:pic>
      <p:sp>
        <p:nvSpPr>
          <p:cNvPr id="84995" name="Rectangle 3"/>
          <p:cNvSpPr txBox="1">
            <a:spLocks noChangeArrowheads="1"/>
          </p:cNvSpPr>
          <p:nvPr/>
        </p:nvSpPr>
        <p:spPr bwMode="auto">
          <a:xfrm>
            <a:off x="8628063" y="6503988"/>
            <a:ext cx="515937"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fontAlgn="base">
              <a:spcBef>
                <a:spcPct val="0"/>
              </a:spcBef>
              <a:spcAft>
                <a:spcPct val="0"/>
              </a:spcAft>
            </a:pPr>
            <a:r>
              <a:rPr lang="en-US" sz="1400" dirty="0">
                <a:solidFill>
                  <a:srgbClr val="000000"/>
                </a:solidFill>
              </a:rPr>
              <a:t>|‌ </a:t>
            </a:r>
            <a:fld id="{666562FE-D062-48CB-86B7-53774D3A18B2}" type="slidenum">
              <a:rPr lang="en-US" sz="1400">
                <a:solidFill>
                  <a:srgbClr val="000000"/>
                </a:solidFill>
              </a:rPr>
              <a:pPr algn="r" fontAlgn="base">
                <a:spcBef>
                  <a:spcPct val="0"/>
                </a:spcBef>
                <a:spcAft>
                  <a:spcPct val="0"/>
                </a:spcAft>
              </a:pPr>
              <a:t>5</a:t>
            </a:fld>
            <a:endParaRPr lang="en-US" sz="1400" dirty="0">
              <a:solidFill>
                <a:srgbClr val="000000"/>
              </a:solidFill>
            </a:endParaRPr>
          </a:p>
        </p:txBody>
      </p:sp>
      <p:sp>
        <p:nvSpPr>
          <p:cNvPr id="6" name="Title 8"/>
          <p:cNvSpPr txBox="1">
            <a:spLocks/>
          </p:cNvSpPr>
          <p:nvPr/>
        </p:nvSpPr>
        <p:spPr bwMode="auto">
          <a:xfrm>
            <a:off x="130174" y="149225"/>
            <a:ext cx="8025495" cy="530225"/>
          </a:xfrm>
          <a:prstGeom prst="rect">
            <a:avLst/>
          </a:prstGeom>
          <a:solidFill>
            <a:schemeClr val="tx1"/>
          </a:solidFill>
          <a:ln>
            <a:miter lim="800000"/>
            <a:headEnd/>
            <a:tailEnd/>
          </a:ln>
        </p:spPr>
        <p:txBody>
          <a:bodyPr anchor="ctr"/>
          <a:lstStyle/>
          <a:p>
            <a:pPr eaLnBrk="0" fontAlgn="base" hangingPunct="0">
              <a:lnSpc>
                <a:spcPct val="85000"/>
              </a:lnSpc>
              <a:spcBef>
                <a:spcPct val="0"/>
              </a:spcBef>
              <a:spcAft>
                <a:spcPct val="0"/>
              </a:spcAft>
              <a:defRPr/>
            </a:pPr>
            <a:r>
              <a:rPr lang="en-US" sz="3600" b="1" i="1" kern="0" dirty="0">
                <a:solidFill>
                  <a:srgbClr val="FFFFFF"/>
                </a:solidFill>
              </a:rPr>
              <a:t>ROSES-2011 A.35 Phase II Projects</a:t>
            </a:r>
          </a:p>
        </p:txBody>
      </p:sp>
      <p:sp>
        <p:nvSpPr>
          <p:cNvPr id="10" name="Rectangle 9"/>
          <p:cNvSpPr/>
          <p:nvPr/>
        </p:nvSpPr>
        <p:spPr>
          <a:xfrm>
            <a:off x="104992" y="745814"/>
            <a:ext cx="8939397" cy="6247866"/>
          </a:xfrm>
          <a:prstGeom prst="rect">
            <a:avLst/>
          </a:prstGeom>
        </p:spPr>
        <p:txBody>
          <a:bodyPr wrap="square">
            <a:spAutoFit/>
          </a:bodyPr>
          <a:lstStyle/>
          <a:p>
            <a:r>
              <a:rPr lang="en-US" sz="1600" b="1" dirty="0">
                <a:solidFill>
                  <a:srgbClr val="26FA26"/>
                </a:solidFill>
              </a:rPr>
              <a:t>Zachary Holden / USDA Forest Service:</a:t>
            </a:r>
            <a:endParaRPr lang="en-US" sz="1600" dirty="0">
              <a:solidFill>
                <a:srgbClr val="26FA26"/>
              </a:solidFill>
            </a:endParaRPr>
          </a:p>
          <a:p>
            <a:r>
              <a:rPr lang="en-US" sz="1600" i="1" dirty="0">
                <a:solidFill>
                  <a:srgbClr val="26FA26"/>
                </a:solidFill>
              </a:rPr>
              <a:t>	A Prototype System for Predicting Insect and Climate-Induced Impacts on Fire 	Hazard in Complex Terrain</a:t>
            </a:r>
            <a:r>
              <a:rPr lang="en-US" sz="1600" dirty="0">
                <a:solidFill>
                  <a:srgbClr val="26FA26"/>
                </a:solidFill>
              </a:rPr>
              <a:t>;</a:t>
            </a:r>
          </a:p>
          <a:p>
            <a:r>
              <a:rPr lang="en-US" sz="1600" b="1" dirty="0">
                <a:solidFill>
                  <a:srgbClr val="26FA26"/>
                </a:solidFill>
              </a:rPr>
              <a:t>Sher Schranz / NOAA:</a:t>
            </a:r>
            <a:endParaRPr lang="en-US" sz="1600" dirty="0">
              <a:solidFill>
                <a:srgbClr val="26FA26"/>
              </a:solidFill>
            </a:endParaRPr>
          </a:p>
          <a:p>
            <a:r>
              <a:rPr lang="en-US" sz="1600" i="1" dirty="0">
                <a:solidFill>
                  <a:srgbClr val="26FA26"/>
                </a:solidFill>
              </a:rPr>
              <a:t>	Wildland Fire Behavior and Risk Prediction</a:t>
            </a:r>
            <a:r>
              <a:rPr lang="en-US" sz="1600" dirty="0">
                <a:solidFill>
                  <a:srgbClr val="26FA26"/>
                </a:solidFill>
              </a:rPr>
              <a:t>;</a:t>
            </a:r>
          </a:p>
          <a:p>
            <a:r>
              <a:rPr lang="en-US" sz="1600" b="1" dirty="0">
                <a:solidFill>
                  <a:srgbClr val="26FA26"/>
                </a:solidFill>
              </a:rPr>
              <a:t>James Vogelmann / USGS EROS Center</a:t>
            </a:r>
            <a:endParaRPr lang="en-US" sz="1600" dirty="0">
              <a:solidFill>
                <a:srgbClr val="26FA26"/>
              </a:solidFill>
            </a:endParaRPr>
          </a:p>
          <a:p>
            <a:r>
              <a:rPr lang="en-US" sz="1600" i="1" dirty="0">
                <a:solidFill>
                  <a:srgbClr val="26FA26"/>
                </a:solidFill>
              </a:rPr>
              <a:t>	Improving National Shrub and Grass Fuel Maps Using Remotely Sensed Data and 	Biogeochemical Modeling to Support Fire Risk Assessments</a:t>
            </a:r>
            <a:r>
              <a:rPr lang="en-US" sz="1600" dirty="0">
                <a:solidFill>
                  <a:srgbClr val="26FA26"/>
                </a:solidFill>
              </a:rPr>
              <a:t>;</a:t>
            </a:r>
          </a:p>
          <a:p>
            <a:r>
              <a:rPr lang="en-US" sz="1600" b="1" dirty="0">
                <a:solidFill>
                  <a:srgbClr val="26FA26"/>
                </a:solidFill>
              </a:rPr>
              <a:t>Birgit Peterson / USGS EROS Center</a:t>
            </a:r>
            <a:r>
              <a:rPr lang="en-US" sz="1600" dirty="0">
                <a:solidFill>
                  <a:srgbClr val="26FA26"/>
                </a:solidFill>
              </a:rPr>
              <a:t>:</a:t>
            </a:r>
          </a:p>
          <a:p>
            <a:r>
              <a:rPr lang="en-US" sz="1600" i="1" dirty="0">
                <a:solidFill>
                  <a:srgbClr val="26FA26"/>
                </a:solidFill>
              </a:rPr>
              <a:t>	Enhanced Wildland Fire Management Decision Support Using Lidar-Infused 	LANDFIRE Data</a:t>
            </a:r>
            <a:r>
              <a:rPr lang="en-US" sz="1600" dirty="0">
                <a:solidFill>
                  <a:srgbClr val="26FA26"/>
                </a:solidFill>
              </a:rPr>
              <a:t>;</a:t>
            </a:r>
          </a:p>
          <a:p>
            <a:r>
              <a:rPr lang="en-US" sz="1600" b="1" dirty="0">
                <a:solidFill>
                  <a:srgbClr val="26FA26"/>
                </a:solidFill>
              </a:rPr>
              <a:t>Karyn Tabor / Conservation International Foundation</a:t>
            </a:r>
            <a:endParaRPr lang="en-US" sz="1600" dirty="0">
              <a:solidFill>
                <a:srgbClr val="26FA26"/>
              </a:solidFill>
            </a:endParaRPr>
          </a:p>
          <a:p>
            <a:r>
              <a:rPr lang="en-US" sz="1600" i="1" dirty="0">
                <a:solidFill>
                  <a:srgbClr val="26FA26"/>
                </a:solidFill>
              </a:rPr>
              <a:t>	An Integrated Forest and Fire Monitoring and Forecasting System for Improved 	Forest Management in the Tropics</a:t>
            </a:r>
            <a:r>
              <a:rPr lang="en-US" sz="1600" dirty="0">
                <a:solidFill>
                  <a:srgbClr val="26FA26"/>
                </a:solidFill>
              </a:rPr>
              <a:t>;</a:t>
            </a:r>
          </a:p>
          <a:p>
            <a:r>
              <a:rPr lang="en-US" sz="1600" b="1" dirty="0">
                <a:solidFill>
                  <a:srgbClr val="FFFFFF"/>
                </a:solidFill>
              </a:rPr>
              <a:t>Wilfrid Schroeder / University of Maryland</a:t>
            </a:r>
            <a:endParaRPr lang="en-US" sz="1600" dirty="0">
              <a:solidFill>
                <a:srgbClr val="FFFFFF"/>
              </a:solidFill>
            </a:endParaRPr>
          </a:p>
          <a:p>
            <a:r>
              <a:rPr lang="en-US" sz="1600" i="1" dirty="0">
                <a:solidFill>
                  <a:srgbClr val="FFFFFF"/>
                </a:solidFill>
              </a:rPr>
              <a:t>	Development and Application of Spatially Refined Remote Sensing Active Fire Data Sets in 	Support of Fire Monitoring, Management and Planning</a:t>
            </a:r>
            <a:r>
              <a:rPr lang="en-US" sz="1600" dirty="0">
                <a:solidFill>
                  <a:srgbClr val="FFFFFF"/>
                </a:solidFill>
              </a:rPr>
              <a:t>;</a:t>
            </a:r>
          </a:p>
          <a:p>
            <a:r>
              <a:rPr lang="en-US" sz="1600" b="1" dirty="0">
                <a:solidFill>
                  <a:srgbClr val="FFFFFF"/>
                </a:solidFill>
              </a:rPr>
              <a:t>Stephen Howard  / USGS EROS Center</a:t>
            </a:r>
            <a:r>
              <a:rPr lang="en-US" sz="1600" dirty="0">
                <a:solidFill>
                  <a:srgbClr val="FFFFFF"/>
                </a:solidFill>
              </a:rPr>
              <a:t>:</a:t>
            </a:r>
          </a:p>
          <a:p>
            <a:r>
              <a:rPr lang="en-US" sz="1600" i="1" dirty="0">
                <a:solidFill>
                  <a:srgbClr val="FFFFFF"/>
                </a:solidFill>
              </a:rPr>
              <a:t>	Utilization of Multi-Sensor Active Fire Detections to Map Fires in the US</a:t>
            </a:r>
            <a:r>
              <a:rPr lang="en-US" sz="1600" dirty="0">
                <a:solidFill>
                  <a:srgbClr val="FFFFFF"/>
                </a:solidFill>
              </a:rPr>
              <a:t>;</a:t>
            </a:r>
          </a:p>
          <a:p>
            <a:r>
              <a:rPr lang="en-US" sz="1600" b="1" dirty="0">
                <a:solidFill>
                  <a:srgbClr val="00B0F0"/>
                </a:solidFill>
              </a:rPr>
              <a:t>Mary Ellen Miller / Michigan Tech Research Institute (MTRI):</a:t>
            </a:r>
            <a:endParaRPr lang="en-US" sz="1600" dirty="0">
              <a:solidFill>
                <a:srgbClr val="00B0F0"/>
              </a:solidFill>
            </a:endParaRPr>
          </a:p>
          <a:p>
            <a:r>
              <a:rPr lang="en-US" sz="1600" i="1" dirty="0">
                <a:solidFill>
                  <a:srgbClr val="00B0F0"/>
                </a:solidFill>
              </a:rPr>
              <a:t>	Linking Remote Sensing and Process-Based Hydrological Models to Increase 	Understanding of Wildfire Effects on Watersheds and Improve Post-Fire Remediation Efforts;</a:t>
            </a:r>
            <a:endParaRPr lang="en-US" sz="1600" dirty="0">
              <a:solidFill>
                <a:srgbClr val="00B0F0"/>
              </a:solidFill>
            </a:endParaRPr>
          </a:p>
          <a:p>
            <a:r>
              <a:rPr lang="en-US" sz="1600" b="1" dirty="0">
                <a:solidFill>
                  <a:srgbClr val="00B0F0"/>
                </a:solidFill>
              </a:rPr>
              <a:t>Keith Weber / Idaho State University</a:t>
            </a:r>
            <a:endParaRPr lang="en-US" sz="1600" dirty="0">
              <a:solidFill>
                <a:srgbClr val="00B0F0"/>
              </a:solidFill>
            </a:endParaRPr>
          </a:p>
          <a:p>
            <a:r>
              <a:rPr lang="en-US" sz="1600" dirty="0">
                <a:solidFill>
                  <a:srgbClr val="00B0F0"/>
                </a:solidFill>
              </a:rPr>
              <a:t>	RECOVER: Rehabilitation Capability Convergence for Ecosystem </a:t>
            </a:r>
            <a:r>
              <a:rPr lang="en-US" sz="1600" dirty="0" smtClean="0">
                <a:solidFill>
                  <a:srgbClr val="00B0F0"/>
                </a:solidFill>
              </a:rPr>
              <a:t>Recovery</a:t>
            </a:r>
            <a:endParaRPr lang="en-US" sz="1600" dirty="0">
              <a:solidFill>
                <a:srgbClr val="00B0F0"/>
              </a:solidFill>
            </a:endParaRPr>
          </a:p>
        </p:txBody>
      </p:sp>
      <p:sp>
        <p:nvSpPr>
          <p:cNvPr id="7" name="TextBox 6"/>
          <p:cNvSpPr txBox="1"/>
          <p:nvPr/>
        </p:nvSpPr>
        <p:spPr>
          <a:xfrm rot="20058785">
            <a:off x="163544" y="2600885"/>
            <a:ext cx="8888238" cy="2451953"/>
          </a:xfrm>
          <a:prstGeom prst="rect">
            <a:avLst/>
          </a:prstGeom>
          <a:solidFill>
            <a:schemeClr val="accent6">
              <a:lumMod val="60000"/>
              <a:lumOff val="40000"/>
            </a:schemeClr>
          </a:solidFill>
        </p:spPr>
        <p:txBody>
          <a:bodyPr wrap="square" rtlCol="0">
            <a:spAutoFit/>
          </a:bodyPr>
          <a:lstStyle/>
          <a:p>
            <a:pPr marL="285750" indent="-285750" defTabSz="913843">
              <a:spcAft>
                <a:spcPts val="8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Projects Closed out September 2017 at end of 4</a:t>
            </a:r>
            <a:r>
              <a:rPr lang="en-US" sz="2000" baseline="30000" dirty="0" smtClean="0">
                <a:solidFill>
                  <a:srgbClr val="000000"/>
                </a:solidFill>
                <a:latin typeface="Arial" panose="020B0604020202020204" pitchFamily="34" charset="0"/>
                <a:cs typeface="Arial" panose="020B0604020202020204" pitchFamily="34" charset="0"/>
              </a:rPr>
              <a:t>th</a:t>
            </a:r>
            <a:r>
              <a:rPr lang="en-US" sz="2000" dirty="0" smtClean="0">
                <a:solidFill>
                  <a:srgbClr val="000000"/>
                </a:solidFill>
                <a:latin typeface="Arial" panose="020B0604020202020204" pitchFamily="34" charset="0"/>
                <a:cs typeface="Arial" panose="020B0604020202020204" pitchFamily="34" charset="0"/>
              </a:rPr>
              <a:t> year of applications development;</a:t>
            </a:r>
          </a:p>
          <a:p>
            <a:pPr marL="285750" indent="-285750" defTabSz="913843">
              <a:spcAft>
                <a:spcPts val="8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Most projects continuing through FY18 (till Sept 2018) via a NCE to complete their work and any SE activities they may have in augmentation.</a:t>
            </a:r>
          </a:p>
          <a:p>
            <a:pPr marL="285750" indent="-285750" defTabSz="913843">
              <a:spcAft>
                <a:spcPts val="800"/>
              </a:spcAft>
              <a:buFont typeface="Arial" panose="020B0604020202020204" pitchFamily="34" charset="0"/>
              <a:buChar char="•"/>
            </a:pPr>
            <a:r>
              <a:rPr lang="en-US" sz="2000" dirty="0" smtClean="0">
                <a:solidFill>
                  <a:srgbClr val="000000"/>
                </a:solidFill>
                <a:latin typeface="Arial" panose="020B0604020202020204" pitchFamily="34" charset="0"/>
                <a:cs typeface="Arial" panose="020B0604020202020204" pitchFamily="34" charset="0"/>
              </a:rPr>
              <a:t>Applications development efforts will be highlighted at the AFE &amp; IAWF Wildfire Continuum Conference (Special Session &amp; Open Workshop), Missoula, MT, May 21-24, 2018.</a:t>
            </a:r>
            <a:endParaRPr lang="en-US" sz="2000" dirty="0">
              <a:solidFill>
                <a:srgbClr val="000000"/>
              </a:solidFill>
              <a:latin typeface="Times New Roman"/>
            </a:endParaRPr>
          </a:p>
        </p:txBody>
      </p:sp>
    </p:spTree>
    <p:extLst>
      <p:ext uri="{BB962C8B-B14F-4D97-AF65-F5344CB8AC3E}">
        <p14:creationId xmlns:p14="http://schemas.microsoft.com/office/powerpoint/2010/main" val="10667711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C9CDCFF4-D8AA-480F-BA3F-C26AE8042B35}" type="slidenum">
              <a:rPr lang="en-US" smtClean="0"/>
              <a:pPr>
                <a:defRPr/>
              </a:pPr>
              <a:t>6</a:t>
            </a:fld>
            <a:endParaRPr lang="en-US"/>
          </a:p>
        </p:txBody>
      </p:sp>
      <p:sp>
        <p:nvSpPr>
          <p:cNvPr id="3" name="Title 8"/>
          <p:cNvSpPr txBox="1">
            <a:spLocks/>
          </p:cNvSpPr>
          <p:nvPr/>
        </p:nvSpPr>
        <p:spPr bwMode="auto">
          <a:xfrm>
            <a:off x="0" y="136773"/>
            <a:ext cx="8324328" cy="530225"/>
          </a:xfrm>
          <a:prstGeom prst="rect">
            <a:avLst/>
          </a:prstGeom>
          <a:solidFill>
            <a:schemeClr val="tx1"/>
          </a:solidFill>
          <a:ln>
            <a:miter lim="800000"/>
            <a:headEnd/>
            <a:tailEnd/>
          </a:ln>
        </p:spPr>
        <p:txBody>
          <a:bodyPr anchor="ctr"/>
          <a:lstStyle/>
          <a:p>
            <a:pPr eaLnBrk="0" fontAlgn="base" hangingPunct="0">
              <a:lnSpc>
                <a:spcPct val="85000"/>
              </a:lnSpc>
              <a:spcBef>
                <a:spcPct val="0"/>
              </a:spcBef>
              <a:spcAft>
                <a:spcPct val="0"/>
              </a:spcAft>
              <a:defRPr/>
            </a:pPr>
            <a:r>
              <a:rPr lang="en-US" sz="2800" b="1" i="1" kern="0" dirty="0" smtClean="0">
                <a:solidFill>
                  <a:srgbClr val="FFFFFF"/>
                </a:solidFill>
              </a:rPr>
              <a:t>EO Socioeconomic Impacts for Wildfire Support</a:t>
            </a:r>
            <a:endParaRPr lang="en-US" sz="2800" b="1" i="1" kern="0" dirty="0">
              <a:solidFill>
                <a:srgbClr val="FFFFFF"/>
              </a:solidFill>
            </a:endParaRPr>
          </a:p>
        </p:txBody>
      </p:sp>
      <p:sp>
        <p:nvSpPr>
          <p:cNvPr id="5" name="Rectangle 4"/>
          <p:cNvSpPr/>
          <p:nvPr/>
        </p:nvSpPr>
        <p:spPr>
          <a:xfrm>
            <a:off x="174320" y="2795349"/>
            <a:ext cx="8803141" cy="4031873"/>
          </a:xfrm>
          <a:prstGeom prst="rect">
            <a:avLst/>
          </a:prstGeom>
        </p:spPr>
        <p:txBody>
          <a:bodyPr wrap="square">
            <a:spAutoFit/>
          </a:bodyPr>
          <a:lstStyle/>
          <a:p>
            <a:pPr marL="285750" indent="-285750">
              <a:buFont typeface="Arial"/>
              <a:buChar char="•"/>
            </a:pPr>
            <a:r>
              <a:rPr lang="en-US" sz="1600" b="1" i="1" dirty="0"/>
              <a:t>Quantifying potential economic benefits of incorporating gridded fuel moisture and weather data into wildland fire decision support in the Northern Rocky </a:t>
            </a:r>
            <a:r>
              <a:rPr lang="en-US" sz="1600" b="1" i="1" dirty="0" smtClean="0"/>
              <a:t>Mountains. </a:t>
            </a:r>
            <a:endParaRPr lang="en-US" sz="1600" i="1" dirty="0"/>
          </a:p>
          <a:p>
            <a:r>
              <a:rPr lang="en-US" sz="1600" dirty="0" smtClean="0"/>
              <a:t>Zachary Holden</a:t>
            </a:r>
          </a:p>
          <a:p>
            <a:endParaRPr lang="en-US" sz="1600" b="1" i="1" dirty="0"/>
          </a:p>
          <a:p>
            <a:pPr marL="285750" indent="-285750">
              <a:buFont typeface="Arial"/>
              <a:buChar char="•"/>
            </a:pPr>
            <a:r>
              <a:rPr lang="en-US" sz="1600" b="1" i="1" dirty="0" smtClean="0"/>
              <a:t>Socioeconomic </a:t>
            </a:r>
            <a:r>
              <a:rPr lang="en-US" sz="1600" b="1" i="1" dirty="0"/>
              <a:t>impact analysis </a:t>
            </a:r>
            <a:r>
              <a:rPr lang="en-US" sz="1600" b="1" i="1" dirty="0" smtClean="0"/>
              <a:t>of </a:t>
            </a:r>
            <a:r>
              <a:rPr lang="en-US" sz="1600" b="1" i="1" dirty="0"/>
              <a:t>linking remote sensing and process-based hydrological models to improve post-fire remediation efforts.</a:t>
            </a:r>
            <a:endParaRPr lang="en-US" sz="1600" dirty="0"/>
          </a:p>
          <a:p>
            <a:r>
              <a:rPr lang="en-US" sz="1600" dirty="0" smtClean="0"/>
              <a:t>Mary Ellen Miller</a:t>
            </a:r>
          </a:p>
          <a:p>
            <a:endParaRPr lang="en-US" sz="1600" dirty="0"/>
          </a:p>
          <a:p>
            <a:pPr marL="285750" indent="-285750">
              <a:buFont typeface="Arial"/>
              <a:buChar char="•"/>
            </a:pPr>
            <a:r>
              <a:rPr lang="en-US" sz="1600" b="1" i="1" dirty="0"/>
              <a:t>Using Earth Observations to Assess the Socioeconomic Impact of Human Decision </a:t>
            </a:r>
            <a:r>
              <a:rPr lang="en-US" sz="1600" b="1" i="1" dirty="0" smtClean="0"/>
              <a:t>Making during </a:t>
            </a:r>
            <a:r>
              <a:rPr lang="en-US" sz="1600" b="1" i="1" dirty="0"/>
              <a:t>the Suppression of a Wildland </a:t>
            </a:r>
            <a:r>
              <a:rPr lang="en-US" sz="1600" b="1" i="1" dirty="0" smtClean="0"/>
              <a:t>Fire</a:t>
            </a:r>
          </a:p>
          <a:p>
            <a:r>
              <a:rPr lang="en-US" sz="1600" dirty="0" smtClean="0"/>
              <a:t>Sher Schranz</a:t>
            </a:r>
          </a:p>
          <a:p>
            <a:pPr marL="285750" indent="-285750">
              <a:buFont typeface="Arial"/>
              <a:buChar char="•"/>
            </a:pPr>
            <a:endParaRPr lang="en-US" sz="1600" dirty="0"/>
          </a:p>
          <a:p>
            <a:pPr marL="285750" indent="-285750">
              <a:buFont typeface="Arial"/>
              <a:buChar char="•"/>
            </a:pPr>
            <a:r>
              <a:rPr lang="en-US" sz="1600" b="1" i="1" dirty="0"/>
              <a:t>Evaluating the Socioeconomic </a:t>
            </a:r>
            <a:r>
              <a:rPr lang="en-US" sz="1600" b="1" i="1" dirty="0" smtClean="0"/>
              <a:t>Impacts of </a:t>
            </a:r>
            <a:r>
              <a:rPr lang="en-US" sz="1600" b="1" i="1" dirty="0"/>
              <a:t>Rapid Assembly and Deployment of Geospatial </a:t>
            </a:r>
            <a:r>
              <a:rPr lang="en-US" sz="1600" b="1" i="1" dirty="0" smtClean="0"/>
              <a:t>Data in </a:t>
            </a:r>
            <a:r>
              <a:rPr lang="en-US" sz="1600" b="1" i="1" dirty="0"/>
              <a:t>Wildfire Emergency Response </a:t>
            </a:r>
            <a:r>
              <a:rPr lang="en-US" sz="1600" b="1" i="1" dirty="0" smtClean="0"/>
              <a:t>Planning:</a:t>
            </a:r>
            <a:r>
              <a:rPr lang="en-US" sz="1600" b="1" i="1" dirty="0"/>
              <a:t> </a:t>
            </a:r>
            <a:r>
              <a:rPr lang="en-US" sz="1600" b="1" i="1" dirty="0" smtClean="0"/>
              <a:t>A </a:t>
            </a:r>
            <a:r>
              <a:rPr lang="en-US" sz="1600" b="1" i="1" dirty="0"/>
              <a:t>Case Study using the NASA RECOVER Decision Support System (DSS</a:t>
            </a:r>
            <a:r>
              <a:rPr lang="en-US" sz="1600" b="1" i="1" dirty="0" smtClean="0"/>
              <a:t>)</a:t>
            </a:r>
          </a:p>
          <a:p>
            <a:r>
              <a:rPr lang="en-US" sz="1600" dirty="0" smtClean="0"/>
              <a:t>Keith Weber</a:t>
            </a:r>
            <a:endParaRPr lang="en-US" sz="1600" dirty="0"/>
          </a:p>
        </p:txBody>
      </p:sp>
      <p:sp>
        <p:nvSpPr>
          <p:cNvPr id="7" name="Rectangle 6"/>
          <p:cNvSpPr/>
          <p:nvPr/>
        </p:nvSpPr>
        <p:spPr>
          <a:xfrm>
            <a:off x="223736" y="1068510"/>
            <a:ext cx="8708590" cy="1200329"/>
          </a:xfrm>
          <a:prstGeom prst="rect">
            <a:avLst/>
          </a:prstGeom>
          <a:solidFill>
            <a:schemeClr val="accent6">
              <a:lumMod val="60000"/>
              <a:lumOff val="40000"/>
              <a:alpha val="52000"/>
            </a:schemeClr>
          </a:solidFill>
        </p:spPr>
        <p:txBody>
          <a:bodyPr wrap="square">
            <a:spAutoFit/>
          </a:bodyPr>
          <a:lstStyle/>
          <a:p>
            <a:pPr algn="just"/>
            <a:r>
              <a:rPr lang="en-US" b="1" dirty="0" smtClean="0"/>
              <a:t>Solicitation:</a:t>
            </a:r>
            <a:r>
              <a:rPr lang="en-US" dirty="0" smtClean="0"/>
              <a:t> NASA’s </a:t>
            </a:r>
            <a:r>
              <a:rPr lang="en-US" dirty="0"/>
              <a:t>objectives are to exercise analytic techniques and methodologies, articulate the impacts of Earth observations applications in social and/or economic terms, contribute to the body of literature, and advance cross-disciplinary connections and collaborations.</a:t>
            </a:r>
            <a:r>
              <a:rPr lang="en-US" dirty="0"/>
              <a:t> </a:t>
            </a:r>
          </a:p>
        </p:txBody>
      </p:sp>
    </p:spTree>
    <p:extLst>
      <p:ext uri="{BB962C8B-B14F-4D97-AF65-F5344CB8AC3E}">
        <p14:creationId xmlns:p14="http://schemas.microsoft.com/office/powerpoint/2010/main" val="3647886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5021" y="0"/>
            <a:ext cx="4954143" cy="992725"/>
          </a:xfrm>
        </p:spPr>
        <p:txBody>
          <a:bodyPr/>
          <a:lstStyle/>
          <a:p>
            <a:r>
              <a:rPr lang="en-US" i="1" dirty="0" smtClean="0">
                <a:solidFill>
                  <a:schemeClr val="bg1"/>
                </a:solidFill>
                <a:latin typeface="Arial" charset="0"/>
                <a:ea typeface="ＭＳ Ｐゴシック" charset="0"/>
                <a:cs typeface="ＭＳ Ｐゴシック" charset="0"/>
              </a:rPr>
              <a:t>A </a:t>
            </a:r>
            <a:r>
              <a:rPr lang="en-US" i="1" dirty="0" smtClean="0">
                <a:solidFill>
                  <a:schemeClr val="bg1"/>
                </a:solidFill>
                <a:ea typeface="ＭＳ Ｐゴシック" charset="0"/>
                <a:cs typeface="ＭＳ Ｐゴシック" charset="0"/>
              </a:rPr>
              <a:t>Cooperative</a:t>
            </a:r>
            <a:r>
              <a:rPr lang="en-US" i="1" dirty="0" smtClean="0">
                <a:solidFill>
                  <a:schemeClr val="bg1"/>
                </a:solidFill>
                <a:latin typeface="Arial" charset="0"/>
                <a:ea typeface="ＭＳ Ｐゴシック" charset="0"/>
                <a:cs typeface="ＭＳ Ｐゴシック" charset="0"/>
              </a:rPr>
              <a:t> Wildfire</a:t>
            </a:r>
            <a:r>
              <a:rPr lang="en-US" i="1" dirty="0">
                <a:solidFill>
                  <a:schemeClr val="bg1"/>
                </a:solidFill>
                <a:latin typeface="Arial" charset="0"/>
                <a:ea typeface="ＭＳ Ｐゴシック" charset="0"/>
                <a:cs typeface="ＭＳ Ｐゴシック" charset="0"/>
              </a:rPr>
              <a:t/>
            </a:r>
            <a:br>
              <a:rPr lang="en-US" i="1" dirty="0">
                <a:solidFill>
                  <a:schemeClr val="bg1"/>
                </a:solidFill>
                <a:latin typeface="Arial" charset="0"/>
                <a:ea typeface="ＭＳ Ｐゴシック" charset="0"/>
                <a:cs typeface="ＭＳ Ｐゴシック" charset="0"/>
              </a:rPr>
            </a:br>
            <a:r>
              <a:rPr lang="en-US" i="1" dirty="0" smtClean="0">
                <a:solidFill>
                  <a:schemeClr val="bg1"/>
                </a:solidFill>
                <a:latin typeface="Arial" charset="0"/>
                <a:ea typeface="ＭＳ Ｐゴシック" charset="0"/>
                <a:cs typeface="ＭＳ Ｐゴシック" charset="0"/>
              </a:rPr>
              <a:t>Air Quality Field Study</a:t>
            </a:r>
            <a:endParaRPr lang="en-US" sz="2900" i="1" dirty="0">
              <a:solidFill>
                <a:schemeClr val="bg1"/>
              </a:solidFill>
              <a:latin typeface="Times New Roman" charset="0"/>
              <a:ea typeface="ＭＳ Ｐゴシック" charset="0"/>
              <a:cs typeface="ＭＳ Ｐゴシック" charset="0"/>
            </a:endParaRPr>
          </a:p>
        </p:txBody>
      </p:sp>
      <p:sp>
        <p:nvSpPr>
          <p:cNvPr id="6" name="TextBox 5"/>
          <p:cNvSpPr txBox="1"/>
          <p:nvPr/>
        </p:nvSpPr>
        <p:spPr>
          <a:xfrm>
            <a:off x="0" y="1035194"/>
            <a:ext cx="9006315" cy="2051844"/>
          </a:xfrm>
          <a:prstGeom prst="rect">
            <a:avLst/>
          </a:prstGeom>
          <a:noFill/>
        </p:spPr>
        <p:txBody>
          <a:bodyPr wrap="square" rtlCol="0">
            <a:spAutoFit/>
          </a:bodyPr>
          <a:lstStyle/>
          <a:p>
            <a:pPr marL="285750" indent="-285750" defTabSz="913843">
              <a:spcAft>
                <a:spcPts val="8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A NASA sponsored field </a:t>
            </a:r>
            <a:r>
              <a:rPr lang="en-US" sz="1600" dirty="0" smtClean="0">
                <a:solidFill>
                  <a:srgbClr val="000000"/>
                </a:solidFill>
                <a:latin typeface="Arial" panose="020B0604020202020204" pitchFamily="34" charset="0"/>
                <a:cs typeface="Arial" panose="020B0604020202020204" pitchFamily="34" charset="0"/>
              </a:rPr>
              <a:t>study to </a:t>
            </a:r>
            <a:r>
              <a:rPr lang="en-US" sz="1600" dirty="0" smtClean="0">
                <a:solidFill>
                  <a:srgbClr val="000000"/>
                </a:solidFill>
                <a:latin typeface="Arial" panose="020B0604020202020204" pitchFamily="34" charset="0"/>
                <a:cs typeface="Arial" panose="020B0604020202020204" pitchFamily="34" charset="0"/>
              </a:rPr>
              <a:t>focus on </a:t>
            </a:r>
            <a:r>
              <a:rPr lang="en-US" sz="1600" dirty="0">
                <a:solidFill>
                  <a:srgbClr val="000000"/>
                </a:solidFill>
                <a:latin typeface="Arial" panose="020B0604020202020204" pitchFamily="34" charset="0"/>
                <a:cs typeface="Arial" panose="020B0604020202020204" pitchFamily="34" charset="0"/>
              </a:rPr>
              <a:t>the </a:t>
            </a:r>
            <a:r>
              <a:rPr lang="en-US" sz="1600" dirty="0" smtClean="0">
                <a:solidFill>
                  <a:srgbClr val="000000"/>
                </a:solidFill>
                <a:latin typeface="Arial" panose="020B0604020202020204" pitchFamily="34" charset="0"/>
                <a:cs typeface="Arial" panose="020B0604020202020204" pitchFamily="34" charset="0"/>
              </a:rPr>
              <a:t>links between satellite and ground-based measurements of both fresh and aged biomass burning plumes in the continental United States.</a:t>
            </a:r>
            <a:endParaRPr lang="en-US" sz="900" dirty="0" smtClean="0">
              <a:solidFill>
                <a:srgbClr val="000000"/>
              </a:solidFill>
              <a:latin typeface="Arial" panose="020B0604020202020204" pitchFamily="34" charset="0"/>
              <a:cs typeface="Arial" panose="020B0604020202020204" pitchFamily="34" charset="0"/>
            </a:endParaRPr>
          </a:p>
          <a:p>
            <a:pPr marL="285750" indent="-285750" defTabSz="913843">
              <a:spcAft>
                <a:spcPts val="8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Coordinated sampling with the NOAA FIREX and Joint Fire Science Program FASMEE field campaigns. Coordinated aircraft flights with NOAA P-3. NASA DC-8 will be ready to sample FASMEE burn in </a:t>
            </a:r>
            <a:r>
              <a:rPr lang="en-US" sz="1600" dirty="0" err="1" smtClean="0">
                <a:solidFill>
                  <a:srgbClr val="000000"/>
                </a:solidFill>
                <a:latin typeface="Arial" panose="020B0604020202020204" pitchFamily="34" charset="0"/>
                <a:cs typeface="Arial" panose="020B0604020202020204" pitchFamily="34" charset="0"/>
              </a:rPr>
              <a:t>Fishlake</a:t>
            </a:r>
            <a:r>
              <a:rPr lang="en-US" sz="1600" dirty="0" smtClean="0">
                <a:solidFill>
                  <a:srgbClr val="000000"/>
                </a:solidFill>
                <a:latin typeface="Arial" panose="020B0604020202020204" pitchFamily="34" charset="0"/>
                <a:cs typeface="Arial" panose="020B0604020202020204" pitchFamily="34" charset="0"/>
              </a:rPr>
              <a:t> National Forest, Richfield, UT during first 2 weeks of Sept. 2018.</a:t>
            </a:r>
            <a:endParaRPr lang="en-US" sz="900" dirty="0">
              <a:solidFill>
                <a:srgbClr val="000000"/>
              </a:solidFill>
              <a:latin typeface="Arial" panose="020B0604020202020204" pitchFamily="34" charset="0"/>
              <a:cs typeface="Arial" panose="020B0604020202020204" pitchFamily="34" charset="0"/>
            </a:endParaRPr>
          </a:p>
          <a:p>
            <a:pPr marL="285750" indent="-285750" defTabSz="913843">
              <a:buFont typeface="Arial" panose="020B0604020202020204" pitchFamily="34" charset="0"/>
              <a:buChar char="•"/>
            </a:pPr>
            <a:endParaRPr lang="en-US" dirty="0">
              <a:solidFill>
                <a:srgbClr val="000000"/>
              </a:solidFill>
              <a:latin typeface="Times New Roman"/>
            </a:endParaRPr>
          </a:p>
        </p:txBody>
      </p:sp>
      <p:sp>
        <p:nvSpPr>
          <p:cNvPr id="3" name="TextBox 2"/>
          <p:cNvSpPr txBox="1"/>
          <p:nvPr/>
        </p:nvSpPr>
        <p:spPr>
          <a:xfrm>
            <a:off x="0" y="2725321"/>
            <a:ext cx="4343399" cy="3744615"/>
          </a:xfrm>
          <a:prstGeom prst="rect">
            <a:avLst/>
          </a:prstGeom>
          <a:noFill/>
        </p:spPr>
        <p:txBody>
          <a:bodyPr wrap="square" rtlCol="0">
            <a:spAutoFit/>
          </a:bodyPr>
          <a:lstStyle/>
          <a:p>
            <a:pPr marL="285750" indent="-285750" defTabSz="913843">
              <a:spcAft>
                <a:spcPts val="800"/>
              </a:spcAft>
              <a:buFont typeface="Arial"/>
              <a:buChar char="•"/>
            </a:pPr>
            <a:r>
              <a:rPr lang="en-US" sz="1600" dirty="0" smtClean="0">
                <a:solidFill>
                  <a:srgbClr val="000000"/>
                </a:solidFill>
                <a:latin typeface="Arial" panose="020B0604020202020204" pitchFamily="34" charset="0"/>
                <a:cs typeface="Arial" panose="020B0604020202020204" pitchFamily="34" charset="0"/>
              </a:rPr>
              <a:t>Actively working with NSF and EPA to leverage opportunities for additional aircraft and ground-based measurements.</a:t>
            </a:r>
            <a:endParaRPr lang="en-US" sz="1600" dirty="0">
              <a:solidFill>
                <a:srgbClr val="000000"/>
              </a:solidFill>
              <a:latin typeface="Arial" panose="020B0604020202020204" pitchFamily="34" charset="0"/>
              <a:cs typeface="Arial" panose="020B0604020202020204" pitchFamily="34" charset="0"/>
            </a:endParaRPr>
          </a:p>
          <a:p>
            <a:pPr marL="285750" indent="-285750" defTabSz="913843">
              <a:spcAft>
                <a:spcPts val="800"/>
              </a:spcAft>
              <a:buFont typeface="Arial"/>
              <a:buChar char="•"/>
            </a:pPr>
            <a:r>
              <a:rPr lang="en-US" sz="1600" dirty="0" err="1" smtClean="0">
                <a:solidFill>
                  <a:srgbClr val="000000"/>
                </a:solidFill>
                <a:latin typeface="Arial" panose="020B0604020202020204" pitchFamily="34" charset="0"/>
                <a:cs typeface="Arial" panose="020B0604020202020204" pitchFamily="34" charset="0"/>
              </a:rPr>
              <a:t>FIREChem</a:t>
            </a:r>
            <a:r>
              <a:rPr lang="en-US" sz="1600" dirty="0" smtClean="0">
                <a:solidFill>
                  <a:srgbClr val="000000"/>
                </a:solidFill>
                <a:latin typeface="Arial" panose="020B0604020202020204" pitchFamily="34" charset="0"/>
                <a:cs typeface="Arial" panose="020B0604020202020204" pitchFamily="34" charset="0"/>
              </a:rPr>
              <a:t> will include NASA DC-8 &amp; B200 aircraft for </a:t>
            </a:r>
            <a:r>
              <a:rPr lang="en-US" sz="1600" i="1" dirty="0" smtClean="0">
                <a:solidFill>
                  <a:srgbClr val="000000"/>
                </a:solidFill>
                <a:latin typeface="Arial" panose="020B0604020202020204" pitchFamily="34" charset="0"/>
                <a:cs typeface="Arial" panose="020B0604020202020204" pitchFamily="34" charset="0"/>
              </a:rPr>
              <a:t>in situ </a:t>
            </a:r>
            <a:r>
              <a:rPr lang="en-US" sz="1600" dirty="0" smtClean="0">
                <a:solidFill>
                  <a:srgbClr val="000000"/>
                </a:solidFill>
                <a:latin typeface="Arial" panose="020B0604020202020204" pitchFamily="34" charset="0"/>
                <a:cs typeface="Arial" panose="020B0604020202020204" pitchFamily="34" charset="0"/>
              </a:rPr>
              <a:t>sampling and remote sensing to measure upwind and downwind of natural and agricultural fires. </a:t>
            </a:r>
          </a:p>
          <a:p>
            <a:pPr marL="285750" indent="-285750" defTabSz="913843">
              <a:spcAft>
                <a:spcPts val="800"/>
              </a:spcAft>
              <a:buFont typeface="Arial" panose="020B0604020202020204" pitchFamily="34" charset="0"/>
              <a:buChar char="•"/>
            </a:pPr>
            <a:r>
              <a:rPr lang="en-US" sz="1600" dirty="0" smtClean="0">
                <a:solidFill>
                  <a:srgbClr val="000000"/>
                </a:solidFill>
                <a:latin typeface="Arial" panose="020B0604020202020204" pitchFamily="34" charset="0"/>
                <a:cs typeface="Arial" panose="020B0604020202020204" pitchFamily="34" charset="0"/>
              </a:rPr>
              <a:t>Goals: (1) improve our understanding of the transport of and chemical transformations in biomass burning plumes and their impact on air quality, and (2) improve the ability to incorporate wildfires into air quality forecast models using satellite products</a:t>
            </a:r>
            <a:r>
              <a:rPr lang="en-US" sz="1600" dirty="0" smtClean="0">
                <a:solidFill>
                  <a:srgbClr val="3333CC">
                    <a:lumMod val="75000"/>
                  </a:srgbClr>
                </a:solidFill>
                <a:latin typeface="Arial" panose="020B0604020202020204" pitchFamily="34" charset="0"/>
                <a:cs typeface="Arial" panose="020B0604020202020204" pitchFamily="34" charset="0"/>
              </a:rPr>
              <a:t>.</a:t>
            </a:r>
          </a:p>
        </p:txBody>
      </p:sp>
      <p:pic>
        <p:nvPicPr>
          <p:cNvPr id="2" name="Picture 1" descr="unitedstates.a2015181.1655.2km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242" y="2895600"/>
            <a:ext cx="4914758" cy="3810000"/>
          </a:xfrm>
          <a:prstGeom prst="rect">
            <a:avLst/>
          </a:prstGeom>
        </p:spPr>
      </p:pic>
      <p:sp>
        <p:nvSpPr>
          <p:cNvPr id="4" name="TextBox 3"/>
          <p:cNvSpPr txBox="1"/>
          <p:nvPr/>
        </p:nvSpPr>
        <p:spPr>
          <a:xfrm>
            <a:off x="109744" y="0"/>
            <a:ext cx="3074226" cy="707886"/>
          </a:xfrm>
          <a:prstGeom prst="rect">
            <a:avLst/>
          </a:prstGeom>
          <a:noFill/>
        </p:spPr>
        <p:txBody>
          <a:bodyPr wrap="none" rtlCol="0">
            <a:spAutoFit/>
          </a:bodyPr>
          <a:lstStyle/>
          <a:p>
            <a:r>
              <a:rPr lang="en-US" sz="4000" b="1" i="1" dirty="0" err="1" smtClean="0">
                <a:solidFill>
                  <a:srgbClr val="FFFFFF"/>
                </a:solidFill>
              </a:rPr>
              <a:t>FIREChem</a:t>
            </a:r>
            <a:r>
              <a:rPr lang="en-US" sz="4000" b="1" i="1" dirty="0" smtClean="0">
                <a:solidFill>
                  <a:srgbClr val="FFFFFF"/>
                </a:solidFill>
              </a:rPr>
              <a:t>:</a:t>
            </a:r>
            <a:endParaRPr lang="en-US" sz="4000" b="1" i="1" dirty="0">
              <a:solidFill>
                <a:srgbClr val="FFFFFF"/>
              </a:solidFill>
            </a:endParaRPr>
          </a:p>
        </p:txBody>
      </p:sp>
    </p:spTree>
    <p:extLst>
      <p:ext uri="{BB962C8B-B14F-4D97-AF65-F5344CB8AC3E}">
        <p14:creationId xmlns:p14="http://schemas.microsoft.com/office/powerpoint/2010/main" val="188227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1466381" y="1175834"/>
            <a:ext cx="6781801" cy="4810688"/>
          </a:xfrm>
          <a:custGeom>
            <a:avLst/>
            <a:gdLst/>
            <a:ahLst/>
            <a:cxnLst/>
            <a:rect l="0" t="0" r="0" b="0"/>
            <a:pathLst>
              <a:path w="120000" h="120000" extrusionOk="0">
                <a:moveTo>
                  <a:pt x="26026" y="116070"/>
                </a:moveTo>
                <a:cubicBezTo>
                  <a:pt x="36687" y="107763"/>
                  <a:pt x="52387" y="75943"/>
                  <a:pt x="66592" y="63060"/>
                </a:cubicBezTo>
                <a:cubicBezTo>
                  <a:pt x="80798" y="50177"/>
                  <a:pt x="102423" y="46305"/>
                  <a:pt x="111261" y="38772"/>
                </a:cubicBezTo>
                <a:cubicBezTo>
                  <a:pt x="120098" y="31240"/>
                  <a:pt x="120655" y="23707"/>
                  <a:pt x="119617" y="17864"/>
                </a:cubicBezTo>
                <a:cubicBezTo>
                  <a:pt x="118579" y="12021"/>
                  <a:pt x="114932" y="6319"/>
                  <a:pt x="105031" y="3714"/>
                </a:cubicBezTo>
                <a:cubicBezTo>
                  <a:pt x="95130" y="1109"/>
                  <a:pt x="73429" y="-2339"/>
                  <a:pt x="60211" y="2235"/>
                </a:cubicBezTo>
                <a:cubicBezTo>
                  <a:pt x="46993" y="6811"/>
                  <a:pt x="35243" y="16878"/>
                  <a:pt x="25722" y="31169"/>
                </a:cubicBezTo>
                <a:cubicBezTo>
                  <a:pt x="16201" y="45460"/>
                  <a:pt x="6933" y="74359"/>
                  <a:pt x="3084" y="87981"/>
                </a:cubicBezTo>
                <a:cubicBezTo>
                  <a:pt x="-764" y="101603"/>
                  <a:pt x="-1118" y="108150"/>
                  <a:pt x="2628" y="112902"/>
                </a:cubicBezTo>
                <a:cubicBezTo>
                  <a:pt x="6376" y="117654"/>
                  <a:pt x="15366" y="124377"/>
                  <a:pt x="26026" y="116070"/>
                </a:cubicBezTo>
                <a:close/>
              </a:path>
            </a:pathLst>
          </a:custGeom>
          <a:solidFill>
            <a:srgbClr val="F4B08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endParaRPr>
              <a:solidFill>
                <a:prstClr val="white"/>
              </a:solidFill>
              <a:latin typeface="Calibri"/>
              <a:ea typeface="Calibri"/>
              <a:cs typeface="Calibri"/>
              <a:sym typeface="Calibri"/>
            </a:endParaRPr>
          </a:p>
        </p:txBody>
      </p:sp>
      <p:sp>
        <p:nvSpPr>
          <p:cNvPr id="86" name="Shape 86"/>
          <p:cNvSpPr/>
          <p:nvPr/>
        </p:nvSpPr>
        <p:spPr>
          <a:xfrm>
            <a:off x="949957" y="4703971"/>
            <a:ext cx="2133600" cy="1405500"/>
          </a:xfrm>
          <a:prstGeom prst="ellipse">
            <a:avLst/>
          </a:prstGeom>
          <a:solidFill>
            <a:srgbClr val="C4E0B2"/>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endParaRPr>
              <a:solidFill>
                <a:prstClr val="black"/>
              </a:solidFill>
              <a:latin typeface="Calibri"/>
            </a:endParaRPr>
          </a:p>
        </p:txBody>
      </p:sp>
      <p:cxnSp>
        <p:nvCxnSpPr>
          <p:cNvPr id="87" name="Shape 87"/>
          <p:cNvCxnSpPr/>
          <p:nvPr/>
        </p:nvCxnSpPr>
        <p:spPr>
          <a:xfrm>
            <a:off x="932982" y="870297"/>
            <a:ext cx="0" cy="5292900"/>
          </a:xfrm>
          <a:prstGeom prst="straightConnector1">
            <a:avLst/>
          </a:prstGeom>
          <a:noFill/>
          <a:ln w="9525" cap="flat" cmpd="sng">
            <a:solidFill>
              <a:schemeClr val="dk1"/>
            </a:solidFill>
            <a:prstDash val="solid"/>
            <a:miter/>
            <a:headEnd type="none" w="med" len="med"/>
            <a:tailEnd type="none" w="med" len="med"/>
          </a:ln>
        </p:spPr>
      </p:cxnSp>
      <p:cxnSp>
        <p:nvCxnSpPr>
          <p:cNvPr id="88" name="Shape 88"/>
          <p:cNvCxnSpPr/>
          <p:nvPr/>
        </p:nvCxnSpPr>
        <p:spPr>
          <a:xfrm flipH="1">
            <a:off x="932983" y="6128097"/>
            <a:ext cx="8229599" cy="12550"/>
          </a:xfrm>
          <a:prstGeom prst="straightConnector1">
            <a:avLst/>
          </a:prstGeom>
          <a:noFill/>
          <a:ln w="9525" cap="flat" cmpd="sng">
            <a:solidFill>
              <a:schemeClr val="dk1"/>
            </a:solidFill>
            <a:prstDash val="solid"/>
            <a:miter/>
            <a:headEnd type="none" w="med" len="med"/>
            <a:tailEnd type="none" w="med" len="med"/>
          </a:ln>
        </p:spPr>
      </p:cxnSp>
      <p:sp>
        <p:nvSpPr>
          <p:cNvPr id="89" name="Shape 89"/>
          <p:cNvSpPr txBox="1"/>
          <p:nvPr/>
        </p:nvSpPr>
        <p:spPr>
          <a:xfrm>
            <a:off x="2851545" y="2818487"/>
            <a:ext cx="1603053" cy="523219"/>
          </a:xfrm>
          <a:prstGeom prst="rect">
            <a:avLst/>
          </a:prstGeom>
          <a:noFill/>
          <a:ln>
            <a:noFill/>
          </a:ln>
        </p:spPr>
        <p:txBody>
          <a:bodyPr lIns="91425" tIns="45700" rIns="91425" bIns="45700" anchor="t" anchorCtr="0">
            <a:noAutofit/>
          </a:bodyPr>
          <a:lstStyle/>
          <a:p>
            <a:pPr algn="ctr" defTabSz="457200">
              <a:buSzPct val="25000"/>
            </a:pPr>
            <a:r>
              <a:rPr lang="en-US" sz="2800" strike="sngStrike" dirty="0">
                <a:solidFill>
                  <a:prstClr val="black"/>
                </a:solidFill>
                <a:latin typeface="Calibri"/>
                <a:ea typeface="Calibri"/>
                <a:cs typeface="Calibri"/>
                <a:sym typeface="Calibri"/>
              </a:rPr>
              <a:t>FASMEE</a:t>
            </a:r>
          </a:p>
        </p:txBody>
      </p:sp>
      <p:sp>
        <p:nvSpPr>
          <p:cNvPr id="91" name="Shape 91"/>
          <p:cNvSpPr txBox="1"/>
          <p:nvPr/>
        </p:nvSpPr>
        <p:spPr>
          <a:xfrm>
            <a:off x="4660882" y="6488668"/>
            <a:ext cx="1400512" cy="369332"/>
          </a:xfrm>
          <a:prstGeom prst="rect">
            <a:avLst/>
          </a:prstGeom>
          <a:noFill/>
          <a:ln>
            <a:noFill/>
          </a:ln>
        </p:spPr>
        <p:txBody>
          <a:bodyPr lIns="91425" tIns="45700" rIns="91425" bIns="45700" anchor="t" anchorCtr="0">
            <a:noAutofit/>
          </a:bodyPr>
          <a:lstStyle/>
          <a:p>
            <a:pPr defTabSz="457200">
              <a:buSzPct val="25000"/>
            </a:pPr>
            <a:r>
              <a:rPr lang="en-US" dirty="0">
                <a:solidFill>
                  <a:prstClr val="black"/>
                </a:solidFill>
                <a:latin typeface="Calibri"/>
                <a:ea typeface="Calibri"/>
                <a:cs typeface="Calibri"/>
                <a:sym typeface="Calibri"/>
              </a:rPr>
              <a:t>Spatial Scale</a:t>
            </a:r>
          </a:p>
        </p:txBody>
      </p:sp>
      <p:sp>
        <p:nvSpPr>
          <p:cNvPr id="92" name="Shape 92"/>
          <p:cNvSpPr txBox="1"/>
          <p:nvPr/>
        </p:nvSpPr>
        <p:spPr>
          <a:xfrm>
            <a:off x="18582" y="1632297"/>
            <a:ext cx="1137688" cy="646331"/>
          </a:xfrm>
          <a:prstGeom prst="rect">
            <a:avLst/>
          </a:prstGeom>
          <a:noFill/>
          <a:ln>
            <a:noFill/>
          </a:ln>
        </p:spPr>
        <p:txBody>
          <a:bodyPr lIns="91425" tIns="45700" rIns="91425" bIns="45700" anchor="t" anchorCtr="0">
            <a:noAutofit/>
          </a:bodyPr>
          <a:lstStyle/>
          <a:p>
            <a:pPr defTabSz="457200">
              <a:buSzPct val="25000"/>
            </a:pPr>
            <a:r>
              <a:rPr lang="en-US" sz="1600" dirty="0">
                <a:solidFill>
                  <a:prstClr val="black"/>
                </a:solidFill>
                <a:latin typeface="Calibri"/>
                <a:ea typeface="Calibri"/>
                <a:cs typeface="Calibri"/>
                <a:sym typeface="Calibri"/>
              </a:rPr>
              <a:t>Smoke chemistry</a:t>
            </a:r>
          </a:p>
        </p:txBody>
      </p:sp>
      <p:sp>
        <p:nvSpPr>
          <p:cNvPr id="93" name="Shape 93"/>
          <p:cNvSpPr txBox="1"/>
          <p:nvPr/>
        </p:nvSpPr>
        <p:spPr>
          <a:xfrm>
            <a:off x="18582" y="4527897"/>
            <a:ext cx="1137688" cy="1754325"/>
          </a:xfrm>
          <a:prstGeom prst="rect">
            <a:avLst/>
          </a:prstGeom>
          <a:noFill/>
          <a:ln>
            <a:noFill/>
          </a:ln>
        </p:spPr>
        <p:txBody>
          <a:bodyPr lIns="91425" tIns="45700" rIns="91425" bIns="45700" anchor="t" anchorCtr="0">
            <a:noAutofit/>
          </a:bodyPr>
          <a:lstStyle/>
          <a:p>
            <a:pPr defTabSz="457200">
              <a:buSzPct val="25000"/>
            </a:pPr>
            <a:r>
              <a:rPr lang="en-US" sz="1600" dirty="0">
                <a:solidFill>
                  <a:prstClr val="black"/>
                </a:solidFill>
                <a:latin typeface="Calibri"/>
                <a:ea typeface="Calibri"/>
                <a:cs typeface="Calibri"/>
                <a:sym typeface="Calibri"/>
              </a:rPr>
              <a:t>Fire behavior</a:t>
            </a:r>
          </a:p>
          <a:p>
            <a:pPr defTabSz="457200"/>
            <a:endParaRPr sz="1600" dirty="0">
              <a:solidFill>
                <a:prstClr val="black"/>
              </a:solidFill>
              <a:latin typeface="Calibri"/>
              <a:ea typeface="Calibri"/>
              <a:cs typeface="Calibri"/>
              <a:sym typeface="Calibri"/>
            </a:endParaRPr>
          </a:p>
          <a:p>
            <a:pPr defTabSz="457200"/>
            <a:endParaRPr sz="1600" dirty="0">
              <a:solidFill>
                <a:prstClr val="black"/>
              </a:solidFill>
              <a:latin typeface="Calibri"/>
              <a:ea typeface="Calibri"/>
              <a:cs typeface="Calibri"/>
              <a:sym typeface="Calibri"/>
            </a:endParaRPr>
          </a:p>
          <a:p>
            <a:pPr defTabSz="457200"/>
            <a:endParaRPr sz="1600" dirty="0">
              <a:solidFill>
                <a:prstClr val="black"/>
              </a:solidFill>
              <a:latin typeface="Calibri"/>
              <a:ea typeface="Calibri"/>
              <a:cs typeface="Calibri"/>
              <a:sym typeface="Calibri"/>
            </a:endParaRPr>
          </a:p>
          <a:p>
            <a:pPr defTabSz="457200">
              <a:buSzPct val="25000"/>
            </a:pPr>
            <a:r>
              <a:rPr lang="en-US" sz="1600" dirty="0">
                <a:solidFill>
                  <a:prstClr val="black"/>
                </a:solidFill>
                <a:latin typeface="Calibri"/>
                <a:ea typeface="Calibri"/>
                <a:cs typeface="Calibri"/>
                <a:sym typeface="Calibri"/>
              </a:rPr>
              <a:t>Fuels</a:t>
            </a:r>
          </a:p>
        </p:txBody>
      </p:sp>
      <p:sp>
        <p:nvSpPr>
          <p:cNvPr id="95" name="Shape 95"/>
          <p:cNvSpPr txBox="1"/>
          <p:nvPr/>
        </p:nvSpPr>
        <p:spPr>
          <a:xfrm>
            <a:off x="0" y="3156297"/>
            <a:ext cx="1137688" cy="646331"/>
          </a:xfrm>
          <a:prstGeom prst="rect">
            <a:avLst/>
          </a:prstGeom>
          <a:noFill/>
          <a:ln>
            <a:noFill/>
          </a:ln>
        </p:spPr>
        <p:txBody>
          <a:bodyPr lIns="91425" tIns="45700" rIns="91425" bIns="45700" anchor="t" anchorCtr="0">
            <a:noAutofit/>
          </a:bodyPr>
          <a:lstStyle/>
          <a:p>
            <a:pPr defTabSz="457200">
              <a:buSzPct val="25000"/>
            </a:pPr>
            <a:r>
              <a:rPr lang="en-US" sz="1600" dirty="0">
                <a:solidFill>
                  <a:prstClr val="black"/>
                </a:solidFill>
                <a:latin typeface="Calibri"/>
                <a:ea typeface="Calibri"/>
                <a:cs typeface="Calibri"/>
                <a:sym typeface="Calibri"/>
              </a:rPr>
              <a:t>Plume </a:t>
            </a:r>
          </a:p>
          <a:p>
            <a:pPr defTabSz="457200">
              <a:buSzPct val="25000"/>
            </a:pPr>
            <a:r>
              <a:rPr lang="en-US" sz="1600" dirty="0">
                <a:solidFill>
                  <a:prstClr val="black"/>
                </a:solidFill>
                <a:latin typeface="Calibri"/>
                <a:ea typeface="Calibri"/>
                <a:cs typeface="Calibri"/>
                <a:sym typeface="Calibri"/>
              </a:rPr>
              <a:t>dynamics</a:t>
            </a:r>
          </a:p>
        </p:txBody>
      </p:sp>
      <p:sp>
        <p:nvSpPr>
          <p:cNvPr id="15" name="Shape 86"/>
          <p:cNvSpPr/>
          <p:nvPr/>
        </p:nvSpPr>
        <p:spPr>
          <a:xfrm rot="18527526">
            <a:off x="1611375" y="3799487"/>
            <a:ext cx="2115644" cy="2008837"/>
          </a:xfrm>
          <a:prstGeom prst="ellipse">
            <a:avLst/>
          </a:prstGeom>
          <a:noFill/>
          <a:ln w="12700" cap="flat" cmpd="sng">
            <a:solidFill>
              <a:schemeClr val="dk1"/>
            </a:solidFill>
            <a:prstDash val="dash"/>
            <a:miter/>
            <a:headEnd type="none" w="med" len="med"/>
            <a:tailEnd type="none" w="med" len="med"/>
          </a:ln>
        </p:spPr>
        <p:txBody>
          <a:bodyPr lIns="91425" tIns="45700" rIns="91425" bIns="45700" anchor="ctr" anchorCtr="0">
            <a:noAutofit/>
          </a:bodyPr>
          <a:lstStyle/>
          <a:p>
            <a:pPr algn="ctr" defTabSz="457200"/>
            <a:endParaRPr>
              <a:solidFill>
                <a:prstClr val="black"/>
              </a:solidFill>
              <a:latin typeface="Calibri"/>
            </a:endParaRPr>
          </a:p>
        </p:txBody>
      </p:sp>
      <p:sp>
        <p:nvSpPr>
          <p:cNvPr id="16" name="Shape 89"/>
          <p:cNvSpPr txBox="1"/>
          <p:nvPr/>
        </p:nvSpPr>
        <p:spPr>
          <a:xfrm>
            <a:off x="4008427" y="4815258"/>
            <a:ext cx="1603053" cy="523219"/>
          </a:xfrm>
          <a:prstGeom prst="rect">
            <a:avLst/>
          </a:prstGeom>
          <a:noFill/>
          <a:ln>
            <a:noFill/>
          </a:ln>
        </p:spPr>
        <p:txBody>
          <a:bodyPr lIns="91425" tIns="45700" rIns="91425" bIns="45700" anchor="t" anchorCtr="0">
            <a:noAutofit/>
          </a:bodyPr>
          <a:lstStyle/>
          <a:p>
            <a:pPr algn="ctr" defTabSz="457200">
              <a:buSzPct val="25000"/>
            </a:pPr>
            <a:r>
              <a:rPr lang="en-US" sz="2000" dirty="0" err="1" smtClean="0">
                <a:solidFill>
                  <a:prstClr val="black"/>
                </a:solidFill>
                <a:latin typeface="Calibri"/>
                <a:ea typeface="Calibri"/>
                <a:cs typeface="Calibri"/>
                <a:sym typeface="Calibri"/>
              </a:rPr>
              <a:t>RxCADRE</a:t>
            </a:r>
            <a:endParaRPr lang="en-US" sz="2000" dirty="0">
              <a:solidFill>
                <a:prstClr val="black"/>
              </a:solidFill>
              <a:latin typeface="Calibri"/>
              <a:ea typeface="Calibri"/>
              <a:cs typeface="Calibri"/>
              <a:sym typeface="Calibri"/>
            </a:endParaRPr>
          </a:p>
        </p:txBody>
      </p:sp>
      <p:sp>
        <p:nvSpPr>
          <p:cNvPr id="94" name="Shape 94"/>
          <p:cNvSpPr txBox="1"/>
          <p:nvPr/>
        </p:nvSpPr>
        <p:spPr>
          <a:xfrm>
            <a:off x="1303032" y="5145105"/>
            <a:ext cx="1360500" cy="523200"/>
          </a:xfrm>
          <a:prstGeom prst="rect">
            <a:avLst/>
          </a:prstGeom>
          <a:noFill/>
          <a:ln>
            <a:noFill/>
          </a:ln>
        </p:spPr>
        <p:txBody>
          <a:bodyPr lIns="91425" tIns="45700" rIns="91425" bIns="45700" anchor="t" anchorCtr="0">
            <a:noAutofit/>
          </a:bodyPr>
          <a:lstStyle/>
          <a:p>
            <a:pPr algn="ctr" defTabSz="457200">
              <a:buSzPct val="25000"/>
            </a:pPr>
            <a:r>
              <a:rPr lang="en-US" sz="2800" dirty="0" smtClean="0">
                <a:solidFill>
                  <a:prstClr val="black"/>
                </a:solidFill>
                <a:latin typeface="Calibri"/>
                <a:ea typeface="Calibri"/>
                <a:cs typeface="Calibri"/>
                <a:sym typeface="Calibri"/>
              </a:rPr>
              <a:t>SERDP</a:t>
            </a:r>
            <a:endParaRPr lang="en-US" sz="2800" dirty="0">
              <a:solidFill>
                <a:prstClr val="black"/>
              </a:solidFill>
              <a:latin typeface="Calibri"/>
              <a:ea typeface="Calibri"/>
              <a:cs typeface="Calibri"/>
              <a:sym typeface="Calibri"/>
            </a:endParaRPr>
          </a:p>
        </p:txBody>
      </p:sp>
      <p:cxnSp>
        <p:nvCxnSpPr>
          <p:cNvPr id="4" name="Straight Arrow Connector 3"/>
          <p:cNvCxnSpPr/>
          <p:nvPr/>
        </p:nvCxnSpPr>
        <p:spPr>
          <a:xfrm>
            <a:off x="4356082" y="6336268"/>
            <a:ext cx="1828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flipH="1" flipV="1">
            <a:off x="3765751" y="4792708"/>
            <a:ext cx="520031" cy="1923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Shape 85"/>
          <p:cNvSpPr/>
          <p:nvPr/>
        </p:nvSpPr>
        <p:spPr>
          <a:xfrm>
            <a:off x="4228075" y="1076602"/>
            <a:ext cx="3187182" cy="2273546"/>
          </a:xfrm>
          <a:prstGeom prst="ellipse">
            <a:avLst/>
          </a:prstGeom>
          <a:solidFill>
            <a:schemeClr val="accent1">
              <a:lumMod val="60000"/>
              <a:lumOff val="40000"/>
            </a:schemeClr>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endParaRPr>
              <a:solidFill>
                <a:prstClr val="white"/>
              </a:solidFill>
              <a:latin typeface="Calibri"/>
              <a:ea typeface="Calibri"/>
              <a:cs typeface="Calibri"/>
              <a:sym typeface="Calibri"/>
            </a:endParaRPr>
          </a:p>
        </p:txBody>
      </p:sp>
      <p:sp>
        <p:nvSpPr>
          <p:cNvPr id="90" name="Shape 90"/>
          <p:cNvSpPr txBox="1"/>
          <p:nvPr/>
        </p:nvSpPr>
        <p:spPr>
          <a:xfrm>
            <a:off x="4742228" y="1784697"/>
            <a:ext cx="995785" cy="523219"/>
          </a:xfrm>
          <a:prstGeom prst="rect">
            <a:avLst/>
          </a:prstGeom>
          <a:noFill/>
          <a:ln>
            <a:noFill/>
          </a:ln>
        </p:spPr>
        <p:txBody>
          <a:bodyPr lIns="91425" tIns="45700" rIns="91425" bIns="45700" anchor="t" anchorCtr="0">
            <a:noAutofit/>
          </a:bodyPr>
          <a:lstStyle/>
          <a:p>
            <a:pPr algn="ctr" defTabSz="457200">
              <a:buSzPct val="25000"/>
            </a:pPr>
            <a:r>
              <a:rPr lang="en-US" sz="2800" dirty="0">
                <a:solidFill>
                  <a:prstClr val="black"/>
                </a:solidFill>
                <a:latin typeface="Calibri"/>
                <a:ea typeface="Calibri"/>
                <a:cs typeface="Calibri"/>
                <a:sym typeface="Calibri"/>
              </a:rPr>
              <a:t>FIREX</a:t>
            </a:r>
          </a:p>
        </p:txBody>
      </p:sp>
      <p:sp>
        <p:nvSpPr>
          <p:cNvPr id="23" name="Shape 85"/>
          <p:cNvSpPr/>
          <p:nvPr/>
        </p:nvSpPr>
        <p:spPr>
          <a:xfrm>
            <a:off x="5821666" y="882751"/>
            <a:ext cx="3187182" cy="2273546"/>
          </a:xfrm>
          <a:prstGeom prst="ellipse">
            <a:avLst/>
          </a:prstGeom>
          <a:solidFill>
            <a:schemeClr val="accent4">
              <a:lumMod val="60000"/>
              <a:lumOff val="40000"/>
            </a:schemeClr>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algn="ctr" defTabSz="457200"/>
            <a:endParaRPr>
              <a:solidFill>
                <a:prstClr val="white"/>
              </a:solidFill>
              <a:latin typeface="Calibri"/>
              <a:ea typeface="Calibri"/>
              <a:cs typeface="Calibri"/>
              <a:sym typeface="Calibri"/>
            </a:endParaRPr>
          </a:p>
        </p:txBody>
      </p:sp>
      <p:sp>
        <p:nvSpPr>
          <p:cNvPr id="21" name="Shape 90"/>
          <p:cNvSpPr txBox="1"/>
          <p:nvPr/>
        </p:nvSpPr>
        <p:spPr>
          <a:xfrm>
            <a:off x="6538957" y="1792505"/>
            <a:ext cx="1752600" cy="523219"/>
          </a:xfrm>
          <a:prstGeom prst="rect">
            <a:avLst/>
          </a:prstGeom>
          <a:noFill/>
          <a:ln>
            <a:noFill/>
          </a:ln>
        </p:spPr>
        <p:txBody>
          <a:bodyPr lIns="91425" tIns="45700" rIns="91425" bIns="45700" anchor="t" anchorCtr="0">
            <a:noAutofit/>
          </a:bodyPr>
          <a:lstStyle/>
          <a:p>
            <a:pPr algn="ctr" defTabSz="457200">
              <a:buSzPct val="25000"/>
            </a:pPr>
            <a:r>
              <a:rPr lang="en-US" sz="2800" dirty="0" smtClean="0">
                <a:solidFill>
                  <a:prstClr val="black"/>
                </a:solidFill>
                <a:latin typeface="Calibri"/>
                <a:ea typeface="Calibri"/>
                <a:cs typeface="Calibri"/>
                <a:sym typeface="Calibri"/>
              </a:rPr>
              <a:t>FIREChem</a:t>
            </a:r>
            <a:endParaRPr lang="en-US" sz="2800" dirty="0">
              <a:solidFill>
                <a:prstClr val="black"/>
              </a:solidFill>
              <a:latin typeface="Calibri"/>
              <a:ea typeface="Calibri"/>
              <a:cs typeface="Calibri"/>
              <a:sym typeface="Calibri"/>
            </a:endParaRPr>
          </a:p>
        </p:txBody>
      </p:sp>
      <p:sp>
        <p:nvSpPr>
          <p:cNvPr id="7" name="TextBox 6"/>
          <p:cNvSpPr txBox="1"/>
          <p:nvPr/>
        </p:nvSpPr>
        <p:spPr>
          <a:xfrm>
            <a:off x="0" y="109759"/>
            <a:ext cx="9105438" cy="584776"/>
          </a:xfrm>
          <a:prstGeom prst="rect">
            <a:avLst/>
          </a:prstGeom>
          <a:noFill/>
        </p:spPr>
        <p:txBody>
          <a:bodyPr wrap="none" rtlCol="0">
            <a:spAutoFit/>
          </a:bodyPr>
          <a:lstStyle/>
          <a:p>
            <a:r>
              <a:rPr lang="en-US" sz="3200" b="1" i="1" dirty="0" err="1" smtClean="0">
                <a:solidFill>
                  <a:schemeClr val="bg1"/>
                </a:solidFill>
              </a:rPr>
              <a:t>FIREChem</a:t>
            </a:r>
            <a:r>
              <a:rPr lang="en-US" sz="3200" b="1" i="1" dirty="0" smtClean="0">
                <a:solidFill>
                  <a:schemeClr val="bg1"/>
                </a:solidFill>
              </a:rPr>
              <a:t> Interaction With Other Campaigns</a:t>
            </a:r>
            <a:endParaRPr lang="en-US" sz="3200" b="1" i="1" dirty="0">
              <a:solidFill>
                <a:schemeClr val="bg1"/>
              </a:solidFill>
            </a:endParaRPr>
          </a:p>
        </p:txBody>
      </p:sp>
    </p:spTree>
    <p:extLst>
      <p:ext uri="{BB962C8B-B14F-4D97-AF65-F5344CB8AC3E}">
        <p14:creationId xmlns:p14="http://schemas.microsoft.com/office/powerpoint/2010/main" val="6705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l="25671"/>
          <a:stretch/>
        </p:blipFill>
        <p:spPr bwMode="auto">
          <a:xfrm>
            <a:off x="2743200" y="990600"/>
            <a:ext cx="1025511" cy="1005840"/>
          </a:xfrm>
          <a:prstGeom prst="rect">
            <a:avLst/>
          </a:prstGeom>
          <a:noFill/>
          <a:ln w="9525">
            <a:solidFill>
              <a:schemeClr val="tx1"/>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32" name="Straight Connector 31"/>
          <p:cNvCxnSpPr/>
          <p:nvPr/>
        </p:nvCxnSpPr>
        <p:spPr>
          <a:xfrm>
            <a:off x="5336275" y="586070"/>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8060" y="586070"/>
            <a:ext cx="3166280" cy="0"/>
          </a:xfrm>
          <a:prstGeom prst="line">
            <a:avLst/>
          </a:prstGeom>
          <a:ln w="28575">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Rectangle 5"/>
          <p:cNvSpPr>
            <a:spLocks noChangeArrowheads="1"/>
          </p:cNvSpPr>
          <p:nvPr/>
        </p:nvSpPr>
        <p:spPr bwMode="auto">
          <a:xfrm>
            <a:off x="4495800" y="990600"/>
            <a:ext cx="4876800" cy="4862870"/>
          </a:xfrm>
          <a:prstGeom prst="rect">
            <a:avLst/>
          </a:prstGeom>
          <a:noFill/>
          <a:ln w="9525">
            <a:noFill/>
            <a:miter lim="800000"/>
            <a:headEnd/>
            <a:tailEnd/>
          </a:ln>
        </p:spPr>
        <p:txBody>
          <a:bodyPr wrap="square">
            <a:spAutoFit/>
          </a:bodyPr>
          <a:lstStyle/>
          <a:p>
            <a:pPr algn="ctr" fontAlgn="base">
              <a:spcBef>
                <a:spcPct val="0"/>
              </a:spcBef>
              <a:spcAft>
                <a:spcPts val="1200"/>
              </a:spcAft>
            </a:pPr>
            <a:r>
              <a:rPr lang="en-US" sz="4000" b="1" i="1" dirty="0" smtClean="0">
                <a:solidFill>
                  <a:srgbClr val="000066"/>
                </a:solidFill>
                <a:latin typeface="Candara" pitchFamily="34" charset="0"/>
              </a:rPr>
              <a:t>Group on Earth Observations (GEO)</a:t>
            </a:r>
          </a:p>
          <a:p>
            <a:pPr algn="ctr" fontAlgn="base">
              <a:spcBef>
                <a:spcPct val="0"/>
              </a:spcBef>
              <a:spcAft>
                <a:spcPts val="1200"/>
              </a:spcAft>
            </a:pPr>
            <a:endParaRPr lang="en-US" sz="4000" b="1" i="1" dirty="0" smtClean="0">
              <a:solidFill>
                <a:srgbClr val="000066"/>
              </a:solidFill>
              <a:latin typeface="Candara" pitchFamily="34" charset="0"/>
            </a:endParaRPr>
          </a:p>
          <a:p>
            <a:pPr algn="ctr" fontAlgn="base">
              <a:spcBef>
                <a:spcPct val="0"/>
              </a:spcBef>
              <a:spcAft>
                <a:spcPts val="1200"/>
              </a:spcAft>
            </a:pPr>
            <a:endParaRPr lang="en-US" sz="4000" b="1" i="1" dirty="0">
              <a:solidFill>
                <a:srgbClr val="000066"/>
              </a:solidFill>
              <a:latin typeface="Candara" pitchFamily="34" charset="0"/>
            </a:endParaRPr>
          </a:p>
          <a:p>
            <a:pPr algn="ctr" fontAlgn="base">
              <a:spcBef>
                <a:spcPct val="0"/>
              </a:spcBef>
              <a:spcAft>
                <a:spcPts val="1200"/>
              </a:spcAft>
            </a:pPr>
            <a:r>
              <a:rPr lang="en-US" sz="4000" b="1" i="1" dirty="0" smtClean="0">
                <a:solidFill>
                  <a:srgbClr val="000066"/>
                </a:solidFill>
                <a:latin typeface="Candara" pitchFamily="34" charset="0"/>
              </a:rPr>
              <a:t>Global Wildfire Information System (GWIS)</a:t>
            </a:r>
            <a:endParaRPr lang="en-US" sz="2800" b="1" i="1" dirty="0">
              <a:solidFill>
                <a:srgbClr val="000066"/>
              </a:solidFill>
              <a:latin typeface="Candara" pitchFamily="34" charset="0"/>
            </a:endParaRPr>
          </a:p>
        </p:txBody>
      </p:sp>
      <p:grpSp>
        <p:nvGrpSpPr>
          <p:cNvPr id="20" name="Group 6"/>
          <p:cNvGrpSpPr>
            <a:grpSpLocks noChangeAspect="1"/>
          </p:cNvGrpSpPr>
          <p:nvPr/>
        </p:nvGrpSpPr>
        <p:grpSpPr bwMode="auto">
          <a:xfrm>
            <a:off x="3956418" y="142363"/>
            <a:ext cx="1096962" cy="887413"/>
            <a:chOff x="1220764" y="2443376"/>
            <a:chExt cx="3181350" cy="2571750"/>
          </a:xfrm>
        </p:grpSpPr>
        <p:sp>
          <p:nvSpPr>
            <p:cNvPr id="21" name="Oval 7"/>
            <p:cNvSpPr>
              <a:spLocks noChangeArrowheads="1"/>
            </p:cNvSpPr>
            <p:nvPr/>
          </p:nvSpPr>
          <p:spPr bwMode="auto">
            <a:xfrm>
              <a:off x="1487605" y="2483891"/>
              <a:ext cx="2468880" cy="246888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85000"/>
                </a:lnSpc>
                <a:spcBef>
                  <a:spcPct val="0"/>
                </a:spcBef>
                <a:spcAft>
                  <a:spcPct val="0"/>
                </a:spcAft>
              </a:pPr>
              <a:endParaRPr lang="en-US" altLang="en-US" sz="3300" dirty="0" smtClean="0">
                <a:solidFill>
                  <a:srgbClr val="000000"/>
                </a:solidFill>
              </a:endParaRPr>
            </a:p>
          </p:txBody>
        </p:sp>
        <p:pic>
          <p:nvPicPr>
            <p:cNvPr id="22" name="Picture 3" descr="C:\Users\lfriedl\Desktop\NASA SIP\Vision chart\nasa 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0764" y="2443376"/>
              <a:ext cx="31813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914400"/>
            <a:ext cx="1449270" cy="951759"/>
          </a:xfrm>
          <a:prstGeom prst="rect">
            <a:avLst/>
          </a:prstGeom>
        </p:spPr>
      </p:pic>
      <p:pic>
        <p:nvPicPr>
          <p:cNvPr id="4" name="Picture 3"/>
          <p:cNvPicPr>
            <a:picLocks noChangeAspect="1"/>
          </p:cNvPicPr>
          <p:nvPr/>
        </p:nvPicPr>
        <p:blipFill>
          <a:blip r:embed="rId6"/>
          <a:stretch>
            <a:fillRect/>
          </a:stretch>
        </p:blipFill>
        <p:spPr>
          <a:xfrm>
            <a:off x="5410200" y="2514600"/>
            <a:ext cx="4055792" cy="963676"/>
          </a:xfrm>
          <a:prstGeom prst="rect">
            <a:avLst/>
          </a:prstGeom>
        </p:spPr>
      </p:pic>
      <p:pic>
        <p:nvPicPr>
          <p:cNvPr id="26" name="Picture 25" descr="Screen Shot 2017-02-26 at 7.08.4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08" y="2209800"/>
            <a:ext cx="4648200" cy="3498713"/>
          </a:xfrm>
          <a:prstGeom prst="rect">
            <a:avLst/>
          </a:prstGeom>
        </p:spPr>
      </p:pic>
    </p:spTree>
    <p:extLst>
      <p:ext uri="{BB962C8B-B14F-4D97-AF65-F5344CB8AC3E}">
        <p14:creationId xmlns:p14="http://schemas.microsoft.com/office/powerpoint/2010/main" val="34430977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0000C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42361</TotalTime>
  <Words>2956</Words>
  <Application>Microsoft Macintosh PowerPoint</Application>
  <PresentationFormat>On-screen Show (4:3)</PresentationFormat>
  <Paragraphs>277</Paragraphs>
  <Slides>25</Slides>
  <Notes>20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5_Blank</vt:lpstr>
      <vt:lpstr>12_Blank</vt:lpstr>
      <vt:lpstr>NASA Outlook</vt:lpstr>
      <vt:lpstr>PowerPoint Presentation</vt:lpstr>
      <vt:lpstr>PowerPoint Presentation</vt:lpstr>
      <vt:lpstr>PowerPoint Presentation</vt:lpstr>
      <vt:lpstr>PowerPoint Presentation</vt:lpstr>
      <vt:lpstr>PowerPoint Presentation</vt:lpstr>
      <vt:lpstr>A Cooperative Wildfire Air Quality Field Study</vt:lpstr>
      <vt:lpstr>PowerPoint Presentation</vt:lpstr>
      <vt:lpstr>PowerPoint Presentation</vt:lpstr>
      <vt:lpstr>GWIS History</vt:lpstr>
      <vt:lpstr>GWIS Leads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NASA / Wildfires</dc:subject>
  <dc:creator>Vince Ambrosia</dc:creator>
  <dc:description>Wildfires 15020 minute talk; notes are relevant to individual slide materials</dc:description>
  <cp:lastModifiedBy>Vince Ambrosia</cp:lastModifiedBy>
  <cp:revision>223</cp:revision>
  <cp:lastPrinted>2016-05-24T06:36:26Z</cp:lastPrinted>
  <dcterms:created xsi:type="dcterms:W3CDTF">2014-03-11T18:01:56Z</dcterms:created>
  <dcterms:modified xsi:type="dcterms:W3CDTF">2017-12-14T04:43:41Z</dcterms:modified>
  <cp:category>Wildfires</cp:category>
</cp:coreProperties>
</file>