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Default Extension="gif" ContentType="image/gif"/>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64" r:id="rId2"/>
  </p:sldMasterIdLst>
  <p:notesMasterIdLst>
    <p:notesMasterId r:id="rId50"/>
  </p:notesMasterIdLst>
  <p:sldIdLst>
    <p:sldId id="257" r:id="rId3"/>
    <p:sldId id="375" r:id="rId4"/>
    <p:sldId id="376" r:id="rId5"/>
    <p:sldId id="377" r:id="rId6"/>
    <p:sldId id="383" r:id="rId7"/>
    <p:sldId id="389" r:id="rId8"/>
    <p:sldId id="388" r:id="rId9"/>
    <p:sldId id="390" r:id="rId10"/>
    <p:sldId id="391" r:id="rId11"/>
    <p:sldId id="392" r:id="rId12"/>
    <p:sldId id="393" r:id="rId13"/>
    <p:sldId id="394" r:id="rId14"/>
    <p:sldId id="418" r:id="rId15"/>
    <p:sldId id="398" r:id="rId16"/>
    <p:sldId id="396" r:id="rId17"/>
    <p:sldId id="399" r:id="rId18"/>
    <p:sldId id="400" r:id="rId19"/>
    <p:sldId id="401" r:id="rId20"/>
    <p:sldId id="402" r:id="rId21"/>
    <p:sldId id="403" r:id="rId22"/>
    <p:sldId id="404" r:id="rId23"/>
    <p:sldId id="405" r:id="rId24"/>
    <p:sldId id="406" r:id="rId25"/>
    <p:sldId id="407" r:id="rId26"/>
    <p:sldId id="408" r:id="rId27"/>
    <p:sldId id="410" r:id="rId28"/>
    <p:sldId id="411" r:id="rId29"/>
    <p:sldId id="412" r:id="rId30"/>
    <p:sldId id="413" r:id="rId31"/>
    <p:sldId id="414" r:id="rId32"/>
    <p:sldId id="382" r:id="rId33"/>
    <p:sldId id="380" r:id="rId34"/>
    <p:sldId id="378" r:id="rId35"/>
    <p:sldId id="379" r:id="rId36"/>
    <p:sldId id="419" r:id="rId37"/>
    <p:sldId id="420" r:id="rId38"/>
    <p:sldId id="371" r:id="rId39"/>
    <p:sldId id="369" r:id="rId40"/>
    <p:sldId id="385" r:id="rId41"/>
    <p:sldId id="386" r:id="rId42"/>
    <p:sldId id="373" r:id="rId43"/>
    <p:sldId id="416" r:id="rId44"/>
    <p:sldId id="352" r:id="rId45"/>
    <p:sldId id="421" r:id="rId46"/>
    <p:sldId id="417" r:id="rId47"/>
    <p:sldId id="415" r:id="rId48"/>
    <p:sldId id="372"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FA26"/>
    <a:srgbClr val="2BF54D"/>
    <a:srgbClr val="FAA306"/>
    <a:srgbClr val="0000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86" autoAdjust="0"/>
  </p:normalViewPr>
  <p:slideViewPr>
    <p:cSldViewPr snapToGrid="0" showGuides="1">
      <p:cViewPr varScale="1">
        <p:scale>
          <a:sx n="72" d="100"/>
          <a:sy n="72" d="100"/>
        </p:scale>
        <p:origin x="-2560" y="-96"/>
      </p:cViewPr>
      <p:guideLst>
        <p:guide orient="horz" pos="2151"/>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58FD52-2D10-4144-8DBB-2F245D7B7A0A}"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n-US"/>
        </a:p>
      </dgm:t>
    </dgm:pt>
    <dgm:pt modelId="{B60454E8-3F47-40B8-A00F-FEEC4E6A3E69}">
      <dgm:prSet phldrT="[Text]" custT="1"/>
      <dgm:spPr/>
      <dgm:t>
        <a:bodyPr/>
        <a:lstStyle/>
        <a:p>
          <a:r>
            <a:rPr lang="en-US" sz="2800" b="1" dirty="0" smtClean="0"/>
            <a:t>Committee on Earth Science and Applications from Space</a:t>
          </a:r>
          <a:endParaRPr lang="en-US" sz="2800" b="1" dirty="0"/>
        </a:p>
      </dgm:t>
    </dgm:pt>
    <dgm:pt modelId="{5D6407D3-5C5E-4A86-9581-946E19BFD893}" type="parTrans" cxnId="{9998D383-8604-48A8-A621-4A16275DF835}">
      <dgm:prSet/>
      <dgm:spPr/>
      <dgm:t>
        <a:bodyPr/>
        <a:lstStyle/>
        <a:p>
          <a:endParaRPr lang="en-US"/>
        </a:p>
      </dgm:t>
    </dgm:pt>
    <dgm:pt modelId="{1BE53307-B769-4577-B4B3-02B84FBF00FA}" type="sibTrans" cxnId="{9998D383-8604-48A8-A621-4A16275DF835}">
      <dgm:prSet/>
      <dgm:spPr/>
      <dgm:t>
        <a:bodyPr/>
        <a:lstStyle/>
        <a:p>
          <a:endParaRPr lang="en-US"/>
        </a:p>
      </dgm:t>
    </dgm:pt>
    <dgm:pt modelId="{824FAF44-D2A9-49AC-8902-7833F4CBF03B}">
      <dgm:prSet phldrT="[Text]"/>
      <dgm:spPr/>
      <dgm:t>
        <a:bodyPr/>
        <a:lstStyle/>
        <a:p>
          <a:r>
            <a:rPr lang="en-US" b="1" dirty="0" smtClean="0"/>
            <a:t>Panel On Land-Use Change, Ecosystem Dynamics, And Biodiversity</a:t>
          </a:r>
          <a:endParaRPr lang="en-US" dirty="0"/>
        </a:p>
      </dgm:t>
    </dgm:pt>
    <dgm:pt modelId="{69D9D9C1-E2DA-4DE9-BF01-4523C76D54E6}" type="parTrans" cxnId="{650F6559-6B08-4EEF-A29C-A206CB9D3ECC}">
      <dgm:prSet/>
      <dgm:spPr/>
      <dgm:t>
        <a:bodyPr/>
        <a:lstStyle/>
        <a:p>
          <a:endParaRPr lang="en-US"/>
        </a:p>
      </dgm:t>
    </dgm:pt>
    <dgm:pt modelId="{37972170-8170-4ECC-83B6-3C65B30CF445}" type="sibTrans" cxnId="{650F6559-6B08-4EEF-A29C-A206CB9D3ECC}">
      <dgm:prSet/>
      <dgm:spPr/>
      <dgm:t>
        <a:bodyPr/>
        <a:lstStyle/>
        <a:p>
          <a:endParaRPr lang="en-US"/>
        </a:p>
      </dgm:t>
    </dgm:pt>
    <dgm:pt modelId="{CA869727-F59F-4A7F-B175-494D39322118}">
      <dgm:prSet phldrT="[Text]"/>
      <dgm:spPr/>
      <dgm:t>
        <a:bodyPr/>
        <a:lstStyle/>
        <a:p>
          <a:r>
            <a:rPr lang="en-US" b="1" dirty="0" smtClean="0"/>
            <a:t>Panel On Weather Science And Applications</a:t>
          </a:r>
          <a:endParaRPr lang="en-US" dirty="0"/>
        </a:p>
      </dgm:t>
    </dgm:pt>
    <dgm:pt modelId="{275879AE-6726-490A-94C2-7B6CED366BF8}" type="parTrans" cxnId="{B3701D6E-910A-446B-B8AB-659D5EA9169A}">
      <dgm:prSet/>
      <dgm:spPr/>
      <dgm:t>
        <a:bodyPr/>
        <a:lstStyle/>
        <a:p>
          <a:endParaRPr lang="en-US"/>
        </a:p>
      </dgm:t>
    </dgm:pt>
    <dgm:pt modelId="{E50A56DC-C506-428F-ABF7-4C32D6E47E97}" type="sibTrans" cxnId="{B3701D6E-910A-446B-B8AB-659D5EA9169A}">
      <dgm:prSet/>
      <dgm:spPr/>
      <dgm:t>
        <a:bodyPr/>
        <a:lstStyle/>
        <a:p>
          <a:endParaRPr lang="en-US"/>
        </a:p>
      </dgm:t>
    </dgm:pt>
    <dgm:pt modelId="{0F1CF364-CF32-49C5-BDC5-1A9D753A150D}">
      <dgm:prSet phldrT="[Text]"/>
      <dgm:spPr/>
      <dgm:t>
        <a:bodyPr/>
        <a:lstStyle/>
        <a:p>
          <a:r>
            <a:rPr lang="en-US" b="1" dirty="0" smtClean="0"/>
            <a:t>Panel On Climate Variability And Change</a:t>
          </a:r>
          <a:endParaRPr lang="en-US" dirty="0"/>
        </a:p>
      </dgm:t>
    </dgm:pt>
    <dgm:pt modelId="{5D8AE966-4525-42AC-9901-EBA22BE555B7}" type="parTrans" cxnId="{AEB3BD6F-B303-4D4E-BD64-044F2926B4FB}">
      <dgm:prSet/>
      <dgm:spPr/>
      <dgm:t>
        <a:bodyPr/>
        <a:lstStyle/>
        <a:p>
          <a:endParaRPr lang="en-US"/>
        </a:p>
      </dgm:t>
    </dgm:pt>
    <dgm:pt modelId="{36E4E4E0-68B0-41D8-9BBA-577CE02B0923}" type="sibTrans" cxnId="{AEB3BD6F-B303-4D4E-BD64-044F2926B4FB}">
      <dgm:prSet/>
      <dgm:spPr/>
      <dgm:t>
        <a:bodyPr/>
        <a:lstStyle/>
        <a:p>
          <a:endParaRPr lang="en-US"/>
        </a:p>
      </dgm:t>
    </dgm:pt>
    <dgm:pt modelId="{A5F66491-0A7B-4CEF-B66D-513B51E5A101}">
      <dgm:prSet/>
      <dgm:spPr/>
      <dgm:t>
        <a:bodyPr/>
        <a:lstStyle/>
        <a:p>
          <a:r>
            <a:rPr lang="en-US" b="1" dirty="0" smtClean="0"/>
            <a:t>Panel On Earth Science Applications And Societal Benefits</a:t>
          </a:r>
          <a:endParaRPr lang="en-US" dirty="0"/>
        </a:p>
      </dgm:t>
    </dgm:pt>
    <dgm:pt modelId="{8A0D2851-9768-4A61-A88E-6BD5DE2EA98A}" type="parTrans" cxnId="{9A290F73-0458-4BEC-8301-B58724098B82}">
      <dgm:prSet/>
      <dgm:spPr/>
      <dgm:t>
        <a:bodyPr/>
        <a:lstStyle/>
        <a:p>
          <a:endParaRPr lang="en-US"/>
        </a:p>
      </dgm:t>
    </dgm:pt>
    <dgm:pt modelId="{6B91F63E-28A7-4387-8DFB-C0923D524E9C}" type="sibTrans" cxnId="{9A290F73-0458-4BEC-8301-B58724098B82}">
      <dgm:prSet/>
      <dgm:spPr/>
      <dgm:t>
        <a:bodyPr/>
        <a:lstStyle/>
        <a:p>
          <a:endParaRPr lang="en-US"/>
        </a:p>
      </dgm:t>
    </dgm:pt>
    <dgm:pt modelId="{5E17D4FF-1C20-4F9A-9395-8246E41D7C62}">
      <dgm:prSet/>
      <dgm:spPr/>
      <dgm:t>
        <a:bodyPr/>
        <a:lstStyle/>
        <a:p>
          <a:r>
            <a:rPr lang="en-US" b="1" dirty="0" smtClean="0"/>
            <a:t>Panel On Water Resources And The Global Hydrologic Cycle</a:t>
          </a:r>
          <a:endParaRPr lang="en-US" dirty="0"/>
        </a:p>
      </dgm:t>
    </dgm:pt>
    <dgm:pt modelId="{7C471BE2-66C4-4001-B9B5-376209663767}" type="parTrans" cxnId="{2590CC9A-0542-4089-BB5A-C37A0C83CA56}">
      <dgm:prSet/>
      <dgm:spPr/>
      <dgm:t>
        <a:bodyPr/>
        <a:lstStyle/>
        <a:p>
          <a:endParaRPr lang="en-US"/>
        </a:p>
      </dgm:t>
    </dgm:pt>
    <dgm:pt modelId="{CAF8026E-F503-4CFA-BCB9-8626E1ADBE8A}" type="sibTrans" cxnId="{2590CC9A-0542-4089-BB5A-C37A0C83CA56}">
      <dgm:prSet/>
      <dgm:spPr/>
      <dgm:t>
        <a:bodyPr/>
        <a:lstStyle/>
        <a:p>
          <a:endParaRPr lang="en-US"/>
        </a:p>
      </dgm:t>
    </dgm:pt>
    <dgm:pt modelId="{BA89C933-270F-463A-8093-044179A9DD87}">
      <dgm:prSet/>
      <dgm:spPr/>
      <dgm:t>
        <a:bodyPr/>
        <a:lstStyle/>
        <a:p>
          <a:r>
            <a:rPr lang="en-US" b="1" smtClean="0"/>
            <a:t>Panel On Human Health And Security</a:t>
          </a:r>
          <a:endParaRPr lang="en-US"/>
        </a:p>
      </dgm:t>
    </dgm:pt>
    <dgm:pt modelId="{2C060EFB-CA68-4283-8E92-A4FCB8F5A35E}" type="parTrans" cxnId="{6EC94F9B-599C-49F6-97F9-7F33791675E1}">
      <dgm:prSet/>
      <dgm:spPr/>
      <dgm:t>
        <a:bodyPr/>
        <a:lstStyle/>
        <a:p>
          <a:endParaRPr lang="en-US"/>
        </a:p>
      </dgm:t>
    </dgm:pt>
    <dgm:pt modelId="{EDC17744-6A75-4143-93B8-3904F5875BC0}" type="sibTrans" cxnId="{6EC94F9B-599C-49F6-97F9-7F33791675E1}">
      <dgm:prSet/>
      <dgm:spPr/>
      <dgm:t>
        <a:bodyPr/>
        <a:lstStyle/>
        <a:p>
          <a:endParaRPr lang="en-US"/>
        </a:p>
      </dgm:t>
    </dgm:pt>
    <dgm:pt modelId="{E344F3B0-92B0-4A12-95A7-40DC723AD559}">
      <dgm:prSet/>
      <dgm:spPr/>
      <dgm:t>
        <a:bodyPr/>
        <a:lstStyle/>
        <a:p>
          <a:r>
            <a:rPr lang="en-US" b="1" dirty="0" smtClean="0"/>
            <a:t>Panel On Solid-Earth Hazards, Natural Resources, And Dynamics</a:t>
          </a:r>
          <a:endParaRPr lang="en-US" dirty="0"/>
        </a:p>
      </dgm:t>
    </dgm:pt>
    <dgm:pt modelId="{4A139259-B6F3-4508-B72D-D7FB1770EF4B}" type="parTrans" cxnId="{C9C63B08-0CB4-4F73-AE58-C2FBCB9FEC80}">
      <dgm:prSet/>
      <dgm:spPr/>
      <dgm:t>
        <a:bodyPr/>
        <a:lstStyle/>
        <a:p>
          <a:endParaRPr lang="en-US"/>
        </a:p>
      </dgm:t>
    </dgm:pt>
    <dgm:pt modelId="{16E03A2D-E246-4BF9-90D0-77C48388DABB}" type="sibTrans" cxnId="{C9C63B08-0CB4-4F73-AE58-C2FBCB9FEC80}">
      <dgm:prSet/>
      <dgm:spPr/>
      <dgm:t>
        <a:bodyPr/>
        <a:lstStyle/>
        <a:p>
          <a:endParaRPr lang="en-US"/>
        </a:p>
      </dgm:t>
    </dgm:pt>
    <dgm:pt modelId="{B672E993-C37A-42B1-8759-8A3CB13AD98B}" type="pres">
      <dgm:prSet presAssocID="{0758FD52-2D10-4144-8DBB-2F245D7B7A0A}" presName="hierChild1" presStyleCnt="0">
        <dgm:presLayoutVars>
          <dgm:orgChart val="1"/>
          <dgm:chPref val="1"/>
          <dgm:dir/>
          <dgm:animOne val="branch"/>
          <dgm:animLvl val="lvl"/>
          <dgm:resizeHandles/>
        </dgm:presLayoutVars>
      </dgm:prSet>
      <dgm:spPr/>
      <dgm:t>
        <a:bodyPr/>
        <a:lstStyle/>
        <a:p>
          <a:endParaRPr lang="en-US"/>
        </a:p>
      </dgm:t>
    </dgm:pt>
    <dgm:pt modelId="{17306F43-1094-4C72-BADA-29644681AAC6}" type="pres">
      <dgm:prSet presAssocID="{B60454E8-3F47-40B8-A00F-FEEC4E6A3E69}" presName="hierRoot1" presStyleCnt="0">
        <dgm:presLayoutVars>
          <dgm:hierBranch val="hang"/>
        </dgm:presLayoutVars>
      </dgm:prSet>
      <dgm:spPr/>
    </dgm:pt>
    <dgm:pt modelId="{499F0A7B-31BE-42B9-A93C-6BBD54EB691F}" type="pres">
      <dgm:prSet presAssocID="{B60454E8-3F47-40B8-A00F-FEEC4E6A3E69}" presName="rootComposite1" presStyleCnt="0"/>
      <dgm:spPr/>
    </dgm:pt>
    <dgm:pt modelId="{C79DD22F-270F-4BE2-A84F-A8DB4F655841}" type="pres">
      <dgm:prSet presAssocID="{B60454E8-3F47-40B8-A00F-FEEC4E6A3E69}" presName="rootText1" presStyleLbl="node0" presStyleIdx="0" presStyleCnt="1" custScaleX="362002" custScaleY="181343">
        <dgm:presLayoutVars>
          <dgm:chPref val="3"/>
        </dgm:presLayoutVars>
      </dgm:prSet>
      <dgm:spPr/>
      <dgm:t>
        <a:bodyPr/>
        <a:lstStyle/>
        <a:p>
          <a:endParaRPr lang="en-US"/>
        </a:p>
      </dgm:t>
    </dgm:pt>
    <dgm:pt modelId="{4B12A149-9286-4B40-AD4F-7C71A03CF9BA}" type="pres">
      <dgm:prSet presAssocID="{B60454E8-3F47-40B8-A00F-FEEC4E6A3E69}" presName="rootConnector1" presStyleLbl="node1" presStyleIdx="0" presStyleCnt="0"/>
      <dgm:spPr/>
      <dgm:t>
        <a:bodyPr/>
        <a:lstStyle/>
        <a:p>
          <a:endParaRPr lang="en-US"/>
        </a:p>
      </dgm:t>
    </dgm:pt>
    <dgm:pt modelId="{E4722AB4-6C9F-464C-A184-2660AD6B15FE}" type="pres">
      <dgm:prSet presAssocID="{B60454E8-3F47-40B8-A00F-FEEC4E6A3E69}" presName="hierChild2" presStyleCnt="0"/>
      <dgm:spPr/>
    </dgm:pt>
    <dgm:pt modelId="{A5DDFD8F-2AD3-4CFF-AFF9-24D95D2EFB47}" type="pres">
      <dgm:prSet presAssocID="{69D9D9C1-E2DA-4DE9-BF01-4523C76D54E6}" presName="Name48" presStyleLbl="parChTrans1D2" presStyleIdx="0" presStyleCnt="7"/>
      <dgm:spPr/>
      <dgm:t>
        <a:bodyPr/>
        <a:lstStyle/>
        <a:p>
          <a:endParaRPr lang="en-US"/>
        </a:p>
      </dgm:t>
    </dgm:pt>
    <dgm:pt modelId="{CB60A1FA-9688-4109-B5BA-2D50B951FD57}" type="pres">
      <dgm:prSet presAssocID="{824FAF44-D2A9-49AC-8902-7833F4CBF03B}" presName="hierRoot2" presStyleCnt="0">
        <dgm:presLayoutVars>
          <dgm:hierBranch val="init"/>
        </dgm:presLayoutVars>
      </dgm:prSet>
      <dgm:spPr/>
    </dgm:pt>
    <dgm:pt modelId="{D711E34E-7B68-4B97-89F5-BA8C4F33A414}" type="pres">
      <dgm:prSet presAssocID="{824FAF44-D2A9-49AC-8902-7833F4CBF03B}" presName="rootComposite" presStyleCnt="0"/>
      <dgm:spPr/>
    </dgm:pt>
    <dgm:pt modelId="{3588539B-24AB-4247-B0E6-07659DC55DDB}" type="pres">
      <dgm:prSet presAssocID="{824FAF44-D2A9-49AC-8902-7833F4CBF03B}" presName="rootText" presStyleLbl="node2" presStyleIdx="0" presStyleCnt="7" custScaleX="190696">
        <dgm:presLayoutVars>
          <dgm:chPref val="3"/>
        </dgm:presLayoutVars>
      </dgm:prSet>
      <dgm:spPr/>
      <dgm:t>
        <a:bodyPr/>
        <a:lstStyle/>
        <a:p>
          <a:endParaRPr lang="en-US"/>
        </a:p>
      </dgm:t>
    </dgm:pt>
    <dgm:pt modelId="{0F0AB8D3-AD09-4BB1-BAFC-69C202F82B69}" type="pres">
      <dgm:prSet presAssocID="{824FAF44-D2A9-49AC-8902-7833F4CBF03B}" presName="rootConnector" presStyleLbl="node2" presStyleIdx="0" presStyleCnt="7"/>
      <dgm:spPr/>
      <dgm:t>
        <a:bodyPr/>
        <a:lstStyle/>
        <a:p>
          <a:endParaRPr lang="en-US"/>
        </a:p>
      </dgm:t>
    </dgm:pt>
    <dgm:pt modelId="{267FE4EC-DFD7-4B2C-A479-668220E4AFD9}" type="pres">
      <dgm:prSet presAssocID="{824FAF44-D2A9-49AC-8902-7833F4CBF03B}" presName="hierChild4" presStyleCnt="0"/>
      <dgm:spPr/>
    </dgm:pt>
    <dgm:pt modelId="{01DD1C28-4F2D-474B-A68E-8183680071B7}" type="pres">
      <dgm:prSet presAssocID="{824FAF44-D2A9-49AC-8902-7833F4CBF03B}" presName="hierChild5" presStyleCnt="0"/>
      <dgm:spPr/>
    </dgm:pt>
    <dgm:pt modelId="{4AD81F84-8210-4001-9BFE-6BAEC8F474AC}" type="pres">
      <dgm:prSet presAssocID="{275879AE-6726-490A-94C2-7B6CED366BF8}" presName="Name48" presStyleLbl="parChTrans1D2" presStyleIdx="1" presStyleCnt="7"/>
      <dgm:spPr/>
      <dgm:t>
        <a:bodyPr/>
        <a:lstStyle/>
        <a:p>
          <a:endParaRPr lang="en-US"/>
        </a:p>
      </dgm:t>
    </dgm:pt>
    <dgm:pt modelId="{71EF8170-16DC-41D1-B8AA-1C595EFD8C09}" type="pres">
      <dgm:prSet presAssocID="{CA869727-F59F-4A7F-B175-494D39322118}" presName="hierRoot2" presStyleCnt="0">
        <dgm:presLayoutVars>
          <dgm:hierBranch val="init"/>
        </dgm:presLayoutVars>
      </dgm:prSet>
      <dgm:spPr/>
    </dgm:pt>
    <dgm:pt modelId="{09E47496-2292-401E-B3D5-069E59286109}" type="pres">
      <dgm:prSet presAssocID="{CA869727-F59F-4A7F-B175-494D39322118}" presName="rootComposite" presStyleCnt="0"/>
      <dgm:spPr/>
    </dgm:pt>
    <dgm:pt modelId="{554CD64D-A61C-433B-A317-31326204D6FA}" type="pres">
      <dgm:prSet presAssocID="{CA869727-F59F-4A7F-B175-494D39322118}" presName="rootText" presStyleLbl="node2" presStyleIdx="1" presStyleCnt="7" custScaleX="190696">
        <dgm:presLayoutVars>
          <dgm:chPref val="3"/>
        </dgm:presLayoutVars>
      </dgm:prSet>
      <dgm:spPr/>
      <dgm:t>
        <a:bodyPr/>
        <a:lstStyle/>
        <a:p>
          <a:endParaRPr lang="en-US"/>
        </a:p>
      </dgm:t>
    </dgm:pt>
    <dgm:pt modelId="{FE25D807-A37E-405B-BE1C-D4DC25228566}" type="pres">
      <dgm:prSet presAssocID="{CA869727-F59F-4A7F-B175-494D39322118}" presName="rootConnector" presStyleLbl="node2" presStyleIdx="1" presStyleCnt="7"/>
      <dgm:spPr/>
      <dgm:t>
        <a:bodyPr/>
        <a:lstStyle/>
        <a:p>
          <a:endParaRPr lang="en-US"/>
        </a:p>
      </dgm:t>
    </dgm:pt>
    <dgm:pt modelId="{F7FEE8EA-82CF-46AC-B4BE-BA8DC76D80A2}" type="pres">
      <dgm:prSet presAssocID="{CA869727-F59F-4A7F-B175-494D39322118}" presName="hierChild4" presStyleCnt="0"/>
      <dgm:spPr/>
    </dgm:pt>
    <dgm:pt modelId="{CDDB37DE-7C9B-462C-B7A7-E560CD150956}" type="pres">
      <dgm:prSet presAssocID="{CA869727-F59F-4A7F-B175-494D39322118}" presName="hierChild5" presStyleCnt="0"/>
      <dgm:spPr/>
    </dgm:pt>
    <dgm:pt modelId="{97740566-CD85-4EC2-9835-DC4D9FB2E5D8}" type="pres">
      <dgm:prSet presAssocID="{5D8AE966-4525-42AC-9901-EBA22BE555B7}" presName="Name48" presStyleLbl="parChTrans1D2" presStyleIdx="2" presStyleCnt="7"/>
      <dgm:spPr/>
      <dgm:t>
        <a:bodyPr/>
        <a:lstStyle/>
        <a:p>
          <a:endParaRPr lang="en-US"/>
        </a:p>
      </dgm:t>
    </dgm:pt>
    <dgm:pt modelId="{C65F6BCF-748E-4D3E-96AA-603EF4D3F69B}" type="pres">
      <dgm:prSet presAssocID="{0F1CF364-CF32-49C5-BDC5-1A9D753A150D}" presName="hierRoot2" presStyleCnt="0">
        <dgm:presLayoutVars>
          <dgm:hierBranch val="init"/>
        </dgm:presLayoutVars>
      </dgm:prSet>
      <dgm:spPr/>
    </dgm:pt>
    <dgm:pt modelId="{E7AEA33E-E59D-4450-8241-95D61A26BC91}" type="pres">
      <dgm:prSet presAssocID="{0F1CF364-CF32-49C5-BDC5-1A9D753A150D}" presName="rootComposite" presStyleCnt="0"/>
      <dgm:spPr/>
    </dgm:pt>
    <dgm:pt modelId="{48843910-656D-49FD-B98F-1BEE10C12F53}" type="pres">
      <dgm:prSet presAssocID="{0F1CF364-CF32-49C5-BDC5-1A9D753A150D}" presName="rootText" presStyleLbl="node2" presStyleIdx="2" presStyleCnt="7" custScaleX="190696" custScaleY="110000">
        <dgm:presLayoutVars>
          <dgm:chPref val="3"/>
        </dgm:presLayoutVars>
      </dgm:prSet>
      <dgm:spPr/>
      <dgm:t>
        <a:bodyPr/>
        <a:lstStyle/>
        <a:p>
          <a:endParaRPr lang="en-US"/>
        </a:p>
      </dgm:t>
    </dgm:pt>
    <dgm:pt modelId="{A54AB98F-DF3D-474B-89BC-778D45B92B86}" type="pres">
      <dgm:prSet presAssocID="{0F1CF364-CF32-49C5-BDC5-1A9D753A150D}" presName="rootConnector" presStyleLbl="node2" presStyleIdx="2" presStyleCnt="7"/>
      <dgm:spPr/>
      <dgm:t>
        <a:bodyPr/>
        <a:lstStyle/>
        <a:p>
          <a:endParaRPr lang="en-US"/>
        </a:p>
      </dgm:t>
    </dgm:pt>
    <dgm:pt modelId="{61F0E749-F54D-45A1-9110-B2406EBE82F6}" type="pres">
      <dgm:prSet presAssocID="{0F1CF364-CF32-49C5-BDC5-1A9D753A150D}" presName="hierChild4" presStyleCnt="0"/>
      <dgm:spPr/>
    </dgm:pt>
    <dgm:pt modelId="{308579BA-D696-4170-8C2F-09EDBDDA4C13}" type="pres">
      <dgm:prSet presAssocID="{0F1CF364-CF32-49C5-BDC5-1A9D753A150D}" presName="hierChild5" presStyleCnt="0"/>
      <dgm:spPr/>
    </dgm:pt>
    <dgm:pt modelId="{0BBF20FB-2E86-4972-BF3E-8551124ACB1F}" type="pres">
      <dgm:prSet presAssocID="{7C471BE2-66C4-4001-B9B5-376209663767}" presName="Name48" presStyleLbl="parChTrans1D2" presStyleIdx="3" presStyleCnt="7"/>
      <dgm:spPr/>
      <dgm:t>
        <a:bodyPr/>
        <a:lstStyle/>
        <a:p>
          <a:endParaRPr lang="en-US"/>
        </a:p>
      </dgm:t>
    </dgm:pt>
    <dgm:pt modelId="{DED6ADAF-B30E-4FD9-8BDA-6592625D7837}" type="pres">
      <dgm:prSet presAssocID="{5E17D4FF-1C20-4F9A-9395-8246E41D7C62}" presName="hierRoot2" presStyleCnt="0">
        <dgm:presLayoutVars>
          <dgm:hierBranch val="init"/>
        </dgm:presLayoutVars>
      </dgm:prSet>
      <dgm:spPr/>
    </dgm:pt>
    <dgm:pt modelId="{E1138751-6562-45CF-8F76-49991A42450A}" type="pres">
      <dgm:prSet presAssocID="{5E17D4FF-1C20-4F9A-9395-8246E41D7C62}" presName="rootComposite" presStyleCnt="0"/>
      <dgm:spPr/>
    </dgm:pt>
    <dgm:pt modelId="{11E1DE46-816E-4A4E-8470-584F05ED04E0}" type="pres">
      <dgm:prSet presAssocID="{5E17D4FF-1C20-4F9A-9395-8246E41D7C62}" presName="rootText" presStyleLbl="node2" presStyleIdx="3" presStyleCnt="7" custScaleX="190696">
        <dgm:presLayoutVars>
          <dgm:chPref val="3"/>
        </dgm:presLayoutVars>
      </dgm:prSet>
      <dgm:spPr/>
      <dgm:t>
        <a:bodyPr/>
        <a:lstStyle/>
        <a:p>
          <a:endParaRPr lang="en-US"/>
        </a:p>
      </dgm:t>
    </dgm:pt>
    <dgm:pt modelId="{BC740E9C-985F-4E07-AE31-330039AF1CE8}" type="pres">
      <dgm:prSet presAssocID="{5E17D4FF-1C20-4F9A-9395-8246E41D7C62}" presName="rootConnector" presStyleLbl="node2" presStyleIdx="3" presStyleCnt="7"/>
      <dgm:spPr/>
      <dgm:t>
        <a:bodyPr/>
        <a:lstStyle/>
        <a:p>
          <a:endParaRPr lang="en-US"/>
        </a:p>
      </dgm:t>
    </dgm:pt>
    <dgm:pt modelId="{DA65688E-4FE0-4F5E-BD45-5C93613C3CBF}" type="pres">
      <dgm:prSet presAssocID="{5E17D4FF-1C20-4F9A-9395-8246E41D7C62}" presName="hierChild4" presStyleCnt="0"/>
      <dgm:spPr/>
    </dgm:pt>
    <dgm:pt modelId="{25F67E17-C059-41B2-8495-61B38D009732}" type="pres">
      <dgm:prSet presAssocID="{5E17D4FF-1C20-4F9A-9395-8246E41D7C62}" presName="hierChild5" presStyleCnt="0"/>
      <dgm:spPr/>
    </dgm:pt>
    <dgm:pt modelId="{C28000E9-CEAC-434D-BE87-154AEAA28B5C}" type="pres">
      <dgm:prSet presAssocID="{2C060EFB-CA68-4283-8E92-A4FCB8F5A35E}" presName="Name48" presStyleLbl="parChTrans1D2" presStyleIdx="4" presStyleCnt="7"/>
      <dgm:spPr/>
      <dgm:t>
        <a:bodyPr/>
        <a:lstStyle/>
        <a:p>
          <a:endParaRPr lang="en-US"/>
        </a:p>
      </dgm:t>
    </dgm:pt>
    <dgm:pt modelId="{8A1CFF4C-7C3A-48D3-9E2E-E7F3188C7B5A}" type="pres">
      <dgm:prSet presAssocID="{BA89C933-270F-463A-8093-044179A9DD87}" presName="hierRoot2" presStyleCnt="0">
        <dgm:presLayoutVars>
          <dgm:hierBranch val="init"/>
        </dgm:presLayoutVars>
      </dgm:prSet>
      <dgm:spPr/>
    </dgm:pt>
    <dgm:pt modelId="{527F76CF-1A08-48B3-AD1F-447031A79790}" type="pres">
      <dgm:prSet presAssocID="{BA89C933-270F-463A-8093-044179A9DD87}" presName="rootComposite" presStyleCnt="0"/>
      <dgm:spPr/>
    </dgm:pt>
    <dgm:pt modelId="{B6C28607-75DA-457F-9912-271F310F05C7}" type="pres">
      <dgm:prSet presAssocID="{BA89C933-270F-463A-8093-044179A9DD87}" presName="rootText" presStyleLbl="node2" presStyleIdx="4" presStyleCnt="7" custScaleX="190696" custScaleY="110000">
        <dgm:presLayoutVars>
          <dgm:chPref val="3"/>
        </dgm:presLayoutVars>
      </dgm:prSet>
      <dgm:spPr/>
      <dgm:t>
        <a:bodyPr/>
        <a:lstStyle/>
        <a:p>
          <a:endParaRPr lang="en-US"/>
        </a:p>
      </dgm:t>
    </dgm:pt>
    <dgm:pt modelId="{0ACD9FA2-E105-4CF2-B757-88E8F42F880E}" type="pres">
      <dgm:prSet presAssocID="{BA89C933-270F-463A-8093-044179A9DD87}" presName="rootConnector" presStyleLbl="node2" presStyleIdx="4" presStyleCnt="7"/>
      <dgm:spPr/>
      <dgm:t>
        <a:bodyPr/>
        <a:lstStyle/>
        <a:p>
          <a:endParaRPr lang="en-US"/>
        </a:p>
      </dgm:t>
    </dgm:pt>
    <dgm:pt modelId="{A6D86027-7AB4-4151-8317-3EF2ECBA9A38}" type="pres">
      <dgm:prSet presAssocID="{BA89C933-270F-463A-8093-044179A9DD87}" presName="hierChild4" presStyleCnt="0"/>
      <dgm:spPr/>
    </dgm:pt>
    <dgm:pt modelId="{386A67EC-E175-4BAB-8F72-F8081D7C17E2}" type="pres">
      <dgm:prSet presAssocID="{BA89C933-270F-463A-8093-044179A9DD87}" presName="hierChild5" presStyleCnt="0"/>
      <dgm:spPr/>
    </dgm:pt>
    <dgm:pt modelId="{CC99AA87-CD49-4EDD-A536-46D3385C6DE4}" type="pres">
      <dgm:prSet presAssocID="{4A139259-B6F3-4508-B72D-D7FB1770EF4B}" presName="Name48" presStyleLbl="parChTrans1D2" presStyleIdx="5" presStyleCnt="7"/>
      <dgm:spPr/>
      <dgm:t>
        <a:bodyPr/>
        <a:lstStyle/>
        <a:p>
          <a:endParaRPr lang="en-US"/>
        </a:p>
      </dgm:t>
    </dgm:pt>
    <dgm:pt modelId="{68357FDF-535D-4664-BDCF-EC9F31494667}" type="pres">
      <dgm:prSet presAssocID="{E344F3B0-92B0-4A12-95A7-40DC723AD559}" presName="hierRoot2" presStyleCnt="0">
        <dgm:presLayoutVars>
          <dgm:hierBranch val="init"/>
        </dgm:presLayoutVars>
      </dgm:prSet>
      <dgm:spPr/>
    </dgm:pt>
    <dgm:pt modelId="{7283E7D9-5D1A-456D-93A0-A74E267D7D42}" type="pres">
      <dgm:prSet presAssocID="{E344F3B0-92B0-4A12-95A7-40DC723AD559}" presName="rootComposite" presStyleCnt="0"/>
      <dgm:spPr/>
    </dgm:pt>
    <dgm:pt modelId="{8BFA6471-D286-41D9-89AF-DFEE18A174FB}" type="pres">
      <dgm:prSet presAssocID="{E344F3B0-92B0-4A12-95A7-40DC723AD559}" presName="rootText" presStyleLbl="node2" presStyleIdx="5" presStyleCnt="7" custScaleX="190696">
        <dgm:presLayoutVars>
          <dgm:chPref val="3"/>
        </dgm:presLayoutVars>
      </dgm:prSet>
      <dgm:spPr/>
      <dgm:t>
        <a:bodyPr/>
        <a:lstStyle/>
        <a:p>
          <a:endParaRPr lang="en-US"/>
        </a:p>
      </dgm:t>
    </dgm:pt>
    <dgm:pt modelId="{CC39262D-6A1D-4207-BB00-AD1F5C4F254E}" type="pres">
      <dgm:prSet presAssocID="{E344F3B0-92B0-4A12-95A7-40DC723AD559}" presName="rootConnector" presStyleLbl="node2" presStyleIdx="5" presStyleCnt="7"/>
      <dgm:spPr/>
      <dgm:t>
        <a:bodyPr/>
        <a:lstStyle/>
        <a:p>
          <a:endParaRPr lang="en-US"/>
        </a:p>
      </dgm:t>
    </dgm:pt>
    <dgm:pt modelId="{BC3C813F-4582-417F-8D08-6FF8053F8756}" type="pres">
      <dgm:prSet presAssocID="{E344F3B0-92B0-4A12-95A7-40DC723AD559}" presName="hierChild4" presStyleCnt="0"/>
      <dgm:spPr/>
    </dgm:pt>
    <dgm:pt modelId="{1B8CC868-5475-423D-B651-E3CE706B9AC4}" type="pres">
      <dgm:prSet presAssocID="{E344F3B0-92B0-4A12-95A7-40DC723AD559}" presName="hierChild5" presStyleCnt="0"/>
      <dgm:spPr/>
    </dgm:pt>
    <dgm:pt modelId="{B1432C68-6AC5-4B28-AAF8-43BF7FB0706E}" type="pres">
      <dgm:prSet presAssocID="{8A0D2851-9768-4A61-A88E-6BD5DE2EA98A}" presName="Name48" presStyleLbl="parChTrans1D2" presStyleIdx="6" presStyleCnt="7"/>
      <dgm:spPr/>
      <dgm:t>
        <a:bodyPr/>
        <a:lstStyle/>
        <a:p>
          <a:endParaRPr lang="en-US"/>
        </a:p>
      </dgm:t>
    </dgm:pt>
    <dgm:pt modelId="{3759CAEC-75D0-44A3-80ED-DA5482FCC6E8}" type="pres">
      <dgm:prSet presAssocID="{A5F66491-0A7B-4CEF-B66D-513B51E5A101}" presName="hierRoot2" presStyleCnt="0">
        <dgm:presLayoutVars>
          <dgm:hierBranch val="init"/>
        </dgm:presLayoutVars>
      </dgm:prSet>
      <dgm:spPr/>
    </dgm:pt>
    <dgm:pt modelId="{A4F77F4B-9235-45A5-9C86-3C3BE8B8E21F}" type="pres">
      <dgm:prSet presAssocID="{A5F66491-0A7B-4CEF-B66D-513B51E5A101}" presName="rootComposite" presStyleCnt="0"/>
      <dgm:spPr/>
    </dgm:pt>
    <dgm:pt modelId="{1C2380DD-AB4B-4767-93AE-A1F8D2D722D3}" type="pres">
      <dgm:prSet presAssocID="{A5F66491-0A7B-4CEF-B66D-513B51E5A101}" presName="rootText" presStyleLbl="node2" presStyleIdx="6" presStyleCnt="7" custScaleX="190696" custScaleY="110000">
        <dgm:presLayoutVars>
          <dgm:chPref val="3"/>
        </dgm:presLayoutVars>
      </dgm:prSet>
      <dgm:spPr/>
      <dgm:t>
        <a:bodyPr/>
        <a:lstStyle/>
        <a:p>
          <a:endParaRPr lang="en-US"/>
        </a:p>
      </dgm:t>
    </dgm:pt>
    <dgm:pt modelId="{E89249A8-81D1-4168-8EA9-DEDD1D5AFEB7}" type="pres">
      <dgm:prSet presAssocID="{A5F66491-0A7B-4CEF-B66D-513B51E5A101}" presName="rootConnector" presStyleLbl="node2" presStyleIdx="6" presStyleCnt="7"/>
      <dgm:spPr/>
      <dgm:t>
        <a:bodyPr/>
        <a:lstStyle/>
        <a:p>
          <a:endParaRPr lang="en-US"/>
        </a:p>
      </dgm:t>
    </dgm:pt>
    <dgm:pt modelId="{F42ABC2B-1EC3-4FA6-AA0E-9DC4C1850E44}" type="pres">
      <dgm:prSet presAssocID="{A5F66491-0A7B-4CEF-B66D-513B51E5A101}" presName="hierChild4" presStyleCnt="0"/>
      <dgm:spPr/>
    </dgm:pt>
    <dgm:pt modelId="{A0B45FD0-FBE4-4675-8C47-9F3EE68381F4}" type="pres">
      <dgm:prSet presAssocID="{A5F66491-0A7B-4CEF-B66D-513B51E5A101}" presName="hierChild5" presStyleCnt="0"/>
      <dgm:spPr/>
    </dgm:pt>
    <dgm:pt modelId="{B52E3573-34E4-410D-825D-00AB2EE76015}" type="pres">
      <dgm:prSet presAssocID="{B60454E8-3F47-40B8-A00F-FEEC4E6A3E69}" presName="hierChild3" presStyleCnt="0"/>
      <dgm:spPr/>
    </dgm:pt>
  </dgm:ptLst>
  <dgm:cxnLst>
    <dgm:cxn modelId="{E15470B5-BF8E-4331-A5E5-C1F80AAE3E5F}" type="presOf" srcId="{2C060EFB-CA68-4283-8E92-A4FCB8F5A35E}" destId="{C28000E9-CEAC-434D-BE87-154AEAA28B5C}" srcOrd="0" destOrd="0" presId="urn:microsoft.com/office/officeart/2005/8/layout/orgChart1"/>
    <dgm:cxn modelId="{0F181279-3606-4FB5-826F-6F324C34797F}" type="presOf" srcId="{824FAF44-D2A9-49AC-8902-7833F4CBF03B}" destId="{3588539B-24AB-4247-B0E6-07659DC55DDB}" srcOrd="0" destOrd="0" presId="urn:microsoft.com/office/officeart/2005/8/layout/orgChart1"/>
    <dgm:cxn modelId="{FE26198F-6D19-4EF4-8CD2-1980D15E1B8A}" type="presOf" srcId="{5D8AE966-4525-42AC-9901-EBA22BE555B7}" destId="{97740566-CD85-4EC2-9835-DC4D9FB2E5D8}" srcOrd="0" destOrd="0" presId="urn:microsoft.com/office/officeart/2005/8/layout/orgChart1"/>
    <dgm:cxn modelId="{C9C63B08-0CB4-4F73-AE58-C2FBCB9FEC80}" srcId="{B60454E8-3F47-40B8-A00F-FEEC4E6A3E69}" destId="{E344F3B0-92B0-4A12-95A7-40DC723AD559}" srcOrd="5" destOrd="0" parTransId="{4A139259-B6F3-4508-B72D-D7FB1770EF4B}" sibTransId="{16E03A2D-E246-4BF9-90D0-77C48388DABB}"/>
    <dgm:cxn modelId="{3F82938F-4519-48A8-ADEE-B63BF8EF8C77}" type="presOf" srcId="{B60454E8-3F47-40B8-A00F-FEEC4E6A3E69}" destId="{C79DD22F-270F-4BE2-A84F-A8DB4F655841}" srcOrd="0" destOrd="0" presId="urn:microsoft.com/office/officeart/2005/8/layout/orgChart1"/>
    <dgm:cxn modelId="{5BAB1CB2-E5B0-46E1-9E2C-F553F6DB655E}" type="presOf" srcId="{275879AE-6726-490A-94C2-7B6CED366BF8}" destId="{4AD81F84-8210-4001-9BFE-6BAEC8F474AC}" srcOrd="0" destOrd="0" presId="urn:microsoft.com/office/officeart/2005/8/layout/orgChart1"/>
    <dgm:cxn modelId="{8C757772-7A15-4518-A681-DE7E089FEE02}" type="presOf" srcId="{8A0D2851-9768-4A61-A88E-6BD5DE2EA98A}" destId="{B1432C68-6AC5-4B28-AAF8-43BF7FB0706E}" srcOrd="0" destOrd="0" presId="urn:microsoft.com/office/officeart/2005/8/layout/orgChart1"/>
    <dgm:cxn modelId="{542A885E-5372-47DB-A033-2C2CDCA9040F}" type="presOf" srcId="{BA89C933-270F-463A-8093-044179A9DD87}" destId="{0ACD9FA2-E105-4CF2-B757-88E8F42F880E}" srcOrd="1" destOrd="0" presId="urn:microsoft.com/office/officeart/2005/8/layout/orgChart1"/>
    <dgm:cxn modelId="{90F6277A-357A-4939-872C-CE6A76F0CA79}" type="presOf" srcId="{7C471BE2-66C4-4001-B9B5-376209663767}" destId="{0BBF20FB-2E86-4972-BF3E-8551124ACB1F}" srcOrd="0" destOrd="0" presId="urn:microsoft.com/office/officeart/2005/8/layout/orgChart1"/>
    <dgm:cxn modelId="{9A290F73-0458-4BEC-8301-B58724098B82}" srcId="{B60454E8-3F47-40B8-A00F-FEEC4E6A3E69}" destId="{A5F66491-0A7B-4CEF-B66D-513B51E5A101}" srcOrd="6" destOrd="0" parTransId="{8A0D2851-9768-4A61-A88E-6BD5DE2EA98A}" sibTransId="{6B91F63E-28A7-4387-8DFB-C0923D524E9C}"/>
    <dgm:cxn modelId="{19554897-B0B7-4EC7-B767-C53D2F6708E2}" type="presOf" srcId="{CA869727-F59F-4A7F-B175-494D39322118}" destId="{FE25D807-A37E-405B-BE1C-D4DC25228566}" srcOrd="1" destOrd="0" presId="urn:microsoft.com/office/officeart/2005/8/layout/orgChart1"/>
    <dgm:cxn modelId="{650F6559-6B08-4EEF-A29C-A206CB9D3ECC}" srcId="{B60454E8-3F47-40B8-A00F-FEEC4E6A3E69}" destId="{824FAF44-D2A9-49AC-8902-7833F4CBF03B}" srcOrd="0" destOrd="0" parTransId="{69D9D9C1-E2DA-4DE9-BF01-4523C76D54E6}" sibTransId="{37972170-8170-4ECC-83B6-3C65B30CF445}"/>
    <dgm:cxn modelId="{6EC94F9B-599C-49F6-97F9-7F33791675E1}" srcId="{B60454E8-3F47-40B8-A00F-FEEC4E6A3E69}" destId="{BA89C933-270F-463A-8093-044179A9DD87}" srcOrd="4" destOrd="0" parTransId="{2C060EFB-CA68-4283-8E92-A4FCB8F5A35E}" sibTransId="{EDC17744-6A75-4143-93B8-3904F5875BC0}"/>
    <dgm:cxn modelId="{7A763860-FF0F-4BED-BFA5-9C08D4A793AE}" type="presOf" srcId="{5E17D4FF-1C20-4F9A-9395-8246E41D7C62}" destId="{11E1DE46-816E-4A4E-8470-584F05ED04E0}" srcOrd="0" destOrd="0" presId="urn:microsoft.com/office/officeart/2005/8/layout/orgChart1"/>
    <dgm:cxn modelId="{E3863290-514A-46FF-91C3-50F1E2DD5CBE}" type="presOf" srcId="{B60454E8-3F47-40B8-A00F-FEEC4E6A3E69}" destId="{4B12A149-9286-4B40-AD4F-7C71A03CF9BA}" srcOrd="1" destOrd="0" presId="urn:microsoft.com/office/officeart/2005/8/layout/orgChart1"/>
    <dgm:cxn modelId="{B3701D6E-910A-446B-B8AB-659D5EA9169A}" srcId="{B60454E8-3F47-40B8-A00F-FEEC4E6A3E69}" destId="{CA869727-F59F-4A7F-B175-494D39322118}" srcOrd="1" destOrd="0" parTransId="{275879AE-6726-490A-94C2-7B6CED366BF8}" sibTransId="{E50A56DC-C506-428F-ABF7-4C32D6E47E97}"/>
    <dgm:cxn modelId="{A37321A9-F1F9-4485-AE4B-47C45036B62E}" type="presOf" srcId="{824FAF44-D2A9-49AC-8902-7833F4CBF03B}" destId="{0F0AB8D3-AD09-4BB1-BAFC-69C202F82B69}" srcOrd="1" destOrd="0" presId="urn:microsoft.com/office/officeart/2005/8/layout/orgChart1"/>
    <dgm:cxn modelId="{70DA7C5B-7338-4FC1-B07B-AB143E45481F}" type="presOf" srcId="{A5F66491-0A7B-4CEF-B66D-513B51E5A101}" destId="{1C2380DD-AB4B-4767-93AE-A1F8D2D722D3}" srcOrd="0" destOrd="0" presId="urn:microsoft.com/office/officeart/2005/8/layout/orgChart1"/>
    <dgm:cxn modelId="{E721AACD-8AB3-4045-8CA3-8819FEAA28BE}" type="presOf" srcId="{0F1CF364-CF32-49C5-BDC5-1A9D753A150D}" destId="{48843910-656D-49FD-B98F-1BEE10C12F53}" srcOrd="0" destOrd="0" presId="urn:microsoft.com/office/officeart/2005/8/layout/orgChart1"/>
    <dgm:cxn modelId="{C36B5579-906B-4FE9-B3A1-5028045F9E13}" type="presOf" srcId="{0758FD52-2D10-4144-8DBB-2F245D7B7A0A}" destId="{B672E993-C37A-42B1-8759-8A3CB13AD98B}" srcOrd="0" destOrd="0" presId="urn:microsoft.com/office/officeart/2005/8/layout/orgChart1"/>
    <dgm:cxn modelId="{20BB8096-CEF9-45A1-97D9-00CA5868FD53}" type="presOf" srcId="{69D9D9C1-E2DA-4DE9-BF01-4523C76D54E6}" destId="{A5DDFD8F-2AD3-4CFF-AFF9-24D95D2EFB47}" srcOrd="0" destOrd="0" presId="urn:microsoft.com/office/officeart/2005/8/layout/orgChart1"/>
    <dgm:cxn modelId="{2590CC9A-0542-4089-BB5A-C37A0C83CA56}" srcId="{B60454E8-3F47-40B8-A00F-FEEC4E6A3E69}" destId="{5E17D4FF-1C20-4F9A-9395-8246E41D7C62}" srcOrd="3" destOrd="0" parTransId="{7C471BE2-66C4-4001-B9B5-376209663767}" sibTransId="{CAF8026E-F503-4CFA-BCB9-8626E1ADBE8A}"/>
    <dgm:cxn modelId="{A553A629-7B99-415B-9259-C658F79B720C}" type="presOf" srcId="{CA869727-F59F-4A7F-B175-494D39322118}" destId="{554CD64D-A61C-433B-A317-31326204D6FA}" srcOrd="0" destOrd="0" presId="urn:microsoft.com/office/officeart/2005/8/layout/orgChart1"/>
    <dgm:cxn modelId="{AEB3BD6F-B303-4D4E-BD64-044F2926B4FB}" srcId="{B60454E8-3F47-40B8-A00F-FEEC4E6A3E69}" destId="{0F1CF364-CF32-49C5-BDC5-1A9D753A150D}" srcOrd="2" destOrd="0" parTransId="{5D8AE966-4525-42AC-9901-EBA22BE555B7}" sibTransId="{36E4E4E0-68B0-41D8-9BBA-577CE02B0923}"/>
    <dgm:cxn modelId="{5B984886-FAFC-4E15-BE47-3F1271AF414A}" type="presOf" srcId="{5E17D4FF-1C20-4F9A-9395-8246E41D7C62}" destId="{BC740E9C-985F-4E07-AE31-330039AF1CE8}" srcOrd="1" destOrd="0" presId="urn:microsoft.com/office/officeart/2005/8/layout/orgChart1"/>
    <dgm:cxn modelId="{9998D383-8604-48A8-A621-4A16275DF835}" srcId="{0758FD52-2D10-4144-8DBB-2F245D7B7A0A}" destId="{B60454E8-3F47-40B8-A00F-FEEC4E6A3E69}" srcOrd="0" destOrd="0" parTransId="{5D6407D3-5C5E-4A86-9581-946E19BFD893}" sibTransId="{1BE53307-B769-4577-B4B3-02B84FBF00FA}"/>
    <dgm:cxn modelId="{C59F0393-B0CB-43FF-B4FA-38EB79C8ED90}" type="presOf" srcId="{E344F3B0-92B0-4A12-95A7-40DC723AD559}" destId="{CC39262D-6A1D-4207-BB00-AD1F5C4F254E}" srcOrd="1" destOrd="0" presId="urn:microsoft.com/office/officeart/2005/8/layout/orgChart1"/>
    <dgm:cxn modelId="{5B267F0E-E4F9-486C-BD2B-920629417629}" type="presOf" srcId="{4A139259-B6F3-4508-B72D-D7FB1770EF4B}" destId="{CC99AA87-CD49-4EDD-A536-46D3385C6DE4}" srcOrd="0" destOrd="0" presId="urn:microsoft.com/office/officeart/2005/8/layout/orgChart1"/>
    <dgm:cxn modelId="{F643ED0D-A95D-4BC6-8683-9438B4D832B3}" type="presOf" srcId="{A5F66491-0A7B-4CEF-B66D-513B51E5A101}" destId="{E89249A8-81D1-4168-8EA9-DEDD1D5AFEB7}" srcOrd="1" destOrd="0" presId="urn:microsoft.com/office/officeart/2005/8/layout/orgChart1"/>
    <dgm:cxn modelId="{3B9AECE9-779D-4E1F-B111-27FE2BC23537}" type="presOf" srcId="{0F1CF364-CF32-49C5-BDC5-1A9D753A150D}" destId="{A54AB98F-DF3D-474B-89BC-778D45B92B86}" srcOrd="1" destOrd="0" presId="urn:microsoft.com/office/officeart/2005/8/layout/orgChart1"/>
    <dgm:cxn modelId="{FAD22FAD-AEC1-4805-81FC-A608BBED0ECE}" type="presOf" srcId="{E344F3B0-92B0-4A12-95A7-40DC723AD559}" destId="{8BFA6471-D286-41D9-89AF-DFEE18A174FB}" srcOrd="0" destOrd="0" presId="urn:microsoft.com/office/officeart/2005/8/layout/orgChart1"/>
    <dgm:cxn modelId="{CB9BA452-2FA4-49FA-A0D0-8652C94BBC62}" type="presOf" srcId="{BA89C933-270F-463A-8093-044179A9DD87}" destId="{B6C28607-75DA-457F-9912-271F310F05C7}" srcOrd="0" destOrd="0" presId="urn:microsoft.com/office/officeart/2005/8/layout/orgChart1"/>
    <dgm:cxn modelId="{B11E3C31-222B-433B-9576-4BF8BB2E2A90}" type="presParOf" srcId="{B672E993-C37A-42B1-8759-8A3CB13AD98B}" destId="{17306F43-1094-4C72-BADA-29644681AAC6}" srcOrd="0" destOrd="0" presId="urn:microsoft.com/office/officeart/2005/8/layout/orgChart1"/>
    <dgm:cxn modelId="{455B82C0-CCB8-4D92-8AC5-7D7672C8E33A}" type="presParOf" srcId="{17306F43-1094-4C72-BADA-29644681AAC6}" destId="{499F0A7B-31BE-42B9-A93C-6BBD54EB691F}" srcOrd="0" destOrd="0" presId="urn:microsoft.com/office/officeart/2005/8/layout/orgChart1"/>
    <dgm:cxn modelId="{18E7ADBE-EA82-4E2B-AC7B-512CDB1EB0E3}" type="presParOf" srcId="{499F0A7B-31BE-42B9-A93C-6BBD54EB691F}" destId="{C79DD22F-270F-4BE2-A84F-A8DB4F655841}" srcOrd="0" destOrd="0" presId="urn:microsoft.com/office/officeart/2005/8/layout/orgChart1"/>
    <dgm:cxn modelId="{3FC0255C-7BB1-4464-8BEF-ADCC5BCA9785}" type="presParOf" srcId="{499F0A7B-31BE-42B9-A93C-6BBD54EB691F}" destId="{4B12A149-9286-4B40-AD4F-7C71A03CF9BA}" srcOrd="1" destOrd="0" presId="urn:microsoft.com/office/officeart/2005/8/layout/orgChart1"/>
    <dgm:cxn modelId="{A584F55F-DE1E-4636-8FBB-6062102106AA}" type="presParOf" srcId="{17306F43-1094-4C72-BADA-29644681AAC6}" destId="{E4722AB4-6C9F-464C-A184-2660AD6B15FE}" srcOrd="1" destOrd="0" presId="urn:microsoft.com/office/officeart/2005/8/layout/orgChart1"/>
    <dgm:cxn modelId="{EE7A2CA1-D547-4C3A-B5A6-9F6486E19CE1}" type="presParOf" srcId="{E4722AB4-6C9F-464C-A184-2660AD6B15FE}" destId="{A5DDFD8F-2AD3-4CFF-AFF9-24D95D2EFB47}" srcOrd="0" destOrd="0" presId="urn:microsoft.com/office/officeart/2005/8/layout/orgChart1"/>
    <dgm:cxn modelId="{76155366-89C9-41E1-8FAC-C86356C09DF1}" type="presParOf" srcId="{E4722AB4-6C9F-464C-A184-2660AD6B15FE}" destId="{CB60A1FA-9688-4109-B5BA-2D50B951FD57}" srcOrd="1" destOrd="0" presId="urn:microsoft.com/office/officeart/2005/8/layout/orgChart1"/>
    <dgm:cxn modelId="{C2132A00-A327-43C7-BF82-1A28A5E0EF44}" type="presParOf" srcId="{CB60A1FA-9688-4109-B5BA-2D50B951FD57}" destId="{D711E34E-7B68-4B97-89F5-BA8C4F33A414}" srcOrd="0" destOrd="0" presId="urn:microsoft.com/office/officeart/2005/8/layout/orgChart1"/>
    <dgm:cxn modelId="{F6872D5B-CB7D-464B-AC94-0AAF5F527579}" type="presParOf" srcId="{D711E34E-7B68-4B97-89F5-BA8C4F33A414}" destId="{3588539B-24AB-4247-B0E6-07659DC55DDB}" srcOrd="0" destOrd="0" presId="urn:microsoft.com/office/officeart/2005/8/layout/orgChart1"/>
    <dgm:cxn modelId="{BD5D859F-10A8-4618-B691-4F9A4550192A}" type="presParOf" srcId="{D711E34E-7B68-4B97-89F5-BA8C4F33A414}" destId="{0F0AB8D3-AD09-4BB1-BAFC-69C202F82B69}" srcOrd="1" destOrd="0" presId="urn:microsoft.com/office/officeart/2005/8/layout/orgChart1"/>
    <dgm:cxn modelId="{06246F28-D742-4D19-868D-5EF0840FFD0B}" type="presParOf" srcId="{CB60A1FA-9688-4109-B5BA-2D50B951FD57}" destId="{267FE4EC-DFD7-4B2C-A479-668220E4AFD9}" srcOrd="1" destOrd="0" presId="urn:microsoft.com/office/officeart/2005/8/layout/orgChart1"/>
    <dgm:cxn modelId="{7BD7BB20-2E21-42F9-BDF2-9FD802735924}" type="presParOf" srcId="{CB60A1FA-9688-4109-B5BA-2D50B951FD57}" destId="{01DD1C28-4F2D-474B-A68E-8183680071B7}" srcOrd="2" destOrd="0" presId="urn:microsoft.com/office/officeart/2005/8/layout/orgChart1"/>
    <dgm:cxn modelId="{57771532-7CA2-401A-ACB7-D40666884028}" type="presParOf" srcId="{E4722AB4-6C9F-464C-A184-2660AD6B15FE}" destId="{4AD81F84-8210-4001-9BFE-6BAEC8F474AC}" srcOrd="2" destOrd="0" presId="urn:microsoft.com/office/officeart/2005/8/layout/orgChart1"/>
    <dgm:cxn modelId="{CD4FD4E8-7D3F-4349-BD53-3FF43FD11013}" type="presParOf" srcId="{E4722AB4-6C9F-464C-A184-2660AD6B15FE}" destId="{71EF8170-16DC-41D1-B8AA-1C595EFD8C09}" srcOrd="3" destOrd="0" presId="urn:microsoft.com/office/officeart/2005/8/layout/orgChart1"/>
    <dgm:cxn modelId="{54361CB1-1FD0-41F1-BDAF-210EF1CACFCF}" type="presParOf" srcId="{71EF8170-16DC-41D1-B8AA-1C595EFD8C09}" destId="{09E47496-2292-401E-B3D5-069E59286109}" srcOrd="0" destOrd="0" presId="urn:microsoft.com/office/officeart/2005/8/layout/orgChart1"/>
    <dgm:cxn modelId="{5386BE2A-5443-400C-B78B-C30DCBCBA0C3}" type="presParOf" srcId="{09E47496-2292-401E-B3D5-069E59286109}" destId="{554CD64D-A61C-433B-A317-31326204D6FA}" srcOrd="0" destOrd="0" presId="urn:microsoft.com/office/officeart/2005/8/layout/orgChart1"/>
    <dgm:cxn modelId="{4932AFB5-5072-410A-A83D-1F3139BFF0A2}" type="presParOf" srcId="{09E47496-2292-401E-B3D5-069E59286109}" destId="{FE25D807-A37E-405B-BE1C-D4DC25228566}" srcOrd="1" destOrd="0" presId="urn:microsoft.com/office/officeart/2005/8/layout/orgChart1"/>
    <dgm:cxn modelId="{5577FD1F-A4FF-40E1-8740-FCF8A0414787}" type="presParOf" srcId="{71EF8170-16DC-41D1-B8AA-1C595EFD8C09}" destId="{F7FEE8EA-82CF-46AC-B4BE-BA8DC76D80A2}" srcOrd="1" destOrd="0" presId="urn:microsoft.com/office/officeart/2005/8/layout/orgChart1"/>
    <dgm:cxn modelId="{1A6CE0EA-1E3C-44E3-8756-C0F6F1D5CBA8}" type="presParOf" srcId="{71EF8170-16DC-41D1-B8AA-1C595EFD8C09}" destId="{CDDB37DE-7C9B-462C-B7A7-E560CD150956}" srcOrd="2" destOrd="0" presId="urn:microsoft.com/office/officeart/2005/8/layout/orgChart1"/>
    <dgm:cxn modelId="{34A57022-C33A-4DC9-8B36-83412739054A}" type="presParOf" srcId="{E4722AB4-6C9F-464C-A184-2660AD6B15FE}" destId="{97740566-CD85-4EC2-9835-DC4D9FB2E5D8}" srcOrd="4" destOrd="0" presId="urn:microsoft.com/office/officeart/2005/8/layout/orgChart1"/>
    <dgm:cxn modelId="{2D17CCCD-EC06-4F9D-B331-C382FD06E9CB}" type="presParOf" srcId="{E4722AB4-6C9F-464C-A184-2660AD6B15FE}" destId="{C65F6BCF-748E-4D3E-96AA-603EF4D3F69B}" srcOrd="5" destOrd="0" presId="urn:microsoft.com/office/officeart/2005/8/layout/orgChart1"/>
    <dgm:cxn modelId="{8185CC41-C41E-4692-8C39-29AC8D0B469F}" type="presParOf" srcId="{C65F6BCF-748E-4D3E-96AA-603EF4D3F69B}" destId="{E7AEA33E-E59D-4450-8241-95D61A26BC91}" srcOrd="0" destOrd="0" presId="urn:microsoft.com/office/officeart/2005/8/layout/orgChart1"/>
    <dgm:cxn modelId="{3EB87B53-477B-46EB-A9BB-4CC9549BD0C2}" type="presParOf" srcId="{E7AEA33E-E59D-4450-8241-95D61A26BC91}" destId="{48843910-656D-49FD-B98F-1BEE10C12F53}" srcOrd="0" destOrd="0" presId="urn:microsoft.com/office/officeart/2005/8/layout/orgChart1"/>
    <dgm:cxn modelId="{AE33673A-E33A-4964-9D32-31FA23FBE01B}" type="presParOf" srcId="{E7AEA33E-E59D-4450-8241-95D61A26BC91}" destId="{A54AB98F-DF3D-474B-89BC-778D45B92B86}" srcOrd="1" destOrd="0" presId="urn:microsoft.com/office/officeart/2005/8/layout/orgChart1"/>
    <dgm:cxn modelId="{AFEAB31B-856E-4760-A3FA-049CFEA37A5D}" type="presParOf" srcId="{C65F6BCF-748E-4D3E-96AA-603EF4D3F69B}" destId="{61F0E749-F54D-45A1-9110-B2406EBE82F6}" srcOrd="1" destOrd="0" presId="urn:microsoft.com/office/officeart/2005/8/layout/orgChart1"/>
    <dgm:cxn modelId="{DD3B51DB-755D-43D0-A957-A61E88D66CEF}" type="presParOf" srcId="{C65F6BCF-748E-4D3E-96AA-603EF4D3F69B}" destId="{308579BA-D696-4170-8C2F-09EDBDDA4C13}" srcOrd="2" destOrd="0" presId="urn:microsoft.com/office/officeart/2005/8/layout/orgChart1"/>
    <dgm:cxn modelId="{AAD1F378-4F0A-4F44-940A-B1ADF6A18E76}" type="presParOf" srcId="{E4722AB4-6C9F-464C-A184-2660AD6B15FE}" destId="{0BBF20FB-2E86-4972-BF3E-8551124ACB1F}" srcOrd="6" destOrd="0" presId="urn:microsoft.com/office/officeart/2005/8/layout/orgChart1"/>
    <dgm:cxn modelId="{462A95ED-FFA5-46A3-B8FE-BCB86D406309}" type="presParOf" srcId="{E4722AB4-6C9F-464C-A184-2660AD6B15FE}" destId="{DED6ADAF-B30E-4FD9-8BDA-6592625D7837}" srcOrd="7" destOrd="0" presId="urn:microsoft.com/office/officeart/2005/8/layout/orgChart1"/>
    <dgm:cxn modelId="{F56F1D28-44C1-405F-B964-368978EFEB15}" type="presParOf" srcId="{DED6ADAF-B30E-4FD9-8BDA-6592625D7837}" destId="{E1138751-6562-45CF-8F76-49991A42450A}" srcOrd="0" destOrd="0" presId="urn:microsoft.com/office/officeart/2005/8/layout/orgChart1"/>
    <dgm:cxn modelId="{A813FE9C-E8AD-487C-BC3C-9F480A905049}" type="presParOf" srcId="{E1138751-6562-45CF-8F76-49991A42450A}" destId="{11E1DE46-816E-4A4E-8470-584F05ED04E0}" srcOrd="0" destOrd="0" presId="urn:microsoft.com/office/officeart/2005/8/layout/orgChart1"/>
    <dgm:cxn modelId="{99E8080E-8515-4EED-A204-70AA68F9B633}" type="presParOf" srcId="{E1138751-6562-45CF-8F76-49991A42450A}" destId="{BC740E9C-985F-4E07-AE31-330039AF1CE8}" srcOrd="1" destOrd="0" presId="urn:microsoft.com/office/officeart/2005/8/layout/orgChart1"/>
    <dgm:cxn modelId="{C7BFFF2D-8926-4F53-BD19-316AB3C20281}" type="presParOf" srcId="{DED6ADAF-B30E-4FD9-8BDA-6592625D7837}" destId="{DA65688E-4FE0-4F5E-BD45-5C93613C3CBF}" srcOrd="1" destOrd="0" presId="urn:microsoft.com/office/officeart/2005/8/layout/orgChart1"/>
    <dgm:cxn modelId="{1ABDCED1-8DA6-4A1D-9711-5C647126AC2C}" type="presParOf" srcId="{DED6ADAF-B30E-4FD9-8BDA-6592625D7837}" destId="{25F67E17-C059-41B2-8495-61B38D009732}" srcOrd="2" destOrd="0" presId="urn:microsoft.com/office/officeart/2005/8/layout/orgChart1"/>
    <dgm:cxn modelId="{E679ED15-E59C-454E-A336-766781F88AE9}" type="presParOf" srcId="{E4722AB4-6C9F-464C-A184-2660AD6B15FE}" destId="{C28000E9-CEAC-434D-BE87-154AEAA28B5C}" srcOrd="8" destOrd="0" presId="urn:microsoft.com/office/officeart/2005/8/layout/orgChart1"/>
    <dgm:cxn modelId="{018AC387-A766-4E2A-BE82-CC1B026BA4C9}" type="presParOf" srcId="{E4722AB4-6C9F-464C-A184-2660AD6B15FE}" destId="{8A1CFF4C-7C3A-48D3-9E2E-E7F3188C7B5A}" srcOrd="9" destOrd="0" presId="urn:microsoft.com/office/officeart/2005/8/layout/orgChart1"/>
    <dgm:cxn modelId="{C0A325A7-2469-4270-A505-D3617D8DB709}" type="presParOf" srcId="{8A1CFF4C-7C3A-48D3-9E2E-E7F3188C7B5A}" destId="{527F76CF-1A08-48B3-AD1F-447031A79790}" srcOrd="0" destOrd="0" presId="urn:microsoft.com/office/officeart/2005/8/layout/orgChart1"/>
    <dgm:cxn modelId="{C175ACA4-6528-4CD8-8337-7FDDE4AB62E3}" type="presParOf" srcId="{527F76CF-1A08-48B3-AD1F-447031A79790}" destId="{B6C28607-75DA-457F-9912-271F310F05C7}" srcOrd="0" destOrd="0" presId="urn:microsoft.com/office/officeart/2005/8/layout/orgChart1"/>
    <dgm:cxn modelId="{625A843F-23FB-4EDD-BC30-59EF77A27806}" type="presParOf" srcId="{527F76CF-1A08-48B3-AD1F-447031A79790}" destId="{0ACD9FA2-E105-4CF2-B757-88E8F42F880E}" srcOrd="1" destOrd="0" presId="urn:microsoft.com/office/officeart/2005/8/layout/orgChart1"/>
    <dgm:cxn modelId="{9D7B1DBF-7752-48AD-B046-57B05C84DA89}" type="presParOf" srcId="{8A1CFF4C-7C3A-48D3-9E2E-E7F3188C7B5A}" destId="{A6D86027-7AB4-4151-8317-3EF2ECBA9A38}" srcOrd="1" destOrd="0" presId="urn:microsoft.com/office/officeart/2005/8/layout/orgChart1"/>
    <dgm:cxn modelId="{97455ADC-A70D-4C82-8373-B35FE998AA3A}" type="presParOf" srcId="{8A1CFF4C-7C3A-48D3-9E2E-E7F3188C7B5A}" destId="{386A67EC-E175-4BAB-8F72-F8081D7C17E2}" srcOrd="2" destOrd="0" presId="urn:microsoft.com/office/officeart/2005/8/layout/orgChart1"/>
    <dgm:cxn modelId="{F059E620-BD0D-4DC3-BC50-45E5EE3892DD}" type="presParOf" srcId="{E4722AB4-6C9F-464C-A184-2660AD6B15FE}" destId="{CC99AA87-CD49-4EDD-A536-46D3385C6DE4}" srcOrd="10" destOrd="0" presId="urn:microsoft.com/office/officeart/2005/8/layout/orgChart1"/>
    <dgm:cxn modelId="{A141B38B-DE6F-41D8-A52E-631F175E9BAF}" type="presParOf" srcId="{E4722AB4-6C9F-464C-A184-2660AD6B15FE}" destId="{68357FDF-535D-4664-BDCF-EC9F31494667}" srcOrd="11" destOrd="0" presId="urn:microsoft.com/office/officeart/2005/8/layout/orgChart1"/>
    <dgm:cxn modelId="{202F9B62-DBF2-4F50-BA4F-4892F6A6AA98}" type="presParOf" srcId="{68357FDF-535D-4664-BDCF-EC9F31494667}" destId="{7283E7D9-5D1A-456D-93A0-A74E267D7D42}" srcOrd="0" destOrd="0" presId="urn:microsoft.com/office/officeart/2005/8/layout/orgChart1"/>
    <dgm:cxn modelId="{5E14B11A-34AC-454B-9F49-D047E76B377A}" type="presParOf" srcId="{7283E7D9-5D1A-456D-93A0-A74E267D7D42}" destId="{8BFA6471-D286-41D9-89AF-DFEE18A174FB}" srcOrd="0" destOrd="0" presId="urn:microsoft.com/office/officeart/2005/8/layout/orgChart1"/>
    <dgm:cxn modelId="{4F141112-0B22-4DF1-A895-0C211E0A0B7A}" type="presParOf" srcId="{7283E7D9-5D1A-456D-93A0-A74E267D7D42}" destId="{CC39262D-6A1D-4207-BB00-AD1F5C4F254E}" srcOrd="1" destOrd="0" presId="urn:microsoft.com/office/officeart/2005/8/layout/orgChart1"/>
    <dgm:cxn modelId="{93912799-4412-4F09-ACC4-182A8C2B2C1A}" type="presParOf" srcId="{68357FDF-535D-4664-BDCF-EC9F31494667}" destId="{BC3C813F-4582-417F-8D08-6FF8053F8756}" srcOrd="1" destOrd="0" presId="urn:microsoft.com/office/officeart/2005/8/layout/orgChart1"/>
    <dgm:cxn modelId="{51AA5EF1-87E6-4962-AF44-BD4FA98CB8C6}" type="presParOf" srcId="{68357FDF-535D-4664-BDCF-EC9F31494667}" destId="{1B8CC868-5475-423D-B651-E3CE706B9AC4}" srcOrd="2" destOrd="0" presId="urn:microsoft.com/office/officeart/2005/8/layout/orgChart1"/>
    <dgm:cxn modelId="{BD35B073-9043-4370-A762-8D0F59B185AD}" type="presParOf" srcId="{E4722AB4-6C9F-464C-A184-2660AD6B15FE}" destId="{B1432C68-6AC5-4B28-AAF8-43BF7FB0706E}" srcOrd="12" destOrd="0" presId="urn:microsoft.com/office/officeart/2005/8/layout/orgChart1"/>
    <dgm:cxn modelId="{FCDB5D8F-5CAF-42D0-92A4-FAEB7C057965}" type="presParOf" srcId="{E4722AB4-6C9F-464C-A184-2660AD6B15FE}" destId="{3759CAEC-75D0-44A3-80ED-DA5482FCC6E8}" srcOrd="13" destOrd="0" presId="urn:microsoft.com/office/officeart/2005/8/layout/orgChart1"/>
    <dgm:cxn modelId="{C7225EE4-76A1-438F-8F54-C3FB02820FA2}" type="presParOf" srcId="{3759CAEC-75D0-44A3-80ED-DA5482FCC6E8}" destId="{A4F77F4B-9235-45A5-9C86-3C3BE8B8E21F}" srcOrd="0" destOrd="0" presId="urn:microsoft.com/office/officeart/2005/8/layout/orgChart1"/>
    <dgm:cxn modelId="{282CB2DF-6819-4F55-ADB5-37345E0C86C7}" type="presParOf" srcId="{A4F77F4B-9235-45A5-9C86-3C3BE8B8E21F}" destId="{1C2380DD-AB4B-4767-93AE-A1F8D2D722D3}" srcOrd="0" destOrd="0" presId="urn:microsoft.com/office/officeart/2005/8/layout/orgChart1"/>
    <dgm:cxn modelId="{CFA5FFCB-6BB6-47F9-B017-C16A10C5CBED}" type="presParOf" srcId="{A4F77F4B-9235-45A5-9C86-3C3BE8B8E21F}" destId="{E89249A8-81D1-4168-8EA9-DEDD1D5AFEB7}" srcOrd="1" destOrd="0" presId="urn:microsoft.com/office/officeart/2005/8/layout/orgChart1"/>
    <dgm:cxn modelId="{003A7E16-0F88-4EB4-AF7B-456F4D5B9741}" type="presParOf" srcId="{3759CAEC-75D0-44A3-80ED-DA5482FCC6E8}" destId="{F42ABC2B-1EC3-4FA6-AA0E-9DC4C1850E44}" srcOrd="1" destOrd="0" presId="urn:microsoft.com/office/officeart/2005/8/layout/orgChart1"/>
    <dgm:cxn modelId="{428F042B-2EA2-4225-9898-3D1D2E59438F}" type="presParOf" srcId="{3759CAEC-75D0-44A3-80ED-DA5482FCC6E8}" destId="{A0B45FD0-FBE4-4675-8C47-9F3EE68381F4}" srcOrd="2" destOrd="0" presId="urn:microsoft.com/office/officeart/2005/8/layout/orgChart1"/>
    <dgm:cxn modelId="{67E1E5A3-F3AB-4A57-B480-2BC4695FA453}" type="presParOf" srcId="{17306F43-1094-4C72-BADA-29644681AAC6}" destId="{B52E3573-34E4-410D-825D-00AB2EE7601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32C68-6AC5-4B28-AAF8-43BF7FB0706E}">
      <dsp:nvSpPr>
        <dsp:cNvPr id="0" name=""/>
        <dsp:cNvSpPr/>
      </dsp:nvSpPr>
      <dsp:spPr>
        <a:xfrm>
          <a:off x="4087932" y="1306688"/>
          <a:ext cx="151044" cy="3905582"/>
        </a:xfrm>
        <a:custGeom>
          <a:avLst/>
          <a:gdLst/>
          <a:ahLst/>
          <a:cxnLst/>
          <a:rect l="0" t="0" r="0" b="0"/>
          <a:pathLst>
            <a:path>
              <a:moveTo>
                <a:pt x="151044" y="0"/>
              </a:moveTo>
              <a:lnTo>
                <a:pt x="151044" y="3905582"/>
              </a:lnTo>
              <a:lnTo>
                <a:pt x="0" y="390558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99AA87-CD49-4EDD-A536-46D3385C6DE4}">
      <dsp:nvSpPr>
        <dsp:cNvPr id="0" name=""/>
        <dsp:cNvSpPr/>
      </dsp:nvSpPr>
      <dsp:spPr>
        <a:xfrm>
          <a:off x="4238977" y="1306688"/>
          <a:ext cx="151044" cy="2776343"/>
        </a:xfrm>
        <a:custGeom>
          <a:avLst/>
          <a:gdLst/>
          <a:ahLst/>
          <a:cxnLst/>
          <a:rect l="0" t="0" r="0" b="0"/>
          <a:pathLst>
            <a:path>
              <a:moveTo>
                <a:pt x="0" y="0"/>
              </a:moveTo>
              <a:lnTo>
                <a:pt x="0" y="2776343"/>
              </a:lnTo>
              <a:lnTo>
                <a:pt x="151044" y="277634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000E9-CEAC-434D-BE87-154AEAA28B5C}">
      <dsp:nvSpPr>
        <dsp:cNvPr id="0" name=""/>
        <dsp:cNvSpPr/>
      </dsp:nvSpPr>
      <dsp:spPr>
        <a:xfrm>
          <a:off x="4087932" y="1306688"/>
          <a:ext cx="151044" cy="2812306"/>
        </a:xfrm>
        <a:custGeom>
          <a:avLst/>
          <a:gdLst/>
          <a:ahLst/>
          <a:cxnLst/>
          <a:rect l="0" t="0" r="0" b="0"/>
          <a:pathLst>
            <a:path>
              <a:moveTo>
                <a:pt x="151044" y="0"/>
              </a:moveTo>
              <a:lnTo>
                <a:pt x="151044" y="2812306"/>
              </a:lnTo>
              <a:lnTo>
                <a:pt x="0" y="281230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BF20FB-2E86-4972-BF3E-8551124ACB1F}">
      <dsp:nvSpPr>
        <dsp:cNvPr id="0" name=""/>
        <dsp:cNvSpPr/>
      </dsp:nvSpPr>
      <dsp:spPr>
        <a:xfrm>
          <a:off x="4238977" y="1306688"/>
          <a:ext cx="151044" cy="1683068"/>
        </a:xfrm>
        <a:custGeom>
          <a:avLst/>
          <a:gdLst/>
          <a:ahLst/>
          <a:cxnLst/>
          <a:rect l="0" t="0" r="0" b="0"/>
          <a:pathLst>
            <a:path>
              <a:moveTo>
                <a:pt x="0" y="0"/>
              </a:moveTo>
              <a:lnTo>
                <a:pt x="0" y="1683068"/>
              </a:lnTo>
              <a:lnTo>
                <a:pt x="151044" y="168306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740566-CD85-4EC2-9835-DC4D9FB2E5D8}">
      <dsp:nvSpPr>
        <dsp:cNvPr id="0" name=""/>
        <dsp:cNvSpPr/>
      </dsp:nvSpPr>
      <dsp:spPr>
        <a:xfrm>
          <a:off x="4087932" y="1306688"/>
          <a:ext cx="151044" cy="1719031"/>
        </a:xfrm>
        <a:custGeom>
          <a:avLst/>
          <a:gdLst/>
          <a:ahLst/>
          <a:cxnLst/>
          <a:rect l="0" t="0" r="0" b="0"/>
          <a:pathLst>
            <a:path>
              <a:moveTo>
                <a:pt x="151044" y="0"/>
              </a:moveTo>
              <a:lnTo>
                <a:pt x="151044" y="1719031"/>
              </a:lnTo>
              <a:lnTo>
                <a:pt x="0" y="171903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D81F84-8210-4001-9BFE-6BAEC8F474AC}">
      <dsp:nvSpPr>
        <dsp:cNvPr id="0" name=""/>
        <dsp:cNvSpPr/>
      </dsp:nvSpPr>
      <dsp:spPr>
        <a:xfrm>
          <a:off x="4238977" y="1306688"/>
          <a:ext cx="151044" cy="661719"/>
        </a:xfrm>
        <a:custGeom>
          <a:avLst/>
          <a:gdLst/>
          <a:ahLst/>
          <a:cxnLst/>
          <a:rect l="0" t="0" r="0" b="0"/>
          <a:pathLst>
            <a:path>
              <a:moveTo>
                <a:pt x="0" y="0"/>
              </a:moveTo>
              <a:lnTo>
                <a:pt x="0" y="661719"/>
              </a:lnTo>
              <a:lnTo>
                <a:pt x="151044" y="6617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DFD8F-2AD3-4CFF-AFF9-24D95D2EFB47}">
      <dsp:nvSpPr>
        <dsp:cNvPr id="0" name=""/>
        <dsp:cNvSpPr/>
      </dsp:nvSpPr>
      <dsp:spPr>
        <a:xfrm>
          <a:off x="4087932" y="1306688"/>
          <a:ext cx="151044" cy="661719"/>
        </a:xfrm>
        <a:custGeom>
          <a:avLst/>
          <a:gdLst/>
          <a:ahLst/>
          <a:cxnLst/>
          <a:rect l="0" t="0" r="0" b="0"/>
          <a:pathLst>
            <a:path>
              <a:moveTo>
                <a:pt x="151044" y="0"/>
              </a:moveTo>
              <a:lnTo>
                <a:pt x="151044" y="661719"/>
              </a:lnTo>
              <a:lnTo>
                <a:pt x="0" y="6617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9DD22F-270F-4BE2-A84F-A8DB4F655841}">
      <dsp:nvSpPr>
        <dsp:cNvPr id="0" name=""/>
        <dsp:cNvSpPr/>
      </dsp:nvSpPr>
      <dsp:spPr>
        <a:xfrm>
          <a:off x="1635241" y="2360"/>
          <a:ext cx="5207471" cy="13043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Committee on Earth Science and Applications from Space</a:t>
          </a:r>
          <a:endParaRPr lang="en-US" sz="2800" b="1" kern="1200" dirty="0"/>
        </a:p>
      </dsp:txBody>
      <dsp:txXfrm>
        <a:off x="1635241" y="2360"/>
        <a:ext cx="5207471" cy="1304327"/>
      </dsp:txXfrm>
    </dsp:sp>
    <dsp:sp modelId="{3588539B-24AB-4247-B0E6-07659DC55DDB}">
      <dsp:nvSpPr>
        <dsp:cNvPr id="0" name=""/>
        <dsp:cNvSpPr/>
      </dsp:nvSpPr>
      <dsp:spPr>
        <a:xfrm>
          <a:off x="1344732" y="1608777"/>
          <a:ext cx="2743200" cy="7192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Panel On Land-Use Change, Ecosystem Dynamics, And Biodiversity</a:t>
          </a:r>
          <a:endParaRPr lang="en-US" sz="1600" kern="1200" dirty="0"/>
        </a:p>
      </dsp:txBody>
      <dsp:txXfrm>
        <a:off x="1344732" y="1608777"/>
        <a:ext cx="2743200" cy="719260"/>
      </dsp:txXfrm>
    </dsp:sp>
    <dsp:sp modelId="{554CD64D-A61C-433B-A317-31326204D6FA}">
      <dsp:nvSpPr>
        <dsp:cNvPr id="0" name=""/>
        <dsp:cNvSpPr/>
      </dsp:nvSpPr>
      <dsp:spPr>
        <a:xfrm>
          <a:off x="4390022" y="1608777"/>
          <a:ext cx="2743200" cy="7192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Panel On Weather Science And Applications</a:t>
          </a:r>
          <a:endParaRPr lang="en-US" sz="1600" kern="1200" dirty="0"/>
        </a:p>
      </dsp:txBody>
      <dsp:txXfrm>
        <a:off x="4390022" y="1608777"/>
        <a:ext cx="2743200" cy="719260"/>
      </dsp:txXfrm>
    </dsp:sp>
    <dsp:sp modelId="{48843910-656D-49FD-B98F-1BEE10C12F53}">
      <dsp:nvSpPr>
        <dsp:cNvPr id="0" name=""/>
        <dsp:cNvSpPr/>
      </dsp:nvSpPr>
      <dsp:spPr>
        <a:xfrm>
          <a:off x="1344732" y="2630127"/>
          <a:ext cx="2743200" cy="79118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Panel On Climate Variability And Change</a:t>
          </a:r>
          <a:endParaRPr lang="en-US" sz="1600" kern="1200" dirty="0"/>
        </a:p>
      </dsp:txBody>
      <dsp:txXfrm>
        <a:off x="1344732" y="2630127"/>
        <a:ext cx="2743200" cy="791186"/>
      </dsp:txXfrm>
    </dsp:sp>
    <dsp:sp modelId="{11E1DE46-816E-4A4E-8470-584F05ED04E0}">
      <dsp:nvSpPr>
        <dsp:cNvPr id="0" name=""/>
        <dsp:cNvSpPr/>
      </dsp:nvSpPr>
      <dsp:spPr>
        <a:xfrm>
          <a:off x="4390022" y="2630127"/>
          <a:ext cx="2743200" cy="7192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Panel On Water Resources And The Global Hydrologic Cycle</a:t>
          </a:r>
          <a:endParaRPr lang="en-US" sz="1600" kern="1200" dirty="0"/>
        </a:p>
      </dsp:txBody>
      <dsp:txXfrm>
        <a:off x="4390022" y="2630127"/>
        <a:ext cx="2743200" cy="719260"/>
      </dsp:txXfrm>
    </dsp:sp>
    <dsp:sp modelId="{B6C28607-75DA-457F-9912-271F310F05C7}">
      <dsp:nvSpPr>
        <dsp:cNvPr id="0" name=""/>
        <dsp:cNvSpPr/>
      </dsp:nvSpPr>
      <dsp:spPr>
        <a:xfrm>
          <a:off x="1344732" y="3723402"/>
          <a:ext cx="2743200" cy="79118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smtClean="0"/>
            <a:t>Panel On Human Health And Security</a:t>
          </a:r>
          <a:endParaRPr lang="en-US" sz="1600" kern="1200"/>
        </a:p>
      </dsp:txBody>
      <dsp:txXfrm>
        <a:off x="1344732" y="3723402"/>
        <a:ext cx="2743200" cy="791186"/>
      </dsp:txXfrm>
    </dsp:sp>
    <dsp:sp modelId="{8BFA6471-D286-41D9-89AF-DFEE18A174FB}">
      <dsp:nvSpPr>
        <dsp:cNvPr id="0" name=""/>
        <dsp:cNvSpPr/>
      </dsp:nvSpPr>
      <dsp:spPr>
        <a:xfrm>
          <a:off x="4390022" y="3723402"/>
          <a:ext cx="2743200" cy="71926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Panel On Solid-Earth Hazards, Natural Resources, And Dynamics</a:t>
          </a:r>
          <a:endParaRPr lang="en-US" sz="1600" kern="1200" dirty="0"/>
        </a:p>
      </dsp:txBody>
      <dsp:txXfrm>
        <a:off x="4390022" y="3723402"/>
        <a:ext cx="2743200" cy="719260"/>
      </dsp:txXfrm>
    </dsp:sp>
    <dsp:sp modelId="{1C2380DD-AB4B-4767-93AE-A1F8D2D722D3}">
      <dsp:nvSpPr>
        <dsp:cNvPr id="0" name=""/>
        <dsp:cNvSpPr/>
      </dsp:nvSpPr>
      <dsp:spPr>
        <a:xfrm>
          <a:off x="1344732" y="4816678"/>
          <a:ext cx="2743200" cy="79118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Panel On Earth Science Applications And Societal Benefits</a:t>
          </a:r>
          <a:endParaRPr lang="en-US" sz="1600" kern="1200" dirty="0"/>
        </a:p>
      </dsp:txBody>
      <dsp:txXfrm>
        <a:off x="1344732" y="4816678"/>
        <a:ext cx="2743200" cy="7911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13ABD42-74D5-432C-B483-B26C07D58656}" type="datetimeFigureOut">
              <a:rPr lang="en-US" smtClean="0"/>
              <a:t>5/27/15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090244-3984-47A2-982B-684160400008}" type="slidenum">
              <a:rPr lang="en-US" smtClean="0"/>
              <a:t>‹#›</a:t>
            </a:fld>
            <a:endParaRPr lang="en-US"/>
          </a:p>
        </p:txBody>
      </p:sp>
    </p:spTree>
    <p:extLst>
      <p:ext uri="{BB962C8B-B14F-4D97-AF65-F5344CB8AC3E}">
        <p14:creationId xmlns:p14="http://schemas.microsoft.com/office/powerpoint/2010/main" val="3418147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1" Type="http://schemas.openxmlformats.org/officeDocument/2006/relationships/hyperlink" Target="http://www.forestdisturbance.net/" TargetMode="External"/><Relationship Id="rId12" Type="http://schemas.openxmlformats.org/officeDocument/2006/relationships/hyperlink" Target="http://www.fao.org/nr/gfims/en/" TargetMode="External"/><Relationship Id="rId13" Type="http://schemas.openxmlformats.org/officeDocument/2006/relationships/hyperlink" Target="http://wfdss.usgs.gov/" TargetMode="External"/><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firescience.gov/" TargetMode="External"/><Relationship Id="rId4" Type="http://schemas.openxmlformats.org/officeDocument/2006/relationships/hyperlink" Target="http://frames.nbii.gov/" TargetMode="External"/><Relationship Id="rId5" Type="http://schemas.openxmlformats.org/officeDocument/2006/relationships/hyperlink" Target="http://semip.org/" TargetMode="External"/><Relationship Id="rId6" Type="http://schemas.openxmlformats.org/officeDocument/2006/relationships/hyperlink" Target="http://www.nifc.gov/" TargetMode="External"/><Relationship Id="rId7" Type="http://schemas.openxmlformats.org/officeDocument/2006/relationships/hyperlink" Target="http://www.fs.fed.us/eng/rsac/" TargetMode="External"/><Relationship Id="rId8" Type="http://schemas.openxmlformats.org/officeDocument/2006/relationships/hyperlink" Target="http://eros.usgs.gov/%23/Science/Landscape_Dynamics/Fire_Science" TargetMode="External"/><Relationship Id="rId9" Type="http://schemas.openxmlformats.org/officeDocument/2006/relationships/hyperlink" Target="http://www.firelab.org/science-applications" TargetMode="External"/><Relationship Id="rId10" Type="http://schemas.openxmlformats.org/officeDocument/2006/relationships/hyperlink" Target="http://www.fs.fed.us/pnw/about/programs/mdr/airfire.s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8BE5449-C07E-46F1-BC73-0AFD3B7FB73B}" type="slidenum">
              <a:rPr lang="en-US" smtClean="0">
                <a:solidFill>
                  <a:prstClr val="black"/>
                </a:solidFill>
                <a:latin typeface="Arial" pitchFamily="34" charset="0"/>
              </a:rPr>
              <a:pPr/>
              <a:t>1</a:t>
            </a:fld>
            <a:endParaRPr lang="en-US" smtClean="0">
              <a:solidFill>
                <a:prstClr val="black"/>
              </a:solidFill>
              <a:latin typeface="Arial" pitchFamily="34" charset="0"/>
            </a:endParaRPr>
          </a:p>
        </p:txBody>
      </p:sp>
      <p:sp>
        <p:nvSpPr>
          <p:cNvPr id="92163" name="Rectangle 2"/>
          <p:cNvSpPr>
            <a:spLocks noGrp="1" noRot="1" noChangeAspect="1" noChangeArrowheads="1" noTextEdit="1"/>
          </p:cNvSpPr>
          <p:nvPr>
            <p:ph type="sldImg"/>
          </p:nvPr>
        </p:nvSpPr>
        <p:spPr>
          <a:xfrm>
            <a:off x="1181100" y="696913"/>
            <a:ext cx="4649788" cy="3487737"/>
          </a:xfrm>
          <a:ln/>
        </p:spPr>
      </p:sp>
      <p:sp>
        <p:nvSpPr>
          <p:cNvPr id="92164" name="Rectangle 3"/>
          <p:cNvSpPr>
            <a:spLocks noGrp="1" noChangeArrowheads="1"/>
          </p:cNvSpPr>
          <p:nvPr>
            <p:ph type="body" idx="1"/>
          </p:nvPr>
        </p:nvSpPr>
        <p:spPr>
          <a:xfrm>
            <a:off x="935144" y="4415790"/>
            <a:ext cx="5140112" cy="4183380"/>
          </a:xfrm>
          <a:noFill/>
          <a:ln/>
        </p:spPr>
        <p:txBody>
          <a:bodyPr/>
          <a:lstStyle/>
          <a:p>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3702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49156" name="Slide Number Placeholder 3"/>
          <p:cNvSpPr>
            <a:spLocks noGrp="1"/>
          </p:cNvSpPr>
          <p:nvPr>
            <p:ph type="sldNum" sz="quarter" idx="5"/>
          </p:nvPr>
        </p:nvSpPr>
        <p:spPr>
          <a:noFill/>
        </p:spPr>
        <p:txBody>
          <a:bodyPr/>
          <a:lstStyle/>
          <a:p>
            <a:pPr defTabSz="930275"/>
            <a:fld id="{58BE9CC0-FFB3-4CD1-9E8F-9C65868DD2D3}" type="slidenum">
              <a:rPr lang="en-US" smtClean="0"/>
              <a:pPr defTabSz="930275"/>
              <a:t>15</a:t>
            </a:fld>
            <a:endParaRPr lang="en-US" smtClean="0"/>
          </a:p>
        </p:txBody>
      </p:sp>
    </p:spTree>
    <p:extLst>
      <p:ext uri="{BB962C8B-B14F-4D97-AF65-F5344CB8AC3E}">
        <p14:creationId xmlns:p14="http://schemas.microsoft.com/office/powerpoint/2010/main" val="306243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407601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900" i="1" kern="1200" dirty="0" smtClean="0">
                <a:solidFill>
                  <a:schemeClr val="tx1"/>
                </a:solidFill>
                <a:latin typeface="Times" pitchFamily="-16" charset="0"/>
                <a:ea typeface="+mn-ea"/>
                <a:cs typeface="+mn-cs"/>
              </a:rPr>
              <a:t>Main Recommendation: The U.S. government, working in concert with the private sector, academe, the public, and its international partners, should renew its investment in Earth-observing systems</a:t>
            </a:r>
            <a:endParaRPr lang="en-US" sz="3200" i="1" kern="1200" dirty="0" smtClean="0">
              <a:solidFill>
                <a:schemeClr val="tx1"/>
              </a:solidFill>
              <a:latin typeface="Times" pitchFamily="-16"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208834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2000250" algn="l"/>
                <a:tab pos="5486400" algn="r"/>
              </a:tabLst>
            </a:pPr>
            <a:r>
              <a:rPr lang="en-US" sz="1200" dirty="0" smtClean="0"/>
              <a:t>ESD has initiated several approaches and activities to engage the applications community and to integrate them into the mission planning, formulation, and development efforts. The “applications value” of a mission can support the design choices and trade-offs. </a:t>
            </a:r>
          </a:p>
          <a:p>
            <a:pPr>
              <a:spcAft>
                <a:spcPts val="0"/>
              </a:spcAft>
              <a:tabLst>
                <a:tab pos="2000250" algn="l"/>
                <a:tab pos="5486400" algn="r"/>
              </a:tabLst>
            </a:pPr>
            <a:endParaRPr lang="en-US" sz="1200" dirty="0" smtClean="0"/>
          </a:p>
          <a:p>
            <a:r>
              <a:rPr lang="en-US" dirty="0" smtClean="0">
                <a:solidFill>
                  <a:srgbClr val="000000"/>
                </a:solidFill>
              </a:rPr>
              <a:t>The national strategy outlined here has as its overarching objective a program of scientific discovery and development of applications that will enhance economic competitiveness, protect life and property, and assist in the stewardship of the planet for this and future generations.</a:t>
            </a:r>
            <a:r>
              <a:rPr lang="en-US" i="1" dirty="0" smtClean="0">
                <a:solidFill>
                  <a:srgbClr val="000000"/>
                </a:solidFill>
              </a:rPr>
              <a:t>	Earth Science Decadal Survey	2007</a:t>
            </a:r>
          </a:p>
          <a:p>
            <a:pPr>
              <a:spcAft>
                <a:spcPts val="0"/>
              </a:spcAft>
              <a:tabLst>
                <a:tab pos="2000250" algn="l"/>
                <a:tab pos="5486400" algn="r"/>
              </a:tabLst>
            </a:pPr>
            <a:endParaRPr lang="en-US" sz="1200" dirty="0" smtClean="0"/>
          </a:p>
          <a:p>
            <a:pPr>
              <a:spcAft>
                <a:spcPts val="0"/>
              </a:spcAft>
              <a:tabLst>
                <a:tab pos="2000250" algn="l"/>
                <a:tab pos="5486400" algn="r"/>
              </a:tabLst>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325812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3401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0"/>
              </a:spcBef>
              <a:spcAft>
                <a:spcPts val="900"/>
              </a:spcAft>
              <a:buClrTx/>
              <a:buSzTx/>
              <a:buFontTx/>
              <a:buNone/>
              <a:tabLst/>
              <a:defRPr/>
            </a:pPr>
            <a:r>
              <a:rPr kumimoji="0" lang="en-US" sz="3600" b="0" i="0" u="none" strike="noStrike" kern="1200" cap="none" spc="0" normalizeH="0" baseline="0" noProof="0" dirty="0" smtClean="0">
                <a:ln>
                  <a:noFill/>
                </a:ln>
                <a:solidFill>
                  <a:srgbClr val="333399"/>
                </a:solidFill>
                <a:effectLst/>
                <a:uLnTx/>
                <a:uFillTx/>
                <a:latin typeface="Arial" charset="0"/>
                <a:ea typeface="+mn-ea"/>
                <a:cs typeface="+mn-cs"/>
              </a:rPr>
              <a:t>What’s the opportunity for Wildfires</a:t>
            </a:r>
          </a:p>
          <a:p>
            <a:pPr marL="571500" marR="0" lvl="0" indent="-571500" algn="l" defTabSz="914400" rtl="0" eaLnBrk="0" fontAlgn="base" latinLnBrk="0" hangingPunct="0">
              <a:lnSpc>
                <a:spcPct val="100000"/>
              </a:lnSpc>
              <a:spcBef>
                <a:spcPct val="0"/>
              </a:spcBef>
              <a:spcAft>
                <a:spcPts val="900"/>
              </a:spcAft>
              <a:buClrTx/>
              <a:buSzTx/>
              <a:buFontTx/>
              <a:buChar char="-"/>
              <a:tabLst/>
              <a:defRPr/>
            </a:pPr>
            <a:r>
              <a:rPr kumimoji="0" lang="en-US" sz="2400" b="0" i="0" u="none" strike="noStrike" kern="1200" cap="none" spc="0" normalizeH="0" baseline="0" noProof="0" dirty="0" smtClean="0">
                <a:ln>
                  <a:noFill/>
                </a:ln>
                <a:solidFill>
                  <a:srgbClr val="333399"/>
                </a:solidFill>
                <a:effectLst/>
                <a:uLnTx/>
                <a:uFillTx/>
                <a:latin typeface="Arial" charset="0"/>
                <a:ea typeface="+mn-ea"/>
                <a:cs typeface="+mn-cs"/>
              </a:rPr>
              <a:t>Influence</a:t>
            </a:r>
          </a:p>
          <a:p>
            <a:pPr marL="571500" marR="0" lvl="0" indent="-571500" algn="l" defTabSz="914400" rtl="0" eaLnBrk="0" fontAlgn="base" latinLnBrk="0" hangingPunct="0">
              <a:lnSpc>
                <a:spcPct val="100000"/>
              </a:lnSpc>
              <a:spcBef>
                <a:spcPct val="0"/>
              </a:spcBef>
              <a:spcAft>
                <a:spcPts val="900"/>
              </a:spcAft>
              <a:buClrTx/>
              <a:buSzTx/>
              <a:buFontTx/>
              <a:buChar char="-"/>
              <a:tabLst/>
              <a:defRPr/>
            </a:pPr>
            <a:r>
              <a:rPr kumimoji="0" lang="en-US" sz="2400" b="0" i="0" u="none" strike="noStrike" kern="1200" cap="none" spc="0" normalizeH="0" baseline="0" noProof="0" dirty="0" smtClean="0">
                <a:ln>
                  <a:noFill/>
                </a:ln>
                <a:solidFill>
                  <a:srgbClr val="333399"/>
                </a:solidFill>
                <a:effectLst/>
                <a:uLnTx/>
                <a:uFillTx/>
                <a:latin typeface="Arial" charset="0"/>
                <a:ea typeface="+mn-ea"/>
                <a:cs typeface="+mn-cs"/>
              </a:rPr>
              <a:t>Examples of res/apps</a:t>
            </a:r>
          </a:p>
          <a:p>
            <a:pPr marL="571500" marR="0" lvl="0" indent="-571500" algn="l" defTabSz="914400" rtl="0" eaLnBrk="0" fontAlgn="base" latinLnBrk="0" hangingPunct="0">
              <a:lnSpc>
                <a:spcPct val="100000"/>
              </a:lnSpc>
              <a:spcBef>
                <a:spcPct val="0"/>
              </a:spcBef>
              <a:spcAft>
                <a:spcPts val="900"/>
              </a:spcAft>
              <a:buClrTx/>
              <a:buSzTx/>
              <a:buFontTx/>
              <a:buChar char="-"/>
              <a:tabLst/>
              <a:defRPr/>
            </a:pPr>
            <a:r>
              <a:rPr kumimoji="0" lang="en-US" sz="2400" b="0" i="0" u="none" strike="noStrike" kern="1200" cap="none" spc="0" normalizeH="0" baseline="0" noProof="0" dirty="0" smtClean="0">
                <a:ln>
                  <a:noFill/>
                </a:ln>
                <a:solidFill>
                  <a:srgbClr val="333399"/>
                </a:solidFill>
                <a:effectLst/>
                <a:uLnTx/>
                <a:uFillTx/>
                <a:latin typeface="Arial" charset="0"/>
                <a:ea typeface="+mn-ea"/>
                <a:cs typeface="+mn-cs"/>
              </a:rPr>
              <a:t>Showcase how organized wildfires res/apps community is</a:t>
            </a:r>
          </a:p>
          <a:p>
            <a:pPr marL="571500" marR="0" lvl="0" indent="-571500" algn="l" defTabSz="914400" rtl="0" eaLnBrk="0" fontAlgn="base" latinLnBrk="0" hangingPunct="0">
              <a:lnSpc>
                <a:spcPct val="100000"/>
              </a:lnSpc>
              <a:spcBef>
                <a:spcPct val="0"/>
              </a:spcBef>
              <a:spcAft>
                <a:spcPts val="900"/>
              </a:spcAft>
              <a:buClrTx/>
              <a:buSzTx/>
              <a:buFontTx/>
              <a:buChar char="-"/>
              <a:tabLst/>
              <a:defRPr/>
            </a:pPr>
            <a:r>
              <a:rPr kumimoji="0" lang="en-US" sz="2400" b="0" i="0" u="none" strike="noStrike" kern="1200" cap="none" spc="0" normalizeH="0" baseline="0" noProof="0" dirty="0" smtClean="0">
                <a:ln>
                  <a:noFill/>
                </a:ln>
                <a:solidFill>
                  <a:srgbClr val="333399"/>
                </a:solidFill>
                <a:effectLst/>
                <a:uLnTx/>
                <a:uFillTx/>
                <a:latin typeface="Arial" charset="0"/>
                <a:ea typeface="+mn-ea"/>
                <a:cs typeface="+mn-cs"/>
              </a:rPr>
              <a:t>People on committee</a:t>
            </a:r>
          </a:p>
          <a:p>
            <a:pPr marL="571500" marR="0" lvl="0" indent="-571500" algn="l" defTabSz="914400" rtl="0" eaLnBrk="0" fontAlgn="base" latinLnBrk="0" hangingPunct="0">
              <a:lnSpc>
                <a:spcPct val="100000"/>
              </a:lnSpc>
              <a:spcBef>
                <a:spcPct val="0"/>
              </a:spcBef>
              <a:spcAft>
                <a:spcPts val="900"/>
              </a:spcAft>
              <a:buClrTx/>
              <a:buSzTx/>
              <a:buFontTx/>
              <a:buChar char="-"/>
              <a:tabLst/>
              <a:defRPr/>
            </a:pPr>
            <a:r>
              <a:rPr kumimoji="0" lang="en-US" sz="2400" b="0" i="0" u="none" strike="noStrike" kern="1200" cap="none" spc="0" normalizeH="0" baseline="0" noProof="0" dirty="0" smtClean="0">
                <a:ln>
                  <a:noFill/>
                </a:ln>
                <a:solidFill>
                  <a:srgbClr val="333399"/>
                </a:solidFill>
                <a:effectLst/>
                <a:uLnTx/>
                <a:uFillTx/>
                <a:latin typeface="Arial" charset="0"/>
                <a:ea typeface="+mn-ea"/>
                <a:cs typeface="+mn-cs"/>
              </a:rPr>
              <a:t>Results of the study</a:t>
            </a:r>
          </a:p>
          <a:p>
            <a:pPr>
              <a:defRPr/>
            </a:pPr>
            <a:endParaRPr lang="en-US" dirty="0"/>
          </a:p>
        </p:txBody>
      </p:sp>
      <p:sp>
        <p:nvSpPr>
          <p:cNvPr id="49156" name="Slide Number Placeholder 3"/>
          <p:cNvSpPr>
            <a:spLocks noGrp="1"/>
          </p:cNvSpPr>
          <p:nvPr>
            <p:ph type="sldNum" sz="quarter" idx="5"/>
          </p:nvPr>
        </p:nvSpPr>
        <p:spPr>
          <a:noFill/>
        </p:spPr>
        <p:txBody>
          <a:bodyPr/>
          <a:lstStyle/>
          <a:p>
            <a:pPr defTabSz="930275"/>
            <a:fld id="{58BE9CC0-FFB3-4CD1-9E8F-9C65868DD2D3}" type="slidenum">
              <a:rPr lang="en-US" smtClean="0">
                <a:solidFill>
                  <a:srgbClr val="000000"/>
                </a:solidFill>
              </a:rPr>
              <a:pPr defTabSz="930275"/>
              <a:t>20</a:t>
            </a:fld>
            <a:endParaRPr lang="en-US" smtClean="0">
              <a:solidFill>
                <a:srgbClr val="000000"/>
              </a:solidFill>
            </a:endParaRPr>
          </a:p>
        </p:txBody>
      </p:sp>
    </p:spTree>
    <p:extLst>
      <p:ext uri="{BB962C8B-B14F-4D97-AF65-F5344CB8AC3E}">
        <p14:creationId xmlns:p14="http://schemas.microsoft.com/office/powerpoint/2010/main" val="337024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Aft>
                <a:spcPts val="0"/>
              </a:spcAft>
              <a:tabLst>
                <a:tab pos="2000250" algn="l"/>
                <a:tab pos="5486400" algn="r"/>
              </a:tabLst>
            </a:pPr>
            <a:endParaRPr lang="en-US" dirty="0">
              <a:solidFill>
                <a:srgbClr val="000000"/>
              </a:solidFill>
            </a:endParaRPr>
          </a:p>
        </p:txBody>
      </p:sp>
      <p:sp>
        <p:nvSpPr>
          <p:cNvPr id="49156" name="Slide Number Placeholder 3"/>
          <p:cNvSpPr>
            <a:spLocks noGrp="1"/>
          </p:cNvSpPr>
          <p:nvPr>
            <p:ph type="sldNum" sz="quarter" idx="5"/>
          </p:nvPr>
        </p:nvSpPr>
        <p:spPr>
          <a:noFill/>
        </p:spPr>
        <p:txBody>
          <a:bodyPr/>
          <a:lstStyle/>
          <a:p>
            <a:pPr defTabSz="930275"/>
            <a:fld id="{58BE9CC0-FFB3-4CD1-9E8F-9C65868DD2D3}" type="slidenum">
              <a:rPr lang="en-US" smtClean="0">
                <a:solidFill>
                  <a:prstClr val="black"/>
                </a:solidFill>
              </a:rPr>
              <a:pPr defTabSz="930275"/>
              <a:t>21</a:t>
            </a:fld>
            <a:endParaRPr lang="en-US" smtClean="0">
              <a:solidFill>
                <a:prstClr val="black"/>
              </a:solidFill>
            </a:endParaRPr>
          </a:p>
        </p:txBody>
      </p:sp>
    </p:spTree>
    <p:extLst>
      <p:ext uri="{BB962C8B-B14F-4D97-AF65-F5344CB8AC3E}">
        <p14:creationId xmlns:p14="http://schemas.microsoft.com/office/powerpoint/2010/main" val="2736545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22</a:t>
            </a:fld>
            <a:endParaRPr lang="en-US"/>
          </a:p>
        </p:txBody>
      </p:sp>
    </p:spTree>
    <p:extLst>
      <p:ext uri="{BB962C8B-B14F-4D97-AF65-F5344CB8AC3E}">
        <p14:creationId xmlns:p14="http://schemas.microsoft.com/office/powerpoint/2010/main" val="4119288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293134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2</a:t>
            </a:fld>
            <a:endParaRPr lang="en-US"/>
          </a:p>
        </p:txBody>
      </p:sp>
    </p:spTree>
    <p:extLst>
      <p:ext uri="{BB962C8B-B14F-4D97-AF65-F5344CB8AC3E}">
        <p14:creationId xmlns:p14="http://schemas.microsoft.com/office/powerpoint/2010/main" val="5862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73939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spcAft>
                <a:spcPts val="600"/>
              </a:spcAft>
            </a:pPr>
            <a:r>
              <a:rPr lang="en-US" altLang="en-US" dirty="0" smtClean="0"/>
              <a:t>Joint Fire Science Program, </a:t>
            </a:r>
            <a:r>
              <a:rPr lang="en-US" altLang="en-US" u="sng" dirty="0" smtClean="0">
                <a:hlinkClick r:id="rId3"/>
              </a:rPr>
              <a:t>http://www.firescience.gov/</a:t>
            </a:r>
            <a:r>
              <a:rPr lang="en-US" altLang="en-US" dirty="0" smtClean="0"/>
              <a:t>;</a:t>
            </a:r>
          </a:p>
          <a:p>
            <a:pPr eaLnBrk="1" hangingPunct="1">
              <a:spcAft>
                <a:spcPts val="600"/>
              </a:spcAft>
            </a:pPr>
            <a:r>
              <a:rPr lang="en-US" altLang="en-US" dirty="0" smtClean="0"/>
              <a:t>Fire Research and Management Exchange System, </a:t>
            </a:r>
            <a:r>
              <a:rPr lang="en-US" altLang="en-US" u="sng" dirty="0" smtClean="0">
                <a:hlinkClick r:id="rId4"/>
              </a:rPr>
              <a:t>http://frames.nbii.gov</a:t>
            </a:r>
            <a:r>
              <a:rPr lang="en-US" altLang="en-US" dirty="0" smtClean="0"/>
              <a:t>;</a:t>
            </a:r>
          </a:p>
          <a:p>
            <a:pPr eaLnBrk="1" hangingPunct="1">
              <a:spcAft>
                <a:spcPts val="600"/>
              </a:spcAft>
            </a:pPr>
            <a:r>
              <a:rPr lang="en-US" altLang="en-US" dirty="0" smtClean="0"/>
              <a:t>Smoke and Emission Model </a:t>
            </a:r>
            <a:r>
              <a:rPr lang="en-US" altLang="en-US" dirty="0" err="1" smtClean="0"/>
              <a:t>Intercomparison</a:t>
            </a:r>
            <a:r>
              <a:rPr lang="en-US" altLang="en-US" dirty="0" smtClean="0"/>
              <a:t> Project, </a:t>
            </a:r>
            <a:r>
              <a:rPr lang="en-US" altLang="en-US" u="sng" dirty="0" smtClean="0">
                <a:hlinkClick r:id="rId5"/>
              </a:rPr>
              <a:t>http://semip.org/</a:t>
            </a:r>
            <a:r>
              <a:rPr lang="en-US" altLang="en-US" dirty="0" smtClean="0"/>
              <a:t>; </a:t>
            </a:r>
          </a:p>
          <a:p>
            <a:pPr eaLnBrk="1" hangingPunct="1">
              <a:spcAft>
                <a:spcPts val="600"/>
              </a:spcAft>
            </a:pPr>
            <a:r>
              <a:rPr lang="en-US" altLang="en-US" dirty="0" smtClean="0"/>
              <a:t>National Interagency Fire Center, </a:t>
            </a:r>
            <a:r>
              <a:rPr lang="en-US" altLang="en-US" u="sng" dirty="0" smtClean="0">
                <a:hlinkClick r:id="rId6"/>
              </a:rPr>
              <a:t>www.nifc.gov</a:t>
            </a:r>
            <a:r>
              <a:rPr lang="en-US" altLang="en-US" dirty="0" smtClean="0"/>
              <a:t>; </a:t>
            </a:r>
          </a:p>
          <a:p>
            <a:pPr eaLnBrk="1" hangingPunct="1">
              <a:spcAft>
                <a:spcPts val="600"/>
              </a:spcAft>
            </a:pPr>
            <a:r>
              <a:rPr lang="en-US" altLang="en-US" dirty="0" smtClean="0"/>
              <a:t>Remote Sensing Applications Center, </a:t>
            </a:r>
            <a:r>
              <a:rPr lang="en-US" altLang="en-US" u="sng" dirty="0" smtClean="0">
                <a:hlinkClick r:id="rId7"/>
              </a:rPr>
              <a:t>http://www.fs.fed.us/eng/rsac/</a:t>
            </a:r>
            <a:r>
              <a:rPr lang="en-US" altLang="en-US" dirty="0" smtClean="0"/>
              <a:t>;</a:t>
            </a:r>
          </a:p>
          <a:p>
            <a:pPr eaLnBrk="1" hangingPunct="1">
              <a:spcAft>
                <a:spcPts val="600"/>
              </a:spcAft>
            </a:pPr>
            <a:r>
              <a:rPr lang="en-US" altLang="en-US" dirty="0" smtClean="0"/>
              <a:t>EROS Fire Science, </a:t>
            </a:r>
            <a:r>
              <a:rPr lang="en-US" altLang="en-US" u="sng" dirty="0" smtClean="0">
                <a:hlinkClick r:id="rId8"/>
              </a:rPr>
              <a:t>http://eros.usgs.gov/#/Science/Landscape_Dynamics/Fire_Science</a:t>
            </a:r>
            <a:r>
              <a:rPr lang="en-US" altLang="en-US" dirty="0" smtClean="0"/>
              <a:t>;</a:t>
            </a:r>
          </a:p>
          <a:p>
            <a:pPr eaLnBrk="1" hangingPunct="1">
              <a:spcAft>
                <a:spcPts val="600"/>
              </a:spcAft>
            </a:pPr>
            <a:r>
              <a:rPr lang="en-US" altLang="en-US" dirty="0" smtClean="0"/>
              <a:t>Missoula Fire Lab, </a:t>
            </a:r>
            <a:r>
              <a:rPr lang="en-US" altLang="en-US" u="sng" dirty="0" smtClean="0">
                <a:hlinkClick r:id="rId9"/>
              </a:rPr>
              <a:t>http://www.firelab.org/science-applications</a:t>
            </a:r>
            <a:r>
              <a:rPr lang="en-US" altLang="en-US" dirty="0" smtClean="0"/>
              <a:t>;</a:t>
            </a:r>
          </a:p>
          <a:p>
            <a:pPr eaLnBrk="1" hangingPunct="1">
              <a:spcAft>
                <a:spcPts val="600"/>
              </a:spcAft>
            </a:pPr>
            <a:r>
              <a:rPr lang="en-US" altLang="en-US" dirty="0" smtClean="0"/>
              <a:t>Pacific Northwest </a:t>
            </a:r>
            <a:r>
              <a:rPr lang="en-US" altLang="en-US" dirty="0" err="1" smtClean="0"/>
              <a:t>AirFIRE</a:t>
            </a:r>
            <a:r>
              <a:rPr lang="en-US" altLang="en-US" dirty="0" smtClean="0"/>
              <a:t>, </a:t>
            </a:r>
            <a:r>
              <a:rPr lang="en-US" altLang="en-US" u="sng" dirty="0" smtClean="0">
                <a:hlinkClick r:id="rId10"/>
              </a:rPr>
              <a:t>http://www.fs.fed.us/pnw/about/programs/mdr/airfire.shtml</a:t>
            </a:r>
            <a:r>
              <a:rPr lang="en-US" altLang="en-US" dirty="0" smtClean="0"/>
              <a:t>; </a:t>
            </a:r>
          </a:p>
          <a:p>
            <a:pPr eaLnBrk="1" hangingPunct="1">
              <a:spcAft>
                <a:spcPts val="600"/>
              </a:spcAft>
            </a:pPr>
            <a:r>
              <a:rPr lang="en-US" altLang="en-US" dirty="0" smtClean="0"/>
              <a:t>Center for Forest Disturbance Science, </a:t>
            </a:r>
            <a:r>
              <a:rPr lang="en-US" altLang="en-US" u="sng" dirty="0" smtClean="0">
                <a:hlinkClick r:id="rId11"/>
              </a:rPr>
              <a:t>http://www.forestdisturbance.net</a:t>
            </a:r>
            <a:r>
              <a:rPr lang="en-US" altLang="en-US" dirty="0" smtClean="0"/>
              <a:t>;</a:t>
            </a:r>
          </a:p>
          <a:p>
            <a:pPr eaLnBrk="1" hangingPunct="1">
              <a:spcAft>
                <a:spcPts val="600"/>
              </a:spcAft>
            </a:pPr>
            <a:r>
              <a:rPr lang="en-US" altLang="en-US" dirty="0" smtClean="0"/>
              <a:t>Global Fire Information Management System, </a:t>
            </a:r>
            <a:r>
              <a:rPr lang="en-US" altLang="en-US" u="sng" dirty="0" smtClean="0">
                <a:hlinkClick r:id="rId12"/>
              </a:rPr>
              <a:t>http://www.fao.org/nr/gfims/en/</a:t>
            </a:r>
            <a:r>
              <a:rPr lang="en-US" altLang="en-US" dirty="0" smtClean="0"/>
              <a:t>; </a:t>
            </a:r>
          </a:p>
          <a:p>
            <a:pPr eaLnBrk="1" hangingPunct="1">
              <a:spcAft>
                <a:spcPts val="600"/>
              </a:spcAft>
            </a:pPr>
            <a:r>
              <a:rPr lang="en-US" altLang="en-US" dirty="0" err="1" smtClean="0"/>
              <a:t>Wildland</a:t>
            </a:r>
            <a:r>
              <a:rPr lang="en-US" altLang="en-US" dirty="0" smtClean="0"/>
              <a:t> Fire Decision Support System, </a:t>
            </a:r>
            <a:r>
              <a:rPr lang="en-US" altLang="en-US" u="sng" dirty="0" smtClean="0">
                <a:hlinkClick r:id="rId13"/>
              </a:rPr>
              <a:t>http://wfdss.usgs.gov/</a:t>
            </a:r>
            <a:r>
              <a:rPr lang="en-US" altLang="en-US" dirty="0" smtClean="0"/>
              <a:t>.</a:t>
            </a:r>
          </a:p>
          <a:p>
            <a:pPr>
              <a:defRPr/>
            </a:pPr>
            <a:endParaRPr lang="en-US" dirty="0"/>
          </a:p>
        </p:txBody>
      </p:sp>
      <p:sp>
        <p:nvSpPr>
          <p:cNvPr id="49156" name="Slide Number Placeholder 3"/>
          <p:cNvSpPr>
            <a:spLocks noGrp="1"/>
          </p:cNvSpPr>
          <p:nvPr>
            <p:ph type="sldNum" sz="quarter" idx="5"/>
          </p:nvPr>
        </p:nvSpPr>
        <p:spPr>
          <a:noFill/>
        </p:spPr>
        <p:txBody>
          <a:bodyPr/>
          <a:lstStyle/>
          <a:p>
            <a:pPr defTabSz="930275"/>
            <a:fld id="{58BE9CC0-FFB3-4CD1-9E8F-9C65868DD2D3}" type="slidenum">
              <a:rPr lang="en-US" smtClean="0"/>
              <a:pPr defTabSz="930275"/>
              <a:t>27</a:t>
            </a:fld>
            <a:endParaRPr lang="en-US" smtClean="0"/>
          </a:p>
        </p:txBody>
      </p:sp>
    </p:spTree>
    <p:extLst>
      <p:ext uri="{BB962C8B-B14F-4D97-AF65-F5344CB8AC3E}">
        <p14:creationId xmlns:p14="http://schemas.microsoft.com/office/powerpoint/2010/main" val="1733386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3038940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808787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nine projects cover the range of:</a:t>
            </a:r>
          </a:p>
          <a:p>
            <a:pPr marL="640594" lvl="1" indent="-174708">
              <a:buFont typeface="Arial" panose="020B0604020202020204" pitchFamily="34" charset="0"/>
              <a:buChar char="•"/>
            </a:pPr>
            <a:r>
              <a:rPr lang="en-US" dirty="0" smtClean="0"/>
              <a:t>Pre-fire (predictive modeling) / forecasting</a:t>
            </a:r>
            <a:r>
              <a:rPr lang="en-US" baseline="0" dirty="0" smtClean="0"/>
              <a:t> (in green);</a:t>
            </a:r>
          </a:p>
          <a:p>
            <a:pPr marL="640594" lvl="1" indent="-174708">
              <a:buFont typeface="Arial" panose="020B0604020202020204" pitchFamily="34" charset="0"/>
              <a:buChar char="•"/>
            </a:pPr>
            <a:r>
              <a:rPr lang="en-US" baseline="0" dirty="0" smtClean="0"/>
              <a:t>Active fire monitoring and mapping (in white);</a:t>
            </a:r>
          </a:p>
          <a:p>
            <a:pPr marL="640594" lvl="1" indent="-174708">
              <a:buFont typeface="Arial" panose="020B0604020202020204" pitchFamily="34" charset="0"/>
              <a:buChar char="•"/>
            </a:pPr>
            <a:r>
              <a:rPr lang="en-US" baseline="0" dirty="0" smtClean="0"/>
              <a:t>Post-fire assessment improvements (in blue)</a:t>
            </a:r>
          </a:p>
          <a:p>
            <a:endParaRPr lang="en-US" baseline="0" dirty="0" smtClean="0"/>
          </a:p>
          <a:p>
            <a:r>
              <a:rPr lang="en-US" baseline="0" dirty="0" smtClean="0"/>
              <a:t>The projects focus on various fire regimes, including shrub and grassland fires, prescribed fire, small agricultural </a:t>
            </a:r>
            <a:r>
              <a:rPr lang="en-US" baseline="0" dirty="0" err="1" smtClean="0"/>
              <a:t>buring</a:t>
            </a:r>
            <a:r>
              <a:rPr lang="en-US" baseline="0" dirty="0" smtClean="0"/>
              <a:t>, and large wildfires in timber ecosystems.</a:t>
            </a:r>
          </a:p>
          <a:p>
            <a:endParaRPr lang="en-US" baseline="0" dirty="0" smtClean="0"/>
          </a:p>
          <a:p>
            <a:r>
              <a:rPr lang="en-US" baseline="0" dirty="0" smtClean="0"/>
              <a:t>Some of these project are across boundaries:</a:t>
            </a:r>
          </a:p>
          <a:p>
            <a:pPr marL="640594" lvl="1" indent="-174708">
              <a:buFont typeface="Arial" panose="020B0604020202020204" pitchFamily="34" charset="0"/>
              <a:buChar char="•"/>
            </a:pPr>
            <a:r>
              <a:rPr lang="en-US" baseline="0" dirty="0" smtClean="0"/>
              <a:t>Pre-fire improvements of structure analysis to improve fire modeling and post-fire recovery;</a:t>
            </a:r>
          </a:p>
          <a:p>
            <a:pPr marL="640594" lvl="1" indent="-174708">
              <a:buFont typeface="Arial" panose="020B0604020202020204" pitchFamily="34" charset="0"/>
              <a:buChar char="•"/>
            </a:pPr>
            <a:r>
              <a:rPr lang="en-US" baseline="0" dirty="0" smtClean="0"/>
              <a:t>Soil map inclusion to improve post-fire burn assessments</a:t>
            </a:r>
          </a:p>
          <a:p>
            <a:pPr marL="640594" lvl="1" indent="-174708">
              <a:buFont typeface="Arial" panose="020B0604020202020204" pitchFamily="34" charset="0"/>
              <a:buChar char="•"/>
            </a:pPr>
            <a:r>
              <a:rPr lang="en-US" baseline="0" dirty="0" smtClean="0"/>
              <a:t>Infusion of lidar data to improve fuel characterization</a:t>
            </a:r>
          </a:p>
          <a:p>
            <a:pPr marL="640594" lvl="1" indent="-174708">
              <a:buFont typeface="Arial" panose="020B0604020202020204" pitchFamily="34" charset="0"/>
              <a:buChar char="•"/>
            </a:pPr>
            <a:endParaRPr lang="en-US" dirty="0" smtClean="0"/>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18355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31774">
              <a:defRPr/>
            </a:pPr>
            <a:r>
              <a:rPr lang="en-US" b="1" dirty="0" smtClean="0"/>
              <a:t>(1) Karen Tabor (CI): </a:t>
            </a:r>
            <a:r>
              <a:rPr lang="en-US" dirty="0" smtClean="0"/>
              <a:t>The Conservation International  “</a:t>
            </a:r>
            <a:r>
              <a:rPr lang="en-US" dirty="0">
                <a:latin typeface="Times New Roman" panose="02020603050405020304" pitchFamily="18" charset="0"/>
                <a:cs typeface="Times New Roman" panose="02020603050405020304" pitchFamily="18" charset="0"/>
              </a:rPr>
              <a:t>Firecast” is a tool designed to help prevent the destructive effects of fires on natural habitats and human well-being. Firecast uses emerging technologies (NASA satellite data (MODIS / VIIRS) and cutting-edge research to empower local stakeholders with timely monitoring and forecasting information on fires. The system delivers short-term, fire-risk forecasting and near-real-time (NRT) detection of fires, droughts, and deforestation to subscribers through email alerts, maps, and reports.</a:t>
            </a:r>
            <a:endParaRPr lang="en-US" dirty="0" smtClean="0"/>
          </a:p>
          <a:p>
            <a:pPr marL="232943" indent="-232943">
              <a:buAutoNum type="arabicParenBoth"/>
              <a:defRPr/>
            </a:pPr>
            <a:endParaRPr lang="en-US" dirty="0" smtClean="0"/>
          </a:p>
          <a:p>
            <a:pPr defTabSz="931774"/>
            <a:r>
              <a:rPr lang="en-US" b="1" dirty="0" smtClean="0"/>
              <a:t>(2)</a:t>
            </a:r>
            <a:r>
              <a:rPr lang="en-US" dirty="0" smtClean="0"/>
              <a:t> </a:t>
            </a:r>
            <a:r>
              <a:rPr lang="en-US" b="1" dirty="0" smtClean="0"/>
              <a:t>Weber (Idaho State): </a:t>
            </a:r>
            <a:r>
              <a:rPr lang="en-US" dirty="0" smtClean="0"/>
              <a:t>The </a:t>
            </a:r>
            <a:r>
              <a:rPr lang="en-US" dirty="0">
                <a:latin typeface="Times New Roman" panose="02020603050405020304" pitchFamily="18" charset="0"/>
                <a:cs typeface="Times New Roman" panose="02020603050405020304" pitchFamily="18" charset="0"/>
              </a:rPr>
              <a:t>RECOVER web-map-based tool uses NASA satellite observational data and Geographic Information System (GIS) technologies to allow managers quick access to pertinent information for post-fire rehabilitation assessment and work. Wildfire managers and firefighters now also have the ability to update GIS maps almost instantaneously using their mobile devices.</a:t>
            </a:r>
          </a:p>
          <a:p>
            <a:pPr defTabSz="931774"/>
            <a:endParaRPr lang="en-US" dirty="0" smtClean="0"/>
          </a:p>
          <a:p>
            <a:pPr defTabSz="931774"/>
            <a:r>
              <a:rPr lang="en-US" b="1" dirty="0" smtClean="0"/>
              <a:t>(3)  Jim Vogelmann (USGS-EROS): </a:t>
            </a:r>
            <a:r>
              <a:rPr lang="en-US" altLang="en-US" dirty="0">
                <a:latin typeface="Times New Roman" pitchFamily="18" charset="0"/>
                <a:cs typeface="Times New Roman" pitchFamily="18" charset="0"/>
              </a:rPr>
              <a:t>The primary objectives of the project includes Improving upon shrub and grassland mapping for fire applications; 2) Develop intra-seasonal (e.g. monthly) fuel data sets in shrub and grassland areas using a combination of Landsat and MODIS data; and 3) Determine if improvements in shrub and grassland data layers will alter and improve fire behavior model results. Phase II is expanding to other western US shrub and grassland areas and expanding the </a:t>
            </a:r>
            <a:r>
              <a:rPr lang="en-US" altLang="en-US" dirty="0" err="1">
                <a:latin typeface="Times New Roman" pitchFamily="18" charset="0"/>
                <a:cs typeface="Times New Roman" pitchFamily="18" charset="0"/>
              </a:rPr>
              <a:t>corsortia</a:t>
            </a:r>
            <a:r>
              <a:rPr lang="en-US" altLang="en-US" dirty="0">
                <a:latin typeface="Times New Roman" pitchFamily="18" charset="0"/>
                <a:cs typeface="Times New Roman" pitchFamily="18" charset="0"/>
              </a:rPr>
              <a:t> of partners using the data, and operationalizing through interactions with LANDFIRE</a:t>
            </a:r>
          </a:p>
          <a:p>
            <a:pPr defTabSz="931774"/>
            <a:endParaRPr lang="en-US" b="1" dirty="0" smtClean="0"/>
          </a:p>
          <a:p>
            <a:pPr defTabSz="931774"/>
            <a:r>
              <a:rPr lang="en-US" b="1" dirty="0" smtClean="0"/>
              <a:t>(4) Sher Schranz (CIRA - CSU): </a:t>
            </a:r>
            <a:r>
              <a:rPr lang="en-US" dirty="0">
                <a:solidFill>
                  <a:schemeClr val="bg1">
                    <a:lumMod val="50000"/>
                    <a:lumOff val="50000"/>
                  </a:schemeClr>
                </a:solidFill>
                <a:latin typeface="Arial" charset="0"/>
              </a:rPr>
              <a:t>Automate WRF-SFIRE with initialization from NASA Earth observations for operational use by NOAA and delivery of model output via FX-Net to operational wildfire response entities such as the National Interagency Fire Center (NIFC). Specific satellite data to be used include MODIS and VIIRS active fires, Normalized Distributed Water Index (NDWI) as a proxy for live fuel moisture, and NDVI used to modify fuel loading in previously burned areas.</a:t>
            </a:r>
          </a:p>
          <a:p>
            <a:pPr defTabSz="931774"/>
            <a:endParaRPr lang="en-US" b="1" dirty="0" smtClean="0"/>
          </a:p>
          <a:p>
            <a:pPr defTabSz="931774"/>
            <a:r>
              <a:rPr lang="en-US" b="1" dirty="0" smtClean="0"/>
              <a:t>(5) Mary</a:t>
            </a:r>
            <a:r>
              <a:rPr lang="en-US" b="1" baseline="0" dirty="0" smtClean="0"/>
              <a:t> Ellen Miller (MTRI): </a:t>
            </a:r>
            <a:r>
              <a:rPr lang="en-US" dirty="0">
                <a:latin typeface="Arial" charset="0"/>
              </a:rPr>
              <a:t>Create an online spatial database to support post-fire remediation through erosion modeling. Their database for Colorado is online and allows users to import burn severity maps which are combined with </a:t>
            </a:r>
            <a:r>
              <a:rPr lang="en-US" b="1" dirty="0">
                <a:latin typeface="Arial" charset="0"/>
              </a:rPr>
              <a:t>soils</a:t>
            </a:r>
            <a:r>
              <a:rPr lang="en-US" dirty="0">
                <a:latin typeface="Arial" charset="0"/>
              </a:rPr>
              <a:t> and </a:t>
            </a:r>
            <a:r>
              <a:rPr lang="en-US" b="1" dirty="0">
                <a:latin typeface="Arial" charset="0"/>
              </a:rPr>
              <a:t>land cover </a:t>
            </a:r>
            <a:r>
              <a:rPr lang="en-US" dirty="0">
                <a:latin typeface="Arial" charset="0"/>
              </a:rPr>
              <a:t>to rapidly provide spatial model inputs.  By preparing ahead of time, the modeling work can be carried out quickly and the results can be used for decision-making activities related to post-fire risk assessment and rehabilitation. The new website and datasets deliver model inputs in mere seconds; previously assembling and formatting this type of data would have taken at least several hours if not multiple days</a:t>
            </a:r>
            <a:r>
              <a:rPr lang="en-US" dirty="0">
                <a:solidFill>
                  <a:schemeClr val="bg1">
                    <a:lumMod val="50000"/>
                    <a:lumOff val="50000"/>
                  </a:schemeClr>
                </a:solidFill>
                <a:latin typeface="Arial" charset="0"/>
              </a:rPr>
              <a:t>.</a:t>
            </a:r>
          </a:p>
          <a:p>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33</a:t>
            </a:fld>
            <a:endParaRPr lang="en-US"/>
          </a:p>
        </p:txBody>
      </p:sp>
    </p:spTree>
    <p:extLst>
      <p:ext uri="{BB962C8B-B14F-4D97-AF65-F5344CB8AC3E}">
        <p14:creationId xmlns:p14="http://schemas.microsoft.com/office/powerpoint/2010/main" val="1157506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228600" indent="-228600" defTabSz="931774">
              <a:buAutoNum type="arabicParenBoth"/>
              <a:defRPr/>
            </a:pPr>
            <a:r>
              <a:rPr lang="en-US" b="1" dirty="0" smtClean="0"/>
              <a:t>Wilfrid Schroeder (UMd): </a:t>
            </a:r>
            <a:r>
              <a:rPr lang="en-US" altLang="en-US" dirty="0">
                <a:latin typeface="Times New Roman" pitchFamily="18" charset="0"/>
                <a:cs typeface="Times New Roman" pitchFamily="18" charset="0"/>
              </a:rPr>
              <a:t>This effort integrates the VIIRS data at spatial resolutions of 375 m and 750 m for improving on the MODIS active fire product. Compared to coarser resolution products, the new VIIRS 375 m active fire detection product enables early detection of small fires and improved mapping of large wildfires. These data are being used to complement other spatially refined airborne (e.g., NIROPS, FireMapper) and spaceborne (e.g., Landsat-8 and upcoming Sentinel-2) fire data sets of more limited geographic and/or temporal coverage. </a:t>
            </a:r>
            <a:endParaRPr lang="en-US" altLang="en-US" dirty="0" smtClean="0">
              <a:latin typeface="Times New Roman" pitchFamily="18" charset="0"/>
              <a:cs typeface="Times New Roman" pitchFamily="18" charset="0"/>
            </a:endParaRPr>
          </a:p>
          <a:p>
            <a:pPr marL="228600" indent="-228600" defTabSz="931774">
              <a:buAutoNum type="arabicParenBoth"/>
              <a:defRPr/>
            </a:pPr>
            <a:endParaRPr lang="en-US" altLang="en-US" dirty="0" smtClean="0">
              <a:latin typeface="Times New Roman" pitchFamily="18" charset="0"/>
              <a:cs typeface="Times New Roman" pitchFamily="18" charset="0"/>
            </a:endParaRPr>
          </a:p>
          <a:p>
            <a:pPr marL="0" indent="0" defTabSz="931774">
              <a:buNone/>
              <a:defRPr/>
            </a:pPr>
            <a:r>
              <a:rPr lang="en-US" altLang="en-US" b="1" dirty="0" smtClean="0">
                <a:latin typeface="Times New Roman" pitchFamily="18" charset="0"/>
                <a:cs typeface="Times New Roman" pitchFamily="18" charset="0"/>
              </a:rPr>
              <a:t>(CLICK): </a:t>
            </a:r>
            <a:r>
              <a:rPr lang="en-US" altLang="en-US" dirty="0" smtClean="0">
                <a:latin typeface="Times New Roman" pitchFamily="18" charset="0"/>
                <a:cs typeface="Times New Roman" pitchFamily="18" charset="0"/>
              </a:rPr>
              <a:t>The </a:t>
            </a:r>
            <a:r>
              <a:rPr lang="en-US" altLang="en-US" dirty="0">
                <a:latin typeface="Times New Roman" pitchFamily="18" charset="0"/>
                <a:cs typeface="Times New Roman" pitchFamily="18" charset="0"/>
              </a:rPr>
              <a:t>NCAR’s Coupled Atmosphere-Wildland Fire Environment  (CAWFE) model and the Weather Research and Forecasting (WRF) model have been successfully initialized and validated </a:t>
            </a:r>
            <a:r>
              <a:rPr lang="en-US" altLang="en-US" dirty="0" smtClean="0">
                <a:latin typeface="Times New Roman" pitchFamily="18" charset="0"/>
                <a:cs typeface="Times New Roman" pitchFamily="18" charset="0"/>
              </a:rPr>
              <a:t>	using </a:t>
            </a:r>
            <a:r>
              <a:rPr lang="en-US" altLang="en-US" dirty="0">
                <a:latin typeface="Times New Roman" pitchFamily="18" charset="0"/>
                <a:cs typeface="Times New Roman" pitchFamily="18" charset="0"/>
              </a:rPr>
              <a:t>the new VIIRS 375 m fire data, enabling accurate simulation of complex fire behavior during long-lasting </a:t>
            </a:r>
            <a:r>
              <a:rPr lang="en-US" altLang="en-US" dirty="0" smtClean="0">
                <a:latin typeface="Times New Roman" pitchFamily="18" charset="0"/>
                <a:cs typeface="Times New Roman" pitchFamily="18" charset="0"/>
              </a:rPr>
              <a:t>wildfires.</a:t>
            </a:r>
          </a:p>
          <a:p>
            <a:pPr marL="0" indent="0" defTabSz="931774">
              <a:buNone/>
              <a:defRPr/>
            </a:pPr>
            <a:endParaRPr lang="en-US" altLang="en-US" dirty="0" smtClean="0">
              <a:latin typeface="Times New Roman" pitchFamily="18" charset="0"/>
              <a:cs typeface="Times New Roman" pitchFamily="18" charset="0"/>
            </a:endParaRPr>
          </a:p>
          <a:p>
            <a:pPr marL="0" indent="0" defTabSz="931774">
              <a:buNone/>
              <a:defRPr/>
            </a:pPr>
            <a:r>
              <a:rPr lang="en-US" altLang="en-US" b="1" dirty="0" smtClean="0">
                <a:latin typeface="Times New Roman" pitchFamily="18" charset="0"/>
                <a:cs typeface="Times New Roman" pitchFamily="18" charset="0"/>
              </a:rPr>
              <a:t>(CLICK):</a:t>
            </a:r>
            <a:r>
              <a:rPr lang="en-US" altLang="en-US" b="1" baseline="0" dirty="0" smtClean="0">
                <a:latin typeface="Times New Roman" pitchFamily="18" charset="0"/>
                <a:cs typeface="Times New Roman" pitchFamily="18" charset="0"/>
              </a:rPr>
              <a:t> </a:t>
            </a:r>
            <a:r>
              <a:rPr lang="en-US" altLang="en-US" dirty="0" smtClean="0">
                <a:latin typeface="Times New Roman" pitchFamily="18" charset="0"/>
                <a:cs typeface="Times New Roman" pitchFamily="18" charset="0"/>
              </a:rPr>
              <a:t>Compared </a:t>
            </a:r>
            <a:r>
              <a:rPr lang="en-US" altLang="en-US" dirty="0">
                <a:latin typeface="Times New Roman" pitchFamily="18" charset="0"/>
                <a:cs typeface="Times New Roman" pitchFamily="18" charset="0"/>
              </a:rPr>
              <a:t>to traditional models, this approach can now be applied to monitor and predict the growth of a fire or a group of simultaneous wildfires in a management unit from first </a:t>
            </a:r>
            <a:r>
              <a:rPr lang="en-US" altLang="en-US" dirty="0" smtClean="0">
                <a:latin typeface="Times New Roman" pitchFamily="18" charset="0"/>
                <a:cs typeface="Times New Roman" pitchFamily="18" charset="0"/>
              </a:rPr>
              <a:t>detection </a:t>
            </a:r>
            <a:r>
              <a:rPr lang="en-US" altLang="en-US" dirty="0">
                <a:latin typeface="Times New Roman" pitchFamily="18" charset="0"/>
                <a:cs typeface="Times New Roman" pitchFamily="18" charset="0"/>
              </a:rPr>
              <a:t>until containment – a previously unattainable goal due to accumulation of model error.  This project will improve the value and utility of VIIRS data for more refined fire </a:t>
            </a:r>
            <a:r>
              <a:rPr lang="en-US" altLang="en-US" dirty="0" smtClean="0">
                <a:latin typeface="Times New Roman" pitchFamily="18" charset="0"/>
                <a:cs typeface="Times New Roman" pitchFamily="18" charset="0"/>
              </a:rPr>
              <a:t>characterization</a:t>
            </a:r>
            <a:r>
              <a:rPr lang="en-US" altLang="en-US" dirty="0">
                <a:latin typeface="Times New Roman" pitchFamily="18" charset="0"/>
                <a:cs typeface="Times New Roman" pitchFamily="18" charset="0"/>
              </a:rPr>
              <a:t>.</a:t>
            </a:r>
          </a:p>
          <a:p>
            <a:pPr marL="232943" indent="-232943" defTabSz="931774">
              <a:buFontTx/>
              <a:buAutoNum type="arabicParenBoth"/>
              <a:defRPr/>
            </a:pPr>
            <a:endParaRPr lang="en-US" dirty="0" smtClean="0"/>
          </a:p>
          <a:p>
            <a:pPr defTabSz="931774"/>
            <a:r>
              <a:rPr lang="en-US" b="1" dirty="0" smtClean="0"/>
              <a:t>(2) Zack Holden (USFS): </a:t>
            </a:r>
            <a:r>
              <a:rPr lang="en-US" dirty="0" smtClean="0"/>
              <a:t>The team has developed an open source interactive web server called TOPOFIRE, designed as the next generation of the Wildland Fire Assessment System (WFAS). TOPOFIRE integrates very high resolution climate data,  NASA imagery, and gridded FASST hydrologic model outputs with national decision support tools to provide spatial information critical to nearly every aspect of wildland fire management decision support. The primary goal of the system is to provide more finely resolved spatial information about fuel conditions in the wildland fire environment.</a:t>
            </a:r>
          </a:p>
          <a:p>
            <a:pPr defTabSz="931774"/>
            <a:endParaRPr lang="en-US" b="1" baseline="0" dirty="0" smtClean="0"/>
          </a:p>
          <a:p>
            <a:pPr defTabSz="931774"/>
            <a:r>
              <a:rPr lang="en-US" b="1" baseline="0" dirty="0" smtClean="0"/>
              <a:t>(CLICK): </a:t>
            </a:r>
            <a:r>
              <a:rPr lang="en-US" baseline="0" dirty="0" smtClean="0"/>
              <a:t>TOPOFIRE harnesses smartphone technology by assimilating weather observations and photos collected during fire incidents. Additionally, firefighters will be able to request </a:t>
            </a:r>
            <a:r>
              <a:rPr lang="en-US" i="1" baseline="0" dirty="0" err="1" smtClean="0"/>
              <a:t>Windninja</a:t>
            </a:r>
            <a:r>
              <a:rPr lang="en-US" baseline="0" dirty="0" smtClean="0"/>
              <a:t> wind speed simulation forecasts as well as maps of fire danger and potential fire behavior. Outputs from simulations run on TOPOFIRE will be delivered to user phones in near real time.</a:t>
            </a:r>
          </a:p>
          <a:p>
            <a:pPr defTabSz="931774"/>
            <a:endParaRPr lang="en-US" b="1" dirty="0" smtClean="0">
              <a:latin typeface="Times New Roman" panose="02020603050405020304" pitchFamily="18" charset="0"/>
              <a:cs typeface="Times New Roman" panose="02020603050405020304" pitchFamily="18" charset="0"/>
            </a:endParaRPr>
          </a:p>
          <a:p>
            <a:pPr defTabSz="931774"/>
            <a:r>
              <a:rPr lang="en-US" b="1"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CLICK): </a:t>
            </a:r>
            <a:r>
              <a:rPr lang="en-US" dirty="0">
                <a:latin typeface="Times New Roman" panose="02020603050405020304" pitchFamily="18" charset="0"/>
                <a:cs typeface="Times New Roman" panose="02020603050405020304" pitchFamily="18" charset="0"/>
              </a:rPr>
              <a:t>TOPOFIRE integrates aerial survey maps with MODIS VI time series to produce annual maps of MPB attack. </a:t>
            </a:r>
          </a:p>
          <a:p>
            <a:pPr defTabSz="931774"/>
            <a:endParaRPr lang="en-US" dirty="0">
              <a:latin typeface="Times New Roman" panose="02020603050405020304" pitchFamily="18" charset="0"/>
              <a:cs typeface="Times New Roman" panose="02020603050405020304" pitchFamily="18" charset="0"/>
            </a:endParaRPr>
          </a:p>
          <a:p>
            <a:pPr defTabSz="931774"/>
            <a:endParaRPr lang="en-US" dirty="0" smtClean="0"/>
          </a:p>
          <a:p>
            <a:pPr marL="232943" indent="-232943" defTabSz="931774">
              <a:buFontTx/>
              <a:buAutoNum type="arabicParenBoth" startAt="3"/>
            </a:pPr>
            <a:r>
              <a:rPr lang="en-US" b="1" dirty="0" smtClean="0"/>
              <a:t>Birgit Peterson (USGS-EROS): </a:t>
            </a:r>
            <a:r>
              <a:rPr lang="en-US" altLang="en-US" dirty="0">
                <a:latin typeface="Times New Roman" pitchFamily="18" charset="0"/>
                <a:cs typeface="Times New Roman" pitchFamily="18" charset="0"/>
              </a:rPr>
              <a:t>The primary objectives of the project are to develop and integrate detailed vegetation structure information derived from lidar, to be integrated with the LANDFIRE product suite to generate locally enhanced vegetation structure and fuels maps. This project is developing the Creating Hybrid Structure from LANDFIRE/lidar Combinations (CHISLIC) tool, to enable the easy integration of lidar data into LANDFIRE canopy height, canopy cover, and canopy base height products.  This will enable an improved classification of burned area conditions by integrating canopy height measurements into the models. CHISLIC will also be ported to a web server-based platform to make it more accessible to a larger group of users.</a:t>
            </a:r>
          </a:p>
          <a:p>
            <a:pPr marL="232943" indent="-232943" defTabSz="931774">
              <a:buFontTx/>
              <a:buAutoNum type="arabicParenBoth" startAt="3"/>
            </a:pPr>
            <a:endParaRPr lang="en-US" altLang="en-US" dirty="0">
              <a:latin typeface="Times New Roman" pitchFamily="18" charset="0"/>
              <a:cs typeface="Times New Roman" pitchFamily="18" charset="0"/>
            </a:endParaRPr>
          </a:p>
          <a:p>
            <a:pPr marL="232943" indent="-232943" defTabSz="931774">
              <a:buFontTx/>
              <a:buAutoNum type="arabicParenBoth" startAt="3"/>
            </a:pPr>
            <a:endParaRPr lang="en-US" dirty="0" smtClean="0"/>
          </a:p>
          <a:p>
            <a:pPr defTabSz="931774"/>
            <a:r>
              <a:rPr lang="en-US" b="1" dirty="0" smtClean="0"/>
              <a:t>(4) Steve Howard (USGS-EROS): </a:t>
            </a:r>
            <a:r>
              <a:rPr lang="en-US" dirty="0">
                <a:solidFill>
                  <a:schemeClr val="bg1">
                    <a:lumMod val="50000"/>
                    <a:lumOff val="50000"/>
                  </a:schemeClr>
                </a:solidFill>
                <a:latin typeface="Arial" charset="0"/>
              </a:rPr>
              <a:t>It was necessary to develop a national baseline of consistent fire information from which to base management decisions at local, regional, and national </a:t>
            </a:r>
            <a:r>
              <a:rPr lang="en-US" dirty="0" smtClean="0">
                <a:solidFill>
                  <a:schemeClr val="bg1">
                    <a:lumMod val="50000"/>
                    <a:lumOff val="50000"/>
                  </a:schemeClr>
                </a:solidFill>
                <a:latin typeface="Arial" charset="0"/>
              </a:rPr>
              <a:t>scale </a:t>
            </a:r>
            <a:r>
              <a:rPr lang="en-US" dirty="0">
                <a:solidFill>
                  <a:schemeClr val="bg1">
                    <a:lumMod val="50000"/>
                    <a:lumOff val="50000"/>
                  </a:schemeClr>
                </a:solidFill>
                <a:latin typeface="Arial" charset="0"/>
              </a:rPr>
              <a:t>utilizing Landsat 30 meter  imagery to map and assess all “large” fires (greater than 1,000 acres in the West and 500 acres in the East) across the nation for the MTBS program. Currently, MTBS relies upon  state and federal fire occurrence data to guide Landsat scene selection and manual procedures to assess the fires.  However, many fires on private lands are not reported and escape evaluation (especially in SE US). Additionally, manual procedures limit the potential to increase the number of fires assessed.  This multi-sensor project will utilize NOAA’s Hazard Mapping System (HMS) active fire detections to augment Federal and state fire records and improve the nationwide </a:t>
            </a:r>
            <a:r>
              <a:rPr lang="en-US" dirty="0" err="1">
                <a:solidFill>
                  <a:schemeClr val="bg1">
                    <a:lumMod val="50000"/>
                    <a:lumOff val="50000"/>
                  </a:schemeClr>
                </a:solidFill>
                <a:latin typeface="Arial" charset="0"/>
              </a:rPr>
              <a:t>etimate</a:t>
            </a:r>
            <a:r>
              <a:rPr lang="en-US" dirty="0">
                <a:solidFill>
                  <a:schemeClr val="bg1">
                    <a:lumMod val="50000"/>
                    <a:lumOff val="50000"/>
                  </a:schemeClr>
                </a:solidFill>
                <a:latin typeface="Arial" charset="0"/>
              </a:rPr>
              <a:t> of fires at smaller to large scales. </a:t>
            </a:r>
          </a:p>
        </p:txBody>
      </p:sp>
      <p:sp>
        <p:nvSpPr>
          <p:cNvPr id="4" name="Slide Number Placeholder 3"/>
          <p:cNvSpPr>
            <a:spLocks noGrp="1"/>
          </p:cNvSpPr>
          <p:nvPr>
            <p:ph type="sldNum" sz="quarter" idx="10"/>
          </p:nvPr>
        </p:nvSpPr>
        <p:spPr/>
        <p:txBody>
          <a:bodyPr/>
          <a:lstStyle/>
          <a:p>
            <a:fld id="{18090244-3984-47A2-982B-68416040000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57506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NASA is integrated into many national and international research and applications committees that have sub-focus areas in wildfire.  Their role is to increase the visibility of data and information, derived from NASA observations and models to improve wildfire understanding and ecosystem effects.</a:t>
            </a:r>
          </a:p>
        </p:txBody>
      </p:sp>
      <p:sp>
        <p:nvSpPr>
          <p:cNvPr id="4" name="Slide Number Placeholder 3"/>
          <p:cNvSpPr>
            <a:spLocks noGrp="1"/>
          </p:cNvSpPr>
          <p:nvPr>
            <p:ph type="sldNum" sz="quarter" idx="10"/>
          </p:nvPr>
        </p:nvSpPr>
        <p:spPr/>
        <p:txBody>
          <a:bodyPr/>
          <a:lstStyle/>
          <a:p>
            <a:fld id="{18090244-3984-47A2-982B-68416040000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452664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NASA is integrated </a:t>
            </a:r>
            <a:r>
              <a:rPr lang="en-US" baseline="0" dirty="0" smtClean="0"/>
              <a:t>into many national and international research and applications committees that have sub-focus areas in wildfire.  Their role is to increase the visibility of data and information, derived from NASA observations and models to improve wildfire understanding and ecosystem effects.</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18090244-3984-47A2-982B-68416040000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452664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r>
              <a:rPr lang="en-US" b="0" dirty="0" smtClean="0">
                <a:solidFill>
                  <a:srgbClr val="C00000"/>
                </a:solidFill>
              </a:rPr>
              <a:t>What is in this for NASA?</a:t>
            </a:r>
          </a:p>
          <a:p>
            <a:pPr algn="l"/>
            <a:endParaRPr lang="en-US" sz="300" b="0" dirty="0" smtClean="0">
              <a:solidFill>
                <a:srgbClr val="C00000"/>
              </a:solidFill>
            </a:endParaRPr>
          </a:p>
          <a:p>
            <a:pPr marL="342900" indent="-342900" algn="l">
              <a:spcBef>
                <a:spcPts val="0"/>
              </a:spcBef>
              <a:buFont typeface="Wingdings" panose="05000000000000000000" pitchFamily="2" charset="2"/>
              <a:buChar char="§"/>
            </a:pPr>
            <a:r>
              <a:rPr lang="en-US" b="0" dirty="0" smtClean="0"/>
              <a:t>A seat at the table allows us to have input into a widely-viewed overarching plan that can be both beneficial to wildfire science and applications, and to increase the dissemination and use of relevant NASA satellite and airborne data, models and technology. </a:t>
            </a:r>
          </a:p>
          <a:p>
            <a:pPr marL="342900" indent="-342900" algn="l">
              <a:buFont typeface="Wingdings" panose="05000000000000000000" pitchFamily="2" charset="2"/>
              <a:buChar char="§"/>
            </a:pPr>
            <a:r>
              <a:rPr lang="en-US" b="0" dirty="0" smtClean="0"/>
              <a:t>Provides an opportunity to define “NASA </a:t>
            </a:r>
            <a:r>
              <a:rPr lang="en-US" b="0" dirty="0" err="1" smtClean="0"/>
              <a:t>Wildland</a:t>
            </a:r>
            <a:r>
              <a:rPr lang="en-US" b="0" dirty="0" smtClean="0"/>
              <a:t> Fire Success” to other Federal agencies.</a:t>
            </a:r>
          </a:p>
          <a:p>
            <a:pPr marL="342900" indent="-342900" algn="l">
              <a:buFont typeface="Wingdings" panose="05000000000000000000" pitchFamily="2" charset="2"/>
              <a:buChar char="v"/>
            </a:pPr>
            <a:endParaRPr lang="en-US" b="0" dirty="0" smtClean="0"/>
          </a:p>
          <a:p>
            <a:pPr algn="l" fontAlgn="auto">
              <a:spcAft>
                <a:spcPts val="0"/>
              </a:spcAft>
            </a:pPr>
            <a:r>
              <a:rPr lang="en-US" b="1" dirty="0" smtClean="0">
                <a:solidFill>
                  <a:prstClr val="black"/>
                </a:solidFill>
              </a:rPr>
              <a:t>Organizations represented (no particular order): </a:t>
            </a:r>
            <a:endParaRPr lang="en-US" dirty="0" smtClean="0">
              <a:solidFill>
                <a:prstClr val="black"/>
              </a:solidFill>
            </a:endParaRPr>
          </a:p>
          <a:p>
            <a:pPr algn="l" fontAlgn="auto">
              <a:spcAft>
                <a:spcPts val="0"/>
              </a:spcAft>
            </a:pPr>
            <a:r>
              <a:rPr lang="en-US" sz="1200" dirty="0" smtClean="0">
                <a:solidFill>
                  <a:prstClr val="black"/>
                </a:solidFill>
              </a:rPr>
              <a:t>Department of Agriculture (FS)  </a:t>
            </a:r>
          </a:p>
          <a:p>
            <a:pPr algn="l" fontAlgn="auto">
              <a:spcAft>
                <a:spcPts val="0"/>
              </a:spcAft>
            </a:pPr>
            <a:r>
              <a:rPr lang="en-US" sz="1200" dirty="0" smtClean="0">
                <a:solidFill>
                  <a:prstClr val="black"/>
                </a:solidFill>
              </a:rPr>
              <a:t>Department of Commerce (NOAA, NWS, NIST)</a:t>
            </a:r>
          </a:p>
          <a:p>
            <a:pPr algn="l" fontAlgn="auto">
              <a:spcAft>
                <a:spcPts val="0"/>
              </a:spcAft>
            </a:pPr>
            <a:r>
              <a:rPr lang="en-US" sz="1200" dirty="0" smtClean="0">
                <a:solidFill>
                  <a:prstClr val="black"/>
                </a:solidFill>
              </a:rPr>
              <a:t>Department of Defense</a:t>
            </a:r>
          </a:p>
          <a:p>
            <a:pPr algn="l" fontAlgn="auto">
              <a:spcAft>
                <a:spcPts val="0"/>
              </a:spcAft>
            </a:pPr>
            <a:r>
              <a:rPr lang="en-US" sz="1200" dirty="0" smtClean="0">
                <a:solidFill>
                  <a:prstClr val="black"/>
                </a:solidFill>
              </a:rPr>
              <a:t>Department of Energy</a:t>
            </a:r>
          </a:p>
          <a:p>
            <a:pPr algn="l" fontAlgn="auto">
              <a:spcAft>
                <a:spcPts val="0"/>
              </a:spcAft>
            </a:pPr>
            <a:r>
              <a:rPr lang="en-US" sz="1200" dirty="0" smtClean="0">
                <a:solidFill>
                  <a:prstClr val="black"/>
                </a:solidFill>
              </a:rPr>
              <a:t>Department of Homeland Security (FEMA, DHS S&amp;T)</a:t>
            </a:r>
          </a:p>
          <a:p>
            <a:pPr algn="l" fontAlgn="auto">
              <a:spcAft>
                <a:spcPts val="0"/>
              </a:spcAft>
            </a:pPr>
            <a:r>
              <a:rPr lang="en-US" sz="1200" dirty="0" smtClean="0">
                <a:solidFill>
                  <a:prstClr val="black"/>
                </a:solidFill>
              </a:rPr>
              <a:t>Department of the Interior (BLM, OWF, BIA, OEM)</a:t>
            </a:r>
          </a:p>
          <a:p>
            <a:pPr algn="l" fontAlgn="auto">
              <a:spcAft>
                <a:spcPts val="0"/>
              </a:spcAft>
            </a:pPr>
            <a:r>
              <a:rPr lang="en-US" sz="1200" dirty="0" smtClean="0">
                <a:solidFill>
                  <a:prstClr val="black"/>
                </a:solidFill>
              </a:rPr>
              <a:t>U.S. Environmental Protection Agency</a:t>
            </a:r>
          </a:p>
          <a:p>
            <a:pPr algn="l" fontAlgn="auto">
              <a:spcAft>
                <a:spcPts val="0"/>
              </a:spcAft>
            </a:pPr>
            <a:r>
              <a:rPr lang="en-US" sz="1200" dirty="0" smtClean="0">
                <a:solidFill>
                  <a:prstClr val="black"/>
                </a:solidFill>
              </a:rPr>
              <a:t>National Aeronautics and Space Administration</a:t>
            </a:r>
          </a:p>
          <a:p>
            <a:pPr algn="l" fontAlgn="auto">
              <a:spcAft>
                <a:spcPts val="0"/>
              </a:spcAft>
            </a:pPr>
            <a:r>
              <a:rPr lang="en-US" sz="1200" dirty="0" smtClean="0">
                <a:solidFill>
                  <a:prstClr val="black"/>
                </a:solidFill>
              </a:rPr>
              <a:t>National Science Foundation</a:t>
            </a:r>
          </a:p>
          <a:p>
            <a:pPr algn="l" fontAlgn="auto">
              <a:spcAft>
                <a:spcPts val="0"/>
              </a:spcAft>
            </a:pPr>
            <a:r>
              <a:rPr lang="en-US" sz="1200" dirty="0" smtClean="0">
                <a:solidFill>
                  <a:prstClr val="black"/>
                </a:solidFill>
              </a:rPr>
              <a:t>Council on Environmental Quality </a:t>
            </a:r>
          </a:p>
          <a:p>
            <a:pPr algn="l" fontAlgn="auto">
              <a:spcAft>
                <a:spcPts val="0"/>
              </a:spcAft>
            </a:pPr>
            <a:r>
              <a:rPr lang="en-US" sz="1200" dirty="0" smtClean="0">
                <a:solidFill>
                  <a:prstClr val="black"/>
                </a:solidFill>
              </a:rPr>
              <a:t>National Security Council Staff</a:t>
            </a:r>
          </a:p>
          <a:p>
            <a:pPr algn="l" fontAlgn="auto">
              <a:spcAft>
                <a:spcPts val="0"/>
              </a:spcAft>
            </a:pPr>
            <a:r>
              <a:rPr lang="en-US" sz="1200" dirty="0" smtClean="0">
                <a:solidFill>
                  <a:prstClr val="black"/>
                </a:solidFill>
              </a:rPr>
              <a:t>Office of Science and Technology Policy</a:t>
            </a:r>
          </a:p>
          <a:p>
            <a:pPr algn="l" fontAlgn="auto">
              <a:spcAft>
                <a:spcPts val="0"/>
              </a:spcAft>
            </a:pPr>
            <a:r>
              <a:rPr lang="en-US" sz="1200" dirty="0" smtClean="0">
                <a:solidFill>
                  <a:prstClr val="black"/>
                </a:solidFill>
              </a:rPr>
              <a:t>U.S. Geologic Survey</a:t>
            </a:r>
          </a:p>
          <a:p>
            <a:pPr algn="l" fontAlgn="auto">
              <a:spcAft>
                <a:spcPts val="0"/>
              </a:spcAft>
            </a:pPr>
            <a:r>
              <a:rPr lang="en-US" sz="1200" dirty="0" smtClean="0">
                <a:solidFill>
                  <a:prstClr val="black"/>
                </a:solidFill>
              </a:rPr>
              <a:t>National Science Foundation</a:t>
            </a:r>
          </a:p>
          <a:p>
            <a:pPr algn="l" fontAlgn="auto">
              <a:spcAft>
                <a:spcPts val="0"/>
              </a:spcAft>
            </a:pPr>
            <a:r>
              <a:rPr lang="en-US" sz="1200" dirty="0" smtClean="0">
                <a:solidFill>
                  <a:prstClr val="black"/>
                </a:solidFill>
              </a:rPr>
              <a:t>National Science and Technology  Council</a:t>
            </a:r>
          </a:p>
          <a:p>
            <a:pPr algn="l" fontAlgn="auto">
              <a:spcAft>
                <a:spcPts val="0"/>
              </a:spcAft>
            </a:pPr>
            <a:r>
              <a:rPr lang="en-US" sz="1200" dirty="0" smtClean="0">
                <a:solidFill>
                  <a:prstClr val="black"/>
                </a:solidFill>
              </a:rPr>
              <a:t>Science and Technology Policy Institute</a:t>
            </a:r>
          </a:p>
          <a:p>
            <a:pPr algn="l" fontAlgn="auto">
              <a:spcAft>
                <a:spcPts val="0"/>
              </a:spcAft>
            </a:pPr>
            <a:r>
              <a:rPr lang="en-US" sz="1200" dirty="0" smtClean="0">
                <a:solidFill>
                  <a:prstClr val="black"/>
                </a:solidFill>
              </a:rPr>
              <a:t>U.S. Department of Health and Human Service</a:t>
            </a:r>
          </a:p>
          <a:p>
            <a:pPr algn="l" fontAlgn="auto">
              <a:spcAft>
                <a:spcPts val="0"/>
              </a:spcAft>
            </a:pPr>
            <a:r>
              <a:rPr lang="en-US" sz="1200" dirty="0" smtClean="0">
                <a:solidFill>
                  <a:prstClr val="black"/>
                </a:solidFill>
              </a:rPr>
              <a:t>Council on Environmental Quality</a:t>
            </a:r>
          </a:p>
          <a:p>
            <a:pPr algn="l" fontAlgn="auto">
              <a:spcAft>
                <a:spcPts val="0"/>
              </a:spcAft>
            </a:pPr>
            <a:r>
              <a:rPr lang="en-US" sz="1200" dirty="0" smtClean="0">
                <a:solidFill>
                  <a:prstClr val="black"/>
                </a:solidFill>
              </a:rPr>
              <a:t>Office of Management and Budget</a:t>
            </a:r>
          </a:p>
          <a:p>
            <a:pPr algn="l" fontAlgn="auto">
              <a:spcAft>
                <a:spcPts val="0"/>
              </a:spcAft>
            </a:pPr>
            <a:r>
              <a:rPr lang="en-US" sz="1200" dirty="0" smtClean="0">
                <a:solidFill>
                  <a:prstClr val="black"/>
                </a:solidFill>
              </a:rPr>
              <a:t>National Security Staff</a:t>
            </a:r>
          </a:p>
          <a:p>
            <a:pPr algn="l" fontAlgn="auto">
              <a:spcAft>
                <a:spcPts val="0"/>
              </a:spcAft>
            </a:pPr>
            <a:r>
              <a:rPr lang="en-US" sz="1200" dirty="0" smtClean="0">
                <a:solidFill>
                  <a:prstClr val="black"/>
                </a:solidFill>
              </a:rPr>
              <a:t>Suggested:</a:t>
            </a:r>
            <a:r>
              <a:rPr lang="en-US" sz="1200" baseline="0" dirty="0" smtClean="0">
                <a:solidFill>
                  <a:prstClr val="black"/>
                </a:solidFill>
              </a:rPr>
              <a:t> </a:t>
            </a:r>
            <a:r>
              <a:rPr lang="en-US" sz="1200" dirty="0" smtClean="0">
                <a:solidFill>
                  <a:prstClr val="black"/>
                </a:solidFill>
              </a:rPr>
              <a:t>Naval Research Laboratory</a:t>
            </a:r>
          </a:p>
          <a:p>
            <a:pPr algn="l" fontAlgn="auto">
              <a:spcAft>
                <a:spcPts val="0"/>
              </a:spcAft>
            </a:pPr>
            <a:endParaRPr lang="en-US" sz="1200" dirty="0" smtClean="0">
              <a:solidFill>
                <a:prstClr val="black"/>
              </a:solidFill>
            </a:endParaRPr>
          </a:p>
          <a:p>
            <a:pPr algn="l" fontAlgn="auto">
              <a:spcAft>
                <a:spcPts val="0"/>
              </a:spcAft>
            </a:pPr>
            <a:endParaRPr lang="en-US" sz="1200" dirty="0" smtClean="0">
              <a:solidFill>
                <a:prstClr val="black"/>
              </a:solidFill>
            </a:endParaRPr>
          </a:p>
          <a:p>
            <a:pPr marL="342900" indent="-342900" algn="l">
              <a:buFont typeface="Wingdings" panose="05000000000000000000" pitchFamily="2" charset="2"/>
              <a:buChar char="v"/>
            </a:pPr>
            <a:endParaRPr lang="en-US" b="0" dirty="0" smtClean="0"/>
          </a:p>
          <a:p>
            <a:endParaRPr lang="en-US" dirty="0"/>
          </a:p>
        </p:txBody>
      </p:sp>
      <p:sp>
        <p:nvSpPr>
          <p:cNvPr id="4" name="Slide Number Placeholder 3"/>
          <p:cNvSpPr>
            <a:spLocks noGrp="1"/>
          </p:cNvSpPr>
          <p:nvPr>
            <p:ph type="sldNum" sz="quarter" idx="10"/>
          </p:nvPr>
        </p:nvSpPr>
        <p:spPr/>
        <p:txBody>
          <a:bodyPr/>
          <a:lstStyle/>
          <a:p>
            <a:fld id="{95DB0143-848B-43E0-B365-DFA3F0B93F2E}" type="slidenum">
              <a:rPr lang="en-US" smtClean="0"/>
              <a:pPr/>
              <a:t>41</a:t>
            </a:fld>
            <a:endParaRPr lang="en-US" dirty="0"/>
          </a:p>
        </p:txBody>
      </p:sp>
    </p:spTree>
    <p:extLst>
      <p:ext uri="{BB962C8B-B14F-4D97-AF65-F5344CB8AC3E}">
        <p14:creationId xmlns:p14="http://schemas.microsoft.com/office/powerpoint/2010/main" val="418492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846AA-CE4C-ED49-8430-6AC2ABE0CD30}" type="slidenum">
              <a:rPr lang="en-US" smtClean="0"/>
              <a:t>3</a:t>
            </a:fld>
            <a:endParaRPr lang="en-US"/>
          </a:p>
        </p:txBody>
      </p:sp>
    </p:spTree>
    <p:extLst>
      <p:ext uri="{BB962C8B-B14F-4D97-AF65-F5344CB8AC3E}">
        <p14:creationId xmlns:p14="http://schemas.microsoft.com/office/powerpoint/2010/main" val="2389554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 NASA Wildfire Program is planning a Arctic Fires Workshop in March 2016,</a:t>
            </a:r>
            <a:r>
              <a:rPr lang="en-US" baseline="0" dirty="0" smtClean="0"/>
              <a:t> similar to the Idaho State Workshop.  Working with the JFSP AK Consortium Team Members on organizing such.</a:t>
            </a:r>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42</a:t>
            </a:fld>
            <a:endParaRPr lang="en-US"/>
          </a:p>
        </p:txBody>
      </p:sp>
    </p:spTree>
    <p:extLst>
      <p:ext uri="{BB962C8B-B14F-4D97-AF65-F5344CB8AC3E}">
        <p14:creationId xmlns:p14="http://schemas.microsoft.com/office/powerpoint/2010/main" val="4184480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81100" y="696913"/>
            <a:ext cx="4648200" cy="348615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defRPr>
                <a:solidFill>
                  <a:schemeClr val="tx1"/>
                </a:solidFill>
                <a:latin typeface="Arial" charset="0"/>
              </a:defRPr>
            </a:lvl1pPr>
            <a:lvl2pPr marL="742909" indent="-285734" defTabSz="931811" eaLnBrk="0" hangingPunct="0">
              <a:defRPr>
                <a:solidFill>
                  <a:schemeClr val="tx1"/>
                </a:solidFill>
                <a:latin typeface="Arial" charset="0"/>
              </a:defRPr>
            </a:lvl2pPr>
            <a:lvl3pPr marL="1142937" indent="-228587" defTabSz="931811" eaLnBrk="0" hangingPunct="0">
              <a:defRPr>
                <a:solidFill>
                  <a:schemeClr val="tx1"/>
                </a:solidFill>
                <a:latin typeface="Arial" charset="0"/>
              </a:defRPr>
            </a:lvl3pPr>
            <a:lvl4pPr marL="1600111" indent="-228587" defTabSz="931811" eaLnBrk="0" hangingPunct="0">
              <a:defRPr>
                <a:solidFill>
                  <a:schemeClr val="tx1"/>
                </a:solidFill>
                <a:latin typeface="Arial" charset="0"/>
              </a:defRPr>
            </a:lvl4pPr>
            <a:lvl5pPr marL="2057287" indent="-228587" defTabSz="931811" eaLnBrk="0" hangingPunct="0">
              <a:defRPr>
                <a:solidFill>
                  <a:schemeClr val="tx1"/>
                </a:solidFill>
                <a:latin typeface="Arial" charset="0"/>
              </a:defRPr>
            </a:lvl5pPr>
            <a:lvl6pPr marL="2514461" indent="-228587" defTabSz="931811" eaLnBrk="0" fontAlgn="base" hangingPunct="0">
              <a:spcBef>
                <a:spcPct val="0"/>
              </a:spcBef>
              <a:spcAft>
                <a:spcPct val="0"/>
              </a:spcAft>
              <a:defRPr>
                <a:solidFill>
                  <a:schemeClr val="tx1"/>
                </a:solidFill>
                <a:latin typeface="Arial" charset="0"/>
              </a:defRPr>
            </a:lvl6pPr>
            <a:lvl7pPr marL="2971635" indent="-228587" defTabSz="931811" eaLnBrk="0" fontAlgn="base" hangingPunct="0">
              <a:spcBef>
                <a:spcPct val="0"/>
              </a:spcBef>
              <a:spcAft>
                <a:spcPct val="0"/>
              </a:spcAft>
              <a:defRPr>
                <a:solidFill>
                  <a:schemeClr val="tx1"/>
                </a:solidFill>
                <a:latin typeface="Arial" charset="0"/>
              </a:defRPr>
            </a:lvl7pPr>
            <a:lvl8pPr marL="3428811" indent="-228587" defTabSz="931811" eaLnBrk="0" fontAlgn="base" hangingPunct="0">
              <a:spcBef>
                <a:spcPct val="0"/>
              </a:spcBef>
              <a:spcAft>
                <a:spcPct val="0"/>
              </a:spcAft>
              <a:defRPr>
                <a:solidFill>
                  <a:schemeClr val="tx1"/>
                </a:solidFill>
                <a:latin typeface="Arial" charset="0"/>
              </a:defRPr>
            </a:lvl8pPr>
            <a:lvl9pPr marL="3885985" indent="-228587" defTabSz="931811" eaLnBrk="0" fontAlgn="base" hangingPunct="0">
              <a:spcBef>
                <a:spcPct val="0"/>
              </a:spcBef>
              <a:spcAft>
                <a:spcPct val="0"/>
              </a:spcAft>
              <a:defRPr>
                <a:solidFill>
                  <a:schemeClr val="tx1"/>
                </a:solidFill>
                <a:latin typeface="Arial" charset="0"/>
              </a:defRPr>
            </a:lvl9pPr>
          </a:lstStyle>
          <a:p>
            <a:pPr eaLnBrk="1" hangingPunct="1"/>
            <a:fld id="{45688FE8-A824-4BA1-8726-304DE312530B}" type="slidenum">
              <a:rPr lang="en-US">
                <a:solidFill>
                  <a:srgbClr val="000000"/>
                </a:solidFill>
              </a:rPr>
              <a:pPr eaLnBrk="1" hangingPunct="1"/>
              <a:t>43</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46</a:t>
            </a:fld>
            <a:endParaRPr lang="en-US"/>
          </a:p>
        </p:txBody>
      </p:sp>
    </p:spTree>
    <p:extLst>
      <p:ext uri="{BB962C8B-B14F-4D97-AF65-F5344CB8AC3E}">
        <p14:creationId xmlns:p14="http://schemas.microsoft.com/office/powerpoint/2010/main" val="258369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90244-3984-47A2-982B-684160400008}" type="slidenum">
              <a:rPr lang="en-US" smtClean="0"/>
              <a:t>4</a:t>
            </a:fld>
            <a:endParaRPr lang="en-US"/>
          </a:p>
        </p:txBody>
      </p:sp>
    </p:spTree>
    <p:extLst>
      <p:ext uri="{BB962C8B-B14F-4D97-AF65-F5344CB8AC3E}">
        <p14:creationId xmlns:p14="http://schemas.microsoft.com/office/powerpoint/2010/main" val="58627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A80D8CFE-7092-45C9-896D-B78D3ED12BBA}" type="slidenum">
              <a:rPr lang="en-US">
                <a:solidFill>
                  <a:srgbClr val="000000"/>
                </a:solidFill>
              </a:rPr>
              <a:pPr/>
              <a:t>6</a:t>
            </a:fld>
            <a:endParaRPr lang="en-US">
              <a:solidFill>
                <a:srgbClr val="000000"/>
              </a:solidFill>
            </a:endParaRPr>
          </a:p>
        </p:txBody>
      </p:sp>
      <p:sp>
        <p:nvSpPr>
          <p:cNvPr id="13314" name="Rectangle 7"/>
          <p:cNvSpPr txBox="1">
            <a:spLocks noGrp="1" noChangeArrowheads="1"/>
          </p:cNvSpPr>
          <p:nvPr/>
        </p:nvSpPr>
        <p:spPr bwMode="auto">
          <a:xfrm>
            <a:off x="3971928" y="8831266"/>
            <a:ext cx="3038475" cy="465137"/>
          </a:xfrm>
          <a:prstGeom prst="rect">
            <a:avLst/>
          </a:prstGeom>
          <a:noFill/>
          <a:ln w="9525">
            <a:noFill/>
            <a:miter lim="800000"/>
            <a:headEnd/>
            <a:tailEnd/>
          </a:ln>
        </p:spPr>
        <p:txBody>
          <a:bodyPr anchor="b"/>
          <a:lstStyle/>
          <a:p>
            <a:pPr algn="r" eaLnBrk="1" hangingPunct="1">
              <a:lnSpc>
                <a:spcPct val="85000"/>
              </a:lnSpc>
            </a:pPr>
            <a:fld id="{95EE0233-C8DD-4808-BE75-5A582708EB40}" type="slidenum">
              <a:rPr lang="en-US" sz="1200" smtClean="0">
                <a:solidFill>
                  <a:srgbClr val="000000"/>
                </a:solidFill>
                <a:latin typeface="Times New Roman" pitchFamily="18" charset="0"/>
                <a:ea typeface="ＭＳ Ｐゴシック" charset="0"/>
                <a:cs typeface="Arial" charset="0"/>
              </a:rPr>
              <a:pPr algn="r" eaLnBrk="1" hangingPunct="1">
                <a:lnSpc>
                  <a:spcPct val="85000"/>
                </a:lnSpc>
              </a:pPr>
              <a:t>6</a:t>
            </a:fld>
            <a:endParaRPr lang="en-US" sz="1200" smtClean="0">
              <a:solidFill>
                <a:srgbClr val="000000"/>
              </a:solidFill>
              <a:latin typeface="Times New Roman" pitchFamily="18" charset="0"/>
              <a:ea typeface="ＭＳ Ｐゴシック" charset="0"/>
              <a:cs typeface="Arial"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35039" y="4414839"/>
            <a:ext cx="5140325" cy="4184650"/>
          </a:xfrm>
          <a:noFill/>
          <a:ln/>
        </p:spPr>
        <p:txBody>
          <a:bodyPr lIns="91440" tIns="45720" rIns="91440" bIns="45720"/>
          <a:lstStyle/>
          <a:p>
            <a:endParaRPr lang="en-US" smtClean="0">
              <a:latin typeface="Arial" pitchFamily="34" charset="0"/>
              <a:ea typeface="ヒラギノ角ゴ Pro W3" charset="-128"/>
            </a:endParaRPr>
          </a:p>
        </p:txBody>
      </p:sp>
    </p:spTree>
    <p:extLst>
      <p:ext uri="{BB962C8B-B14F-4D97-AF65-F5344CB8AC3E}">
        <p14:creationId xmlns:p14="http://schemas.microsoft.com/office/powerpoint/2010/main" val="224178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26" eaLnBrk="0" hangingPunct="0">
              <a:defRPr sz="3200">
                <a:solidFill>
                  <a:schemeClr val="tx1"/>
                </a:solidFill>
                <a:latin typeface="Arial" charset="0"/>
                <a:ea typeface="ヒラギノ角ゴ Pro W3" charset="0"/>
                <a:cs typeface="ヒラギノ角ゴ Pro W3" charset="0"/>
              </a:defRPr>
            </a:lvl1pPr>
            <a:lvl2pPr marL="37222402" indent="-36773751" defTabSz="922226" eaLnBrk="0" hangingPunct="0">
              <a:defRPr sz="3200">
                <a:solidFill>
                  <a:schemeClr val="tx1"/>
                </a:solidFill>
                <a:latin typeface="Arial" charset="0"/>
                <a:ea typeface="ヒラギノ角ゴ Pro W3" charset="0"/>
                <a:cs typeface="ヒラギノ角ゴ Pro W3" charset="0"/>
              </a:defRPr>
            </a:lvl2pPr>
            <a:lvl3pPr eaLnBrk="0" hangingPunct="0">
              <a:defRPr sz="3200">
                <a:solidFill>
                  <a:schemeClr val="tx1"/>
                </a:solidFill>
                <a:latin typeface="Arial" charset="0"/>
                <a:ea typeface="ヒラギノ角ゴ Pro W3" charset="0"/>
                <a:cs typeface="ヒラギノ角ゴ Pro W3" charset="0"/>
              </a:defRPr>
            </a:lvl3pPr>
            <a:lvl4pPr eaLnBrk="0" hangingPunct="0">
              <a:defRPr sz="3200">
                <a:solidFill>
                  <a:schemeClr val="tx1"/>
                </a:solidFill>
                <a:latin typeface="Arial" charset="0"/>
                <a:ea typeface="ヒラギノ角ゴ Pro W3" charset="0"/>
                <a:cs typeface="ヒラギノ角ゴ Pro W3" charset="0"/>
              </a:defRPr>
            </a:lvl4pPr>
            <a:lvl5pPr eaLnBrk="0" hangingPunct="0">
              <a:defRPr sz="3200">
                <a:solidFill>
                  <a:schemeClr val="tx1"/>
                </a:solidFill>
                <a:latin typeface="Arial" charset="0"/>
                <a:ea typeface="ヒラギノ角ゴ Pro W3" charset="0"/>
                <a:cs typeface="ヒラギノ角ゴ Pro W3" charset="0"/>
              </a:defRPr>
            </a:lvl5pPr>
            <a:lvl6pPr marL="448650"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6pPr>
            <a:lvl7pPr marL="89730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7pPr>
            <a:lvl8pPr marL="134595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8pPr>
            <a:lvl9pPr marL="179460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9pPr>
          </a:lstStyle>
          <a:p>
            <a:pPr eaLnBrk="1" hangingPunct="1"/>
            <a:fld id="{16CB14B5-F771-9741-A4FA-88D44EC783EA}" type="slidenum">
              <a:rPr lang="en-US" sz="1200">
                <a:solidFill>
                  <a:prstClr val="black"/>
                </a:solidFill>
              </a:rPr>
              <a:pPr eaLnBrk="1" hangingPunct="1"/>
              <a:t>7</a:t>
            </a:fld>
            <a:endParaRPr lang="en-US" sz="1200">
              <a:solidFill>
                <a:prstClr val="black"/>
              </a:solidFill>
            </a:endParaRPr>
          </a:p>
        </p:txBody>
      </p:sp>
    </p:spTree>
    <p:extLst>
      <p:ext uri="{BB962C8B-B14F-4D97-AF65-F5344CB8AC3E}">
        <p14:creationId xmlns:p14="http://schemas.microsoft.com/office/powerpoint/2010/main" val="774668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1181100" y="696913"/>
            <a:ext cx="4649788" cy="3487737"/>
          </a:xfrm>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3300">
                <a:solidFill>
                  <a:schemeClr val="tx1"/>
                </a:solidFill>
                <a:latin typeface="Arial" charset="0"/>
                <a:ea typeface="ヒラギノ角ゴ Pro W3" charset="0"/>
                <a:cs typeface="ヒラギノ角ゴ Pro W3" charset="0"/>
              </a:defRPr>
            </a:lvl1pPr>
            <a:lvl2pPr marL="742950" indent="-285750" defTabSz="939800" eaLnBrk="0" hangingPunct="0">
              <a:defRPr sz="3300">
                <a:solidFill>
                  <a:schemeClr val="tx1"/>
                </a:solidFill>
                <a:latin typeface="Arial" charset="0"/>
                <a:ea typeface="ヒラギノ角ゴ Pro W3" charset="0"/>
                <a:cs typeface="ヒラギノ角ゴ Pro W3" charset="0"/>
              </a:defRPr>
            </a:lvl2pPr>
            <a:lvl3pPr marL="1143000" indent="-228600" defTabSz="939800" eaLnBrk="0" hangingPunct="0">
              <a:defRPr sz="3300">
                <a:solidFill>
                  <a:schemeClr val="tx1"/>
                </a:solidFill>
                <a:latin typeface="Arial" charset="0"/>
                <a:ea typeface="ヒラギノ角ゴ Pro W3" charset="0"/>
                <a:cs typeface="ヒラギノ角ゴ Pro W3" charset="0"/>
              </a:defRPr>
            </a:lvl3pPr>
            <a:lvl4pPr marL="1600200" indent="-228600" defTabSz="939800" eaLnBrk="0" hangingPunct="0">
              <a:defRPr sz="3300">
                <a:solidFill>
                  <a:schemeClr val="tx1"/>
                </a:solidFill>
                <a:latin typeface="Arial" charset="0"/>
                <a:ea typeface="ヒラギノ角ゴ Pro W3" charset="0"/>
                <a:cs typeface="ヒラギノ角ゴ Pro W3" charset="0"/>
              </a:defRPr>
            </a:lvl4pPr>
            <a:lvl5pPr marL="2057400" indent="-228600" defTabSz="939800" eaLnBrk="0" hangingPunct="0">
              <a:defRPr sz="3300">
                <a:solidFill>
                  <a:schemeClr val="tx1"/>
                </a:solidFill>
                <a:latin typeface="Arial" charset="0"/>
                <a:ea typeface="ヒラギノ角ゴ Pro W3" charset="0"/>
                <a:cs typeface="ヒラギノ角ゴ Pro W3" charset="0"/>
              </a:defRPr>
            </a:lvl5pPr>
            <a:lvl6pPr marL="25146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9622F8FB-85B5-AC44-AE35-C2C48C369ADC}" type="slidenum">
              <a:rPr lang="en-US" sz="1200">
                <a:solidFill>
                  <a:srgbClr val="000000"/>
                </a:solidFill>
              </a:rPr>
              <a:pPr eaLnBrk="1" hangingPunct="1"/>
              <a:t>9</a:t>
            </a:fld>
            <a:endParaRPr lang="en-US" sz="1200">
              <a:solidFill>
                <a:srgbClr val="000000"/>
              </a:solidFill>
            </a:endParaRPr>
          </a:p>
        </p:txBody>
      </p:sp>
    </p:spTree>
    <p:extLst>
      <p:ext uri="{BB962C8B-B14F-4D97-AF65-F5344CB8AC3E}">
        <p14:creationId xmlns:p14="http://schemas.microsoft.com/office/powerpoint/2010/main" val="116754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11</a:t>
            </a:fld>
            <a:endParaRPr lang="en-US">
              <a:solidFill>
                <a:srgbClr val="000000"/>
              </a:solidFill>
            </a:endParaRPr>
          </a:p>
        </p:txBody>
      </p:sp>
      <p:sp>
        <p:nvSpPr>
          <p:cNvPr id="891906" name="Rectangle 7"/>
          <p:cNvSpPr txBox="1">
            <a:spLocks noGrp="1" noChangeArrowheads="1"/>
          </p:cNvSpPr>
          <p:nvPr/>
        </p:nvSpPr>
        <p:spPr bwMode="auto">
          <a:xfrm>
            <a:off x="3971927" y="8831267"/>
            <a:ext cx="3038475" cy="465137"/>
          </a:xfrm>
          <a:prstGeom prst="rect">
            <a:avLst/>
          </a:prstGeom>
          <a:noFill/>
          <a:ln w="9525">
            <a:noFill/>
            <a:miter lim="800000"/>
            <a:headEnd/>
            <a:tailEnd/>
          </a:ln>
        </p:spPr>
        <p:txBody>
          <a:bodyPr anchor="b"/>
          <a:lstStyle/>
          <a:p>
            <a:pPr algn="r"/>
            <a:fld id="{A4C83083-F740-4176-8210-FC5F128737DB}" type="slidenum">
              <a:rPr lang="en-US" sz="1200">
                <a:solidFill>
                  <a:srgbClr val="000000"/>
                </a:solidFill>
                <a:latin typeface="Times New Roman" pitchFamily="18" charset="0"/>
                <a:ea typeface="ＭＳ Ｐゴシック" charset="-128"/>
              </a:rPr>
              <a:pPr algn="r"/>
              <a:t>11</a:t>
            </a:fld>
            <a:endParaRPr lang="en-US" sz="1200">
              <a:solidFill>
                <a:srgbClr val="000000"/>
              </a:solidFill>
              <a:latin typeface="Times New Roman" pitchFamily="18" charset="0"/>
              <a:ea typeface="ＭＳ Ｐゴシック" charset="-128"/>
            </a:endParaRPr>
          </a:p>
        </p:txBody>
      </p:sp>
      <p:sp>
        <p:nvSpPr>
          <p:cNvPr id="891907" name="Rectangle 2"/>
          <p:cNvSpPr>
            <a:spLocks noGrp="1" noRot="1" noChangeAspect="1" noChangeArrowheads="1" noTextEdit="1"/>
          </p:cNvSpPr>
          <p:nvPr>
            <p:ph type="sldImg"/>
          </p:nvPr>
        </p:nvSpPr>
        <p:spPr>
          <a:xfrm>
            <a:off x="1181100" y="696913"/>
            <a:ext cx="4649788" cy="3487737"/>
          </a:xfrm>
          <a:ln/>
        </p:spPr>
      </p:sp>
      <p:sp>
        <p:nvSpPr>
          <p:cNvPr id="891908" name="Rectangle 3"/>
          <p:cNvSpPr>
            <a:spLocks noGrp="1" noChangeArrowheads="1"/>
          </p:cNvSpPr>
          <p:nvPr>
            <p:ph type="body" idx="1"/>
          </p:nvPr>
        </p:nvSpPr>
        <p:spPr>
          <a:xfrm>
            <a:off x="935040" y="4414838"/>
            <a:ext cx="5140325" cy="4184650"/>
          </a:xfrm>
        </p:spPr>
        <p:txBody>
          <a:bodyPr lIns="91440" tIns="45720" rIns="91440" bIns="45720"/>
          <a:lstStyle/>
          <a:p>
            <a:endParaRPr lang="en-US"/>
          </a:p>
        </p:txBody>
      </p:sp>
    </p:spTree>
    <p:extLst>
      <p:ext uri="{BB962C8B-B14F-4D97-AF65-F5344CB8AC3E}">
        <p14:creationId xmlns:p14="http://schemas.microsoft.com/office/powerpoint/2010/main" val="349597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204188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29" tIns="45714" rIns="91429" bIns="45714"/>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9" tIns="45714" rIns="91429" bIns="45714"/>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93184DB-4654-4037-B27A-70E293DB0644}" type="slidenum">
              <a:rPr lang="en-US"/>
              <a:pPr>
                <a:defRPr/>
              </a:pPr>
              <a:t>‹#›</a:t>
            </a:fld>
            <a:endParaRPr lang="en-US"/>
          </a:p>
        </p:txBody>
      </p:sp>
    </p:spTree>
    <p:extLst>
      <p:ext uri="{BB962C8B-B14F-4D97-AF65-F5344CB8AC3E}">
        <p14:creationId xmlns:p14="http://schemas.microsoft.com/office/powerpoint/2010/main" val="38692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1566590" y="1117218"/>
            <a:ext cx="7845425" cy="5137151"/>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09AC1630-7D80-4646-A2B5-8E6BCE762D59}" type="slidenum">
              <a:rPr lang="en-US"/>
              <a:pPr>
                <a:defRPr/>
              </a:pPr>
              <a:t>‹#›</a:t>
            </a:fld>
            <a:endParaRPr lang="en-US"/>
          </a:p>
        </p:txBody>
      </p:sp>
    </p:spTree>
    <p:extLst>
      <p:ext uri="{BB962C8B-B14F-4D97-AF65-F5344CB8AC3E}">
        <p14:creationId xmlns:p14="http://schemas.microsoft.com/office/powerpoint/2010/main" val="99389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8" y="131765"/>
            <a:ext cx="1960563" cy="6296025"/>
          </a:xfrm>
          <a:prstGeom prst="rect">
            <a:avLst/>
          </a:prstGeom>
        </p:spPr>
        <p:txBody>
          <a:bodyPr vert="eaVert"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5"/>
            <a:ext cx="5732462" cy="6296025"/>
          </a:xfrm>
          <a:prstGeom prst="rect">
            <a:avLst/>
          </a:prstGeom>
        </p:spPr>
        <p:txBody>
          <a:bodyPr vert="eaVert"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B97F004D-6812-45E9-8D1F-0D763236986C}" type="slidenum">
              <a:rPr lang="en-US"/>
              <a:pPr>
                <a:defRPr/>
              </a:pPr>
              <a:t>‹#›</a:t>
            </a:fld>
            <a:endParaRPr lang="en-US"/>
          </a:p>
        </p:txBody>
      </p:sp>
    </p:spTree>
    <p:extLst>
      <p:ext uri="{BB962C8B-B14F-4D97-AF65-F5344CB8AC3E}">
        <p14:creationId xmlns:p14="http://schemas.microsoft.com/office/powerpoint/2010/main" val="2119820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6" y="131765"/>
            <a:ext cx="7845425" cy="6296025"/>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6A37A63-4A5C-4EB5-922A-D5543D71A191}" type="slidenum">
              <a:rPr lang="en-US"/>
              <a:pPr>
                <a:defRPr/>
              </a:pPr>
              <a:t>‹#›</a:t>
            </a:fld>
            <a:endParaRPr lang="en-US"/>
          </a:p>
        </p:txBody>
      </p:sp>
    </p:spTree>
    <p:extLst>
      <p:ext uri="{BB962C8B-B14F-4D97-AF65-F5344CB8AC3E}">
        <p14:creationId xmlns:p14="http://schemas.microsoft.com/office/powerpoint/2010/main" val="1772428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2" name="Picture 11" descr="SMAP_BeautyShot4_Landscape.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112"/>
            <a:ext cx="9144000" cy="6686375"/>
          </a:xfrm>
          <a:prstGeom prst="rect">
            <a:avLst/>
          </a:prstGeom>
        </p:spPr>
      </p:pic>
      <p:sp>
        <p:nvSpPr>
          <p:cNvPr id="11" name="Rectangle 7"/>
          <p:cNvSpPr>
            <a:spLocks noChangeArrowheads="1"/>
          </p:cNvSpPr>
          <p:nvPr/>
        </p:nvSpPr>
        <p:spPr bwMode="auto">
          <a:xfrm>
            <a:off x="217433" y="380041"/>
            <a:ext cx="2132946" cy="123111"/>
          </a:xfrm>
          <a:prstGeom prst="rect">
            <a:avLst/>
          </a:prstGeom>
          <a:noFill/>
          <a:ln w="9525">
            <a:noFill/>
            <a:miter lim="800000"/>
            <a:headEnd/>
            <a:tailEnd/>
          </a:ln>
        </p:spPr>
        <p:txBody>
          <a:bodyPr wrap="none" lIns="0" tIns="0" rIns="0" bIns="0">
            <a:spAutoFit/>
          </a:bodyPr>
          <a:lstStyle/>
          <a:p>
            <a:pPr eaLnBrk="1" hangingPunct="1"/>
            <a:r>
              <a:rPr lang="en-US" sz="800" dirty="0">
                <a:solidFill>
                  <a:srgbClr val="FFFFFF"/>
                </a:solidFill>
                <a:latin typeface="Arial"/>
                <a:ea typeface="ＭＳ Ｐゴシック" pitchFamily="31" charset="-128"/>
              </a:rPr>
              <a:t>National Aeronautics and Space Administration</a:t>
            </a:r>
          </a:p>
        </p:txBody>
      </p:sp>
      <p:sp>
        <p:nvSpPr>
          <p:cNvPr id="16" name="TextBox 15"/>
          <p:cNvSpPr txBox="1"/>
          <p:nvPr/>
        </p:nvSpPr>
        <p:spPr>
          <a:xfrm>
            <a:off x="217475" y="1780995"/>
            <a:ext cx="4346513" cy="3508353"/>
          </a:xfrm>
          <a:prstGeom prst="rect">
            <a:avLst/>
          </a:prstGeom>
          <a:noFill/>
        </p:spPr>
        <p:txBody>
          <a:bodyPr lIns="0" tIns="0" rIns="0" bIns="0">
            <a:noAutofit/>
          </a:bodyPr>
          <a:lstStyle/>
          <a:p>
            <a:pPr>
              <a:spcAft>
                <a:spcPts val="1200"/>
              </a:spcAft>
            </a:pPr>
            <a:r>
              <a:rPr lang="en-US" sz="2600" dirty="0">
                <a:solidFill>
                  <a:srgbClr val="FFFF99"/>
                </a:solidFill>
                <a:ea typeface="ＭＳ Ｐゴシック" pitchFamily="31" charset="-128"/>
                <a:cs typeface="Tahoma" pitchFamily="34" charset="0"/>
              </a:rPr>
              <a:t>Soil </a:t>
            </a:r>
            <a:r>
              <a:rPr lang="en-US" sz="2600" dirty="0" smtClean="0">
                <a:solidFill>
                  <a:srgbClr val="FFFF99"/>
                </a:solidFill>
                <a:ea typeface="ＭＳ Ｐゴシック" pitchFamily="31" charset="-128"/>
                <a:cs typeface="Tahoma" pitchFamily="34" charset="0"/>
              </a:rPr>
              <a:t>Moisture</a:t>
            </a:r>
            <a:br>
              <a:rPr lang="en-US" sz="2600" dirty="0" smtClean="0">
                <a:solidFill>
                  <a:srgbClr val="FFFF99"/>
                </a:solidFill>
                <a:ea typeface="ＭＳ Ｐゴシック" pitchFamily="31" charset="-128"/>
                <a:cs typeface="Tahoma" pitchFamily="34" charset="0"/>
              </a:rPr>
            </a:br>
            <a:r>
              <a:rPr lang="en-US" sz="2600" dirty="0" smtClean="0">
                <a:solidFill>
                  <a:srgbClr val="FFFF99"/>
                </a:solidFill>
                <a:ea typeface="ＭＳ Ｐゴシック" pitchFamily="31" charset="-128"/>
                <a:cs typeface="Tahoma" pitchFamily="34" charset="0"/>
              </a:rPr>
              <a:t>Active Passive</a:t>
            </a:r>
            <a:br>
              <a:rPr lang="en-US" sz="2600" dirty="0" smtClean="0">
                <a:solidFill>
                  <a:srgbClr val="FFFF99"/>
                </a:solidFill>
                <a:ea typeface="ＭＳ Ｐゴシック" pitchFamily="31" charset="-128"/>
                <a:cs typeface="Tahoma" pitchFamily="34" charset="0"/>
              </a:rPr>
            </a:br>
            <a:r>
              <a:rPr lang="en-US" sz="2600" dirty="0" smtClean="0">
                <a:solidFill>
                  <a:srgbClr val="FFFF99"/>
                </a:solidFill>
                <a:ea typeface="ＭＳ Ｐゴシック" pitchFamily="31" charset="-128"/>
                <a:cs typeface="Tahoma" pitchFamily="34" charset="0"/>
              </a:rPr>
              <a:t>Mission</a:t>
            </a:r>
            <a:r>
              <a:rPr lang="en-US" sz="2800" dirty="0">
                <a:solidFill>
                  <a:srgbClr val="FFFF99"/>
                </a:solidFill>
                <a:ea typeface="ＭＳ Ｐゴシック" pitchFamily="31" charset="-128"/>
                <a:cs typeface="Tahoma" pitchFamily="34" charset="0"/>
              </a:rPr>
              <a:t/>
            </a:r>
            <a:br>
              <a:rPr lang="en-US" sz="2800" dirty="0">
                <a:solidFill>
                  <a:srgbClr val="FFFF99"/>
                </a:solidFill>
                <a:ea typeface="ＭＳ Ｐゴシック" pitchFamily="31" charset="-128"/>
                <a:cs typeface="Tahoma" pitchFamily="34" charset="0"/>
              </a:rPr>
            </a:br>
            <a:r>
              <a:rPr lang="en-US" sz="4800" dirty="0" smtClean="0">
                <a:solidFill>
                  <a:srgbClr val="FFFF99"/>
                </a:solidFill>
                <a:ea typeface="ＭＳ Ｐゴシック" pitchFamily="31" charset="-128"/>
                <a:cs typeface="Tahoma" pitchFamily="34" charset="0"/>
              </a:rPr>
              <a:t>SMAP</a:t>
            </a:r>
          </a:p>
          <a:p>
            <a:pPr>
              <a:spcBef>
                <a:spcPts val="600"/>
              </a:spcBef>
              <a:spcAft>
                <a:spcPts val="600"/>
              </a:spcAft>
            </a:pPr>
            <a:endParaRPr lang="en-US" sz="1200" dirty="0" smtClean="0">
              <a:solidFill>
                <a:srgbClr val="FFFF99"/>
              </a:solidFill>
              <a:ea typeface="ＭＳ Ｐゴシック" pitchFamily="31" charset="-128"/>
              <a:cs typeface="Tahoma" pitchFamily="34" charset="0"/>
            </a:endParaRPr>
          </a:p>
          <a:p>
            <a:pPr>
              <a:spcBef>
                <a:spcPts val="600"/>
              </a:spcBef>
              <a:spcAft>
                <a:spcPts val="0"/>
              </a:spcAft>
            </a:pPr>
            <a:endParaRPr lang="en-US" sz="1200" dirty="0" smtClean="0">
              <a:solidFill>
                <a:srgbClr val="FFFF99"/>
              </a:solidFill>
              <a:ea typeface="ＭＳ Ｐゴシック" pitchFamily="31" charset="-128"/>
              <a:cs typeface="Tahoma" pitchFamily="34" charset="0"/>
            </a:endParaRPr>
          </a:p>
        </p:txBody>
      </p:sp>
      <p:pic>
        <p:nvPicPr>
          <p:cNvPr id="8" name="Picture 7" descr="NASA insignia B&amp;W.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67284" y="105677"/>
            <a:ext cx="758952" cy="6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65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5"/>
          <p:cNvSpPr>
            <a:spLocks noGrp="1" noChangeArrowheads="1"/>
          </p:cNvSpPr>
          <p:nvPr>
            <p:ph type="title"/>
          </p:nvPr>
        </p:nvSpPr>
        <p:spPr bwMode="auto">
          <a:xfrm>
            <a:off x="1" y="82048"/>
            <a:ext cx="7778928"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56360768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p:txBody>
          <a:bodyPr/>
          <a:lstStyle>
            <a:lvl1pPr>
              <a:defRPr>
                <a:latin typeface="Arial" charset="0"/>
                <a:ea typeface="+mn-ea"/>
              </a:defRPr>
            </a:lvl1pPr>
          </a:lstStyle>
          <a:p>
            <a:pPr>
              <a:defRPr/>
            </a:pPr>
            <a:fld id="{328E7D4B-731A-48C4-B827-001659AC6C79}" type="slidenum">
              <a:rPr lang="en-US"/>
              <a:pPr>
                <a:defRPr/>
              </a:pPr>
              <a:t>‹#›</a:t>
            </a:fld>
            <a:endParaRPr lang="en-US"/>
          </a:p>
        </p:txBody>
      </p:sp>
    </p:spTree>
    <p:extLst>
      <p:ext uri="{BB962C8B-B14F-4D97-AF65-F5344CB8AC3E}">
        <p14:creationId xmlns:p14="http://schemas.microsoft.com/office/powerpoint/2010/main" val="352988202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66590" y="1117218"/>
            <a:ext cx="7845425" cy="513715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p:txBody>
          <a:bodyPr/>
          <a:lstStyle>
            <a:lvl1pPr>
              <a:defRPr>
                <a:latin typeface="Arial" charset="0"/>
                <a:ea typeface="+mn-ea"/>
              </a:defRPr>
            </a:lvl1pPr>
          </a:lstStyle>
          <a:p>
            <a:pPr>
              <a:defRPr/>
            </a:pPr>
            <a:fld id="{20FFF401-A01B-4E85-BEE1-F369BFEB4EC3}" type="slidenum">
              <a:rPr lang="en-US"/>
              <a:pPr>
                <a:defRPr/>
              </a:pPr>
              <a:t>‹#›</a:t>
            </a:fld>
            <a:endParaRPr lang="en-US"/>
          </a:p>
        </p:txBody>
      </p:sp>
    </p:spTree>
    <p:extLst>
      <p:ext uri="{BB962C8B-B14F-4D97-AF65-F5344CB8AC3E}">
        <p14:creationId xmlns:p14="http://schemas.microsoft.com/office/powerpoint/2010/main" val="155135571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p:txBody>
          <a:bodyPr/>
          <a:lstStyle>
            <a:lvl1pPr>
              <a:defRPr>
                <a:latin typeface="Arial" charset="0"/>
                <a:ea typeface="+mn-ea"/>
              </a:defRPr>
            </a:lvl1pPr>
          </a:lstStyle>
          <a:p>
            <a:pPr>
              <a:defRPr/>
            </a:pPr>
            <a:fld id="{E271F76B-EB23-42FD-A9EB-382FF6117B13}" type="slidenum">
              <a:rPr lang="en-US"/>
              <a:pPr>
                <a:defRPr/>
              </a:pPr>
              <a:t>‹#›</a:t>
            </a:fld>
            <a:endParaRPr lang="en-US"/>
          </a:p>
        </p:txBody>
      </p:sp>
    </p:spTree>
    <p:extLst>
      <p:ext uri="{BB962C8B-B14F-4D97-AF65-F5344CB8AC3E}">
        <p14:creationId xmlns:p14="http://schemas.microsoft.com/office/powerpoint/2010/main" val="100397712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7" y="1290638"/>
            <a:ext cx="3846513" cy="513715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p:txBody>
          <a:bodyPr/>
          <a:lstStyle>
            <a:lvl1pPr>
              <a:defRPr>
                <a:latin typeface="Arial" charset="0"/>
                <a:ea typeface="+mn-ea"/>
              </a:defRPr>
            </a:lvl1pPr>
          </a:lstStyle>
          <a:p>
            <a:pPr>
              <a:defRPr/>
            </a:pPr>
            <a:fld id="{E8B1F1F6-3954-4129-B343-20DD42C7CCF2}" type="slidenum">
              <a:rPr lang="en-US"/>
              <a:pPr>
                <a:defRPr/>
              </a:pPr>
              <a:t>‹#›</a:t>
            </a:fld>
            <a:endParaRPr lang="en-US"/>
          </a:p>
        </p:txBody>
      </p:sp>
    </p:spTree>
    <p:extLst>
      <p:ext uri="{BB962C8B-B14F-4D97-AF65-F5344CB8AC3E}">
        <p14:creationId xmlns:p14="http://schemas.microsoft.com/office/powerpoint/2010/main" val="369944097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p:txBody>
          <a:bodyPr/>
          <a:lstStyle>
            <a:lvl1pPr>
              <a:defRPr>
                <a:latin typeface="Arial" charset="0"/>
                <a:ea typeface="+mn-ea"/>
              </a:defRPr>
            </a:lvl1pPr>
          </a:lstStyle>
          <a:p>
            <a:pPr>
              <a:defRPr/>
            </a:pPr>
            <a:fld id="{6C3F3451-5C1C-47D9-BFF1-BA27BE1ABF5B}" type="slidenum">
              <a:rPr lang="en-US"/>
              <a:pPr>
                <a:defRPr/>
              </a:pPr>
              <a:t>‹#›</a:t>
            </a:fld>
            <a:endParaRPr lang="en-US"/>
          </a:p>
        </p:txBody>
      </p:sp>
    </p:spTree>
    <p:extLst>
      <p:ext uri="{BB962C8B-B14F-4D97-AF65-F5344CB8AC3E}">
        <p14:creationId xmlns:p14="http://schemas.microsoft.com/office/powerpoint/2010/main" val="251941896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lIns="91429" tIns="45714" rIns="91429" bIns="45714"/>
          <a:lstStyle/>
          <a:p>
            <a:r>
              <a:rPr lang="en-US" dirty="0" smtClean="0"/>
              <a:t>Click to edit Master title style</a:t>
            </a:r>
            <a:endParaRPr lang="en-US" dirty="0"/>
          </a:p>
        </p:txBody>
      </p:sp>
      <p:sp>
        <p:nvSpPr>
          <p:cNvPr id="3" name="Content Placeholder 2"/>
          <p:cNvSpPr>
            <a:spLocks noGrp="1"/>
          </p:cNvSpPr>
          <p:nvPr>
            <p:ph idx="1"/>
          </p:nvPr>
        </p:nvSpPr>
        <p:spPr>
          <a:xfrm>
            <a:off x="1566590" y="1117218"/>
            <a:ext cx="7845425" cy="5137151"/>
          </a:xfrm>
          <a:prstGeom prst="rect">
            <a:avLst/>
          </a:prstGeom>
        </p:spPr>
        <p:txBody>
          <a:bodyPr lIns="91429" tIns="45714" rIns="91429"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2BAD5C3-77D7-4C56-9837-62490DC50765}" type="slidenum">
              <a:rPr lang="en-US"/>
              <a:pPr>
                <a:defRPr/>
              </a:pPr>
              <a:t>‹#›</a:t>
            </a:fld>
            <a:endParaRPr lang="en-US"/>
          </a:p>
        </p:txBody>
      </p:sp>
    </p:spTree>
    <p:extLst>
      <p:ext uri="{BB962C8B-B14F-4D97-AF65-F5344CB8AC3E}">
        <p14:creationId xmlns:p14="http://schemas.microsoft.com/office/powerpoint/2010/main" val="349490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a:lstStyle/>
          <a:p>
            <a:r>
              <a:rPr lang="en-US" smtClean="0"/>
              <a:t>Click to edit Master title style</a:t>
            </a:r>
            <a:endParaRPr lang="en-US"/>
          </a:p>
        </p:txBody>
      </p:sp>
      <p:sp>
        <p:nvSpPr>
          <p:cNvPr id="3" name="Rectangle 202"/>
          <p:cNvSpPr>
            <a:spLocks noGrp="1" noChangeArrowheads="1"/>
          </p:cNvSpPr>
          <p:nvPr>
            <p:ph type="sldNum" sz="quarter" idx="10"/>
          </p:nvPr>
        </p:nvSpPr>
        <p:spPr/>
        <p:txBody>
          <a:bodyPr/>
          <a:lstStyle>
            <a:lvl1pPr>
              <a:defRPr>
                <a:latin typeface="Arial" charset="0"/>
                <a:ea typeface="+mn-ea"/>
              </a:defRPr>
            </a:lvl1pPr>
          </a:lstStyle>
          <a:p>
            <a:pPr>
              <a:defRPr/>
            </a:pPr>
            <a:fld id="{6552F6C4-BF1F-488A-AFEA-9DD604B76C47}" type="slidenum">
              <a:rPr lang="en-US"/>
              <a:pPr>
                <a:defRPr/>
              </a:pPr>
              <a:t>‹#›</a:t>
            </a:fld>
            <a:endParaRPr lang="en-US"/>
          </a:p>
        </p:txBody>
      </p:sp>
    </p:spTree>
    <p:extLst>
      <p:ext uri="{BB962C8B-B14F-4D97-AF65-F5344CB8AC3E}">
        <p14:creationId xmlns:p14="http://schemas.microsoft.com/office/powerpoint/2010/main" val="273062855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p:txBody>
          <a:bodyPr/>
          <a:lstStyle>
            <a:lvl1pPr>
              <a:defRPr>
                <a:latin typeface="Arial" charset="0"/>
                <a:ea typeface="+mn-ea"/>
              </a:defRPr>
            </a:lvl1pPr>
          </a:lstStyle>
          <a:p>
            <a:pPr>
              <a:defRPr/>
            </a:pPr>
            <a:fld id="{4DD84D4B-98C6-4D38-B5AA-9E7E39D465FD}" type="slidenum">
              <a:rPr lang="en-US"/>
              <a:pPr>
                <a:defRPr/>
              </a:pPr>
              <a:t>‹#›</a:t>
            </a:fld>
            <a:endParaRPr lang="en-US"/>
          </a:p>
        </p:txBody>
      </p:sp>
    </p:spTree>
    <p:extLst>
      <p:ext uri="{BB962C8B-B14F-4D97-AF65-F5344CB8AC3E}">
        <p14:creationId xmlns:p14="http://schemas.microsoft.com/office/powerpoint/2010/main" val="19245418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p:txBody>
          <a:bodyPr/>
          <a:lstStyle>
            <a:lvl1pPr>
              <a:defRPr>
                <a:latin typeface="Arial" charset="0"/>
                <a:ea typeface="+mn-ea"/>
              </a:defRPr>
            </a:lvl1pPr>
          </a:lstStyle>
          <a:p>
            <a:pPr>
              <a:defRPr/>
            </a:pPr>
            <a:fld id="{FBFF7090-8CB3-49A7-A20F-912AB786F2D1}" type="slidenum">
              <a:rPr lang="en-US"/>
              <a:pPr>
                <a:defRPr/>
              </a:pPr>
              <a:t>‹#›</a:t>
            </a:fld>
            <a:endParaRPr lang="en-US"/>
          </a:p>
        </p:txBody>
      </p:sp>
    </p:spTree>
    <p:extLst>
      <p:ext uri="{BB962C8B-B14F-4D97-AF65-F5344CB8AC3E}">
        <p14:creationId xmlns:p14="http://schemas.microsoft.com/office/powerpoint/2010/main" val="181747844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p:txBody>
          <a:bodyPr/>
          <a:lstStyle>
            <a:lvl1pPr>
              <a:defRPr>
                <a:latin typeface="Arial" charset="0"/>
                <a:ea typeface="+mn-ea"/>
              </a:defRPr>
            </a:lvl1pPr>
          </a:lstStyle>
          <a:p>
            <a:pPr>
              <a:defRPr/>
            </a:pPr>
            <a:fld id="{B9A5BE74-EE3E-4BB6-83E0-41BABE514D82}" type="slidenum">
              <a:rPr lang="en-US"/>
              <a:pPr>
                <a:defRPr/>
              </a:pPr>
              <a:t>‹#›</a:t>
            </a:fld>
            <a:endParaRPr lang="en-US"/>
          </a:p>
        </p:txBody>
      </p:sp>
    </p:spTree>
    <p:extLst>
      <p:ext uri="{BB962C8B-B14F-4D97-AF65-F5344CB8AC3E}">
        <p14:creationId xmlns:p14="http://schemas.microsoft.com/office/powerpoint/2010/main" val="44903664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90" y="1117218"/>
            <a:ext cx="7845425" cy="513715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p:txBody>
          <a:bodyPr/>
          <a:lstStyle>
            <a:lvl1pPr>
              <a:defRPr>
                <a:latin typeface="Arial" charset="0"/>
                <a:ea typeface="+mn-ea"/>
              </a:defRPr>
            </a:lvl1pPr>
          </a:lstStyle>
          <a:p>
            <a:pPr>
              <a:defRPr/>
            </a:pPr>
            <a:fld id="{A913B25D-2B36-4175-8DF9-B8119B8B8DA8}" type="slidenum">
              <a:rPr lang="en-US"/>
              <a:pPr>
                <a:defRPr/>
              </a:pPr>
              <a:t>‹#›</a:t>
            </a:fld>
            <a:endParaRPr lang="en-US"/>
          </a:p>
        </p:txBody>
      </p:sp>
    </p:spTree>
    <p:extLst>
      <p:ext uri="{BB962C8B-B14F-4D97-AF65-F5344CB8AC3E}">
        <p14:creationId xmlns:p14="http://schemas.microsoft.com/office/powerpoint/2010/main" val="4016838845"/>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7" y="131765"/>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5"/>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p:txBody>
          <a:bodyPr/>
          <a:lstStyle>
            <a:lvl1pPr>
              <a:defRPr>
                <a:latin typeface="Arial" charset="0"/>
                <a:ea typeface="+mn-ea"/>
              </a:defRPr>
            </a:lvl1pPr>
          </a:lstStyle>
          <a:p>
            <a:pPr>
              <a:defRPr/>
            </a:pPr>
            <a:fld id="{534B06EB-CCD3-4352-B4FC-869ACB043BB5}" type="slidenum">
              <a:rPr lang="en-US"/>
              <a:pPr>
                <a:defRPr/>
              </a:pPr>
              <a:t>‹#›</a:t>
            </a:fld>
            <a:endParaRPr lang="en-US"/>
          </a:p>
        </p:txBody>
      </p:sp>
    </p:spTree>
    <p:extLst>
      <p:ext uri="{BB962C8B-B14F-4D97-AF65-F5344CB8AC3E}">
        <p14:creationId xmlns:p14="http://schemas.microsoft.com/office/powerpoint/2010/main" val="127805405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5" y="131765"/>
            <a:ext cx="7845425" cy="6296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p:txBody>
          <a:bodyPr/>
          <a:lstStyle>
            <a:lvl1pPr>
              <a:defRPr>
                <a:latin typeface="Arial" charset="0"/>
                <a:ea typeface="+mn-ea"/>
              </a:defRPr>
            </a:lvl1pPr>
          </a:lstStyle>
          <a:p>
            <a:pPr>
              <a:defRPr/>
            </a:pPr>
            <a:fld id="{DEF39459-A33F-41C2-996C-4320B0B5C823}" type="slidenum">
              <a:rPr lang="en-US"/>
              <a:pPr>
                <a:defRPr/>
              </a:pPr>
              <a:t>‹#›</a:t>
            </a:fld>
            <a:endParaRPr lang="en-US"/>
          </a:p>
        </p:txBody>
      </p:sp>
    </p:spTree>
    <p:extLst>
      <p:ext uri="{BB962C8B-B14F-4D97-AF65-F5344CB8AC3E}">
        <p14:creationId xmlns:p14="http://schemas.microsoft.com/office/powerpoint/2010/main" val="255149696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lIns="91429" tIns="45714" rIns="91429" bIns="457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lIns="91429" tIns="45714" rIns="91429" bIns="45714"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5783E877-F645-4EFA-853F-C3B254E5CDE4}" type="slidenum">
              <a:rPr lang="en-US"/>
              <a:pPr>
                <a:defRPr/>
              </a:pPr>
              <a:t>‹#›</a:t>
            </a:fld>
            <a:endParaRPr lang="en-US"/>
          </a:p>
        </p:txBody>
      </p:sp>
    </p:spTree>
    <p:extLst>
      <p:ext uri="{BB962C8B-B14F-4D97-AF65-F5344CB8AC3E}">
        <p14:creationId xmlns:p14="http://schemas.microsoft.com/office/powerpoint/2010/main" val="191955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lIns="91429" tIns="45714" rIns="91429" bIns="45714"/>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1"/>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7" y="1290638"/>
            <a:ext cx="3846513" cy="5137151"/>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60277716-BCEE-43F3-A572-C9311FF386CB}" type="slidenum">
              <a:rPr lang="en-US"/>
              <a:pPr>
                <a:defRPr/>
              </a:pPr>
              <a:t>‹#›</a:t>
            </a:fld>
            <a:endParaRPr lang="en-US"/>
          </a:p>
        </p:txBody>
      </p:sp>
    </p:spTree>
    <p:extLst>
      <p:ext uri="{BB962C8B-B14F-4D97-AF65-F5344CB8AC3E}">
        <p14:creationId xmlns:p14="http://schemas.microsoft.com/office/powerpoint/2010/main" val="3299788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29" tIns="45714" rIns="91429" bIns="457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3"/>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a:prstGeom prst="rect">
            <a:avLst/>
          </a:prstGeom>
        </p:spPr>
        <p:txBody>
          <a:bodyPr lIns="91429" tIns="45714" rIns="91429" bIns="45714"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61DEAB88-B799-492B-8C5F-26DA46AEB7C2}" type="slidenum">
              <a:rPr lang="en-US"/>
              <a:pPr>
                <a:defRPr/>
              </a:pPr>
              <a:t>‹#›</a:t>
            </a:fld>
            <a:endParaRPr lang="en-US"/>
          </a:p>
        </p:txBody>
      </p:sp>
    </p:spTree>
    <p:extLst>
      <p:ext uri="{BB962C8B-B14F-4D97-AF65-F5344CB8AC3E}">
        <p14:creationId xmlns:p14="http://schemas.microsoft.com/office/powerpoint/2010/main" val="2138456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5"/>
            <a:ext cx="6851650" cy="530225"/>
          </a:xfrm>
          <a:prstGeom prst="rect">
            <a:avLst/>
          </a:prstGeom>
        </p:spPr>
        <p:txBody>
          <a:bodyPr lIns="91429" tIns="45714" rIns="91429" bIns="45714"/>
          <a:lstStyle/>
          <a:p>
            <a:r>
              <a:rPr lang="en-US" smtClean="0"/>
              <a:t>Click to edit Master title style</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5B4441E4-9A51-40FB-8B46-342C167861C6}" type="slidenum">
              <a:rPr lang="en-US"/>
              <a:pPr>
                <a:defRPr/>
              </a:pPr>
              <a:t>‹#›</a:t>
            </a:fld>
            <a:endParaRPr lang="en-US"/>
          </a:p>
        </p:txBody>
      </p:sp>
    </p:spTree>
    <p:extLst>
      <p:ext uri="{BB962C8B-B14F-4D97-AF65-F5344CB8AC3E}">
        <p14:creationId xmlns:p14="http://schemas.microsoft.com/office/powerpoint/2010/main" val="761319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C9CDCFF4-D8AA-480F-BA3F-C26AE8042B35}" type="slidenum">
              <a:rPr lang="en-US"/>
              <a:pPr>
                <a:defRPr/>
              </a:pPr>
              <a:t>‹#›</a:t>
            </a:fld>
            <a:endParaRPr lang="en-US"/>
          </a:p>
        </p:txBody>
      </p:sp>
    </p:spTree>
    <p:extLst>
      <p:ext uri="{BB962C8B-B14F-4D97-AF65-F5344CB8AC3E}">
        <p14:creationId xmlns:p14="http://schemas.microsoft.com/office/powerpoint/2010/main" val="127106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lIns="91429" tIns="45714" rIns="91429"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2"/>
            <a:ext cx="3008313" cy="4691063"/>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AE2B8347-E83F-4BF2-9673-FF440422EB04}" type="slidenum">
              <a:rPr lang="en-US"/>
              <a:pPr>
                <a:defRPr/>
              </a:pPr>
              <a:t>‹#›</a:t>
            </a:fld>
            <a:endParaRPr lang="en-US"/>
          </a:p>
        </p:txBody>
      </p:sp>
    </p:spTree>
    <p:extLst>
      <p:ext uri="{BB962C8B-B14F-4D97-AF65-F5344CB8AC3E}">
        <p14:creationId xmlns:p14="http://schemas.microsoft.com/office/powerpoint/2010/main" val="178636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lIns="91429" tIns="45714" rIns="91429" bIns="457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9" tIns="45714" rIns="91429" bIns="45714"/>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a:prstGeom prst="rect">
            <a:avLst/>
          </a:prstGeom>
        </p:spPr>
        <p:txBody>
          <a:bodyPr lIns="91429" tIns="45714" rIns="91429" bIns="45714"/>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1B9CD6EB-E22F-484D-84CB-813EB7456D92}" type="slidenum">
              <a:rPr lang="en-US"/>
              <a:pPr>
                <a:defRPr/>
              </a:pPr>
              <a:t>‹#›</a:t>
            </a:fld>
            <a:endParaRPr lang="en-US"/>
          </a:p>
        </p:txBody>
      </p:sp>
    </p:spTree>
    <p:extLst>
      <p:ext uri="{BB962C8B-B14F-4D97-AF65-F5344CB8AC3E}">
        <p14:creationId xmlns:p14="http://schemas.microsoft.com/office/powerpoint/2010/main" val="347476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6" cstate="screen"/>
          <a:srcRect/>
          <a:stretch>
            <a:fillRect/>
          </a:stretch>
        </p:blipFill>
        <p:spPr bwMode="auto">
          <a:xfrm>
            <a:off x="0" y="846138"/>
            <a:ext cx="9144000" cy="6011863"/>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429" tIns="45714" rIns="91429" bIns="45714" anchor="ctr"/>
          <a:lstStyle/>
          <a:p>
            <a:pPr fontAlgn="base">
              <a:spcBef>
                <a:spcPct val="0"/>
              </a:spcBef>
              <a:spcAft>
                <a:spcPct val="0"/>
              </a:spcAft>
              <a:defRPr/>
            </a:pPr>
            <a:endParaRPr lang="en-US">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1"/>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600">
                <a:solidFill>
                  <a:srgbClr val="000000"/>
                </a:solidFill>
                <a:latin typeface="Arial" charset="0"/>
              </a:defRPr>
            </a:lvl1pPr>
          </a:lstStyle>
          <a:p>
            <a:pPr fontAlgn="base">
              <a:spcBef>
                <a:spcPct val="0"/>
              </a:spcBef>
              <a:spcAft>
                <a:spcPct val="0"/>
              </a:spcAft>
              <a:defRPr/>
            </a:pPr>
            <a:fld id="{923FED44-BF20-4D81-8B0E-61A7D8C1A645}" type="slidenum">
              <a:rPr lang="en-US"/>
              <a:pPr fontAlgn="base">
                <a:spcBef>
                  <a:spcPct val="0"/>
                </a:spcBef>
                <a:spcAft>
                  <a:spcPct val="0"/>
                </a:spcAft>
                <a:defRPr/>
              </a:pPr>
              <a:t>‹#›</a:t>
            </a:fld>
            <a:endParaRPr lang="en-US"/>
          </a:p>
        </p:txBody>
      </p:sp>
      <p:sp>
        <p:nvSpPr>
          <p:cNvPr id="8" name="Rectangle 7"/>
          <p:cNvSpPr/>
          <p:nvPr userDrawn="1"/>
        </p:nvSpPr>
        <p:spPr>
          <a:xfrm>
            <a:off x="0" y="7939"/>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base">
              <a:spcBef>
                <a:spcPct val="0"/>
              </a:spcBef>
              <a:spcAft>
                <a:spcPct val="0"/>
              </a:spcAft>
              <a:defRPr/>
            </a:pPr>
            <a:endParaRPr lang="en-US">
              <a:solidFill>
                <a:srgbClr val="FFFFFF"/>
              </a:solidFill>
            </a:endParaRPr>
          </a:p>
        </p:txBody>
      </p:sp>
      <p:pic>
        <p:nvPicPr>
          <p:cNvPr id="1030" name="Picture 202"/>
          <p:cNvPicPr>
            <a:picLocks noChangeAspect="1" noChangeArrowheads="1"/>
          </p:cNvPicPr>
          <p:nvPr userDrawn="1"/>
        </p:nvPicPr>
        <p:blipFill>
          <a:blip r:embed="rId17" cstate="screen"/>
          <a:srcRect/>
          <a:stretch>
            <a:fillRect/>
          </a:stretch>
        </p:blipFill>
        <p:spPr bwMode="auto">
          <a:xfrm>
            <a:off x="8289925" y="98427"/>
            <a:ext cx="774700" cy="639763"/>
          </a:xfrm>
          <a:prstGeom prst="rect">
            <a:avLst/>
          </a:prstGeom>
          <a:noFill/>
          <a:ln w="9525">
            <a:noFill/>
            <a:miter lim="800000"/>
            <a:headEnd/>
            <a:tailEnd/>
          </a:ln>
        </p:spPr>
      </p:pic>
    </p:spTree>
    <p:extLst>
      <p:ext uri="{BB962C8B-B14F-4D97-AF65-F5344CB8AC3E}">
        <p14:creationId xmlns:p14="http://schemas.microsoft.com/office/powerpoint/2010/main" val="2870360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77" r:id="rId13"/>
    <p:sldLayoutId id="2147483878" r:id="rId14"/>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146" algn="l" rtl="0" fontAlgn="base">
        <a:lnSpc>
          <a:spcPct val="85000"/>
        </a:lnSpc>
        <a:spcBef>
          <a:spcPct val="0"/>
        </a:spcBef>
        <a:spcAft>
          <a:spcPct val="0"/>
        </a:spcAft>
        <a:defRPr sz="3200" b="1">
          <a:solidFill>
            <a:schemeClr val="accent2"/>
          </a:solidFill>
          <a:latin typeface="Arial" charset="0"/>
        </a:defRPr>
      </a:lvl6pPr>
      <a:lvl7pPr marL="914293" algn="l" rtl="0" fontAlgn="base">
        <a:lnSpc>
          <a:spcPct val="85000"/>
        </a:lnSpc>
        <a:spcBef>
          <a:spcPct val="0"/>
        </a:spcBef>
        <a:spcAft>
          <a:spcPct val="0"/>
        </a:spcAft>
        <a:defRPr sz="3200" b="1">
          <a:solidFill>
            <a:schemeClr val="accent2"/>
          </a:solidFill>
          <a:latin typeface="Arial" charset="0"/>
        </a:defRPr>
      </a:lvl7pPr>
      <a:lvl8pPr marL="1371440" algn="l" rtl="0" fontAlgn="base">
        <a:lnSpc>
          <a:spcPct val="85000"/>
        </a:lnSpc>
        <a:spcBef>
          <a:spcPct val="0"/>
        </a:spcBef>
        <a:spcAft>
          <a:spcPct val="0"/>
        </a:spcAft>
        <a:defRPr sz="3200" b="1">
          <a:solidFill>
            <a:schemeClr val="accent2"/>
          </a:solidFill>
          <a:latin typeface="Arial" charset="0"/>
        </a:defRPr>
      </a:lvl8pPr>
      <a:lvl9pPr marL="1828586" algn="l" rtl="0" fontAlgn="base">
        <a:lnSpc>
          <a:spcPct val="85000"/>
        </a:lnSpc>
        <a:spcBef>
          <a:spcPct val="0"/>
        </a:spcBef>
        <a:spcAft>
          <a:spcPct val="0"/>
        </a:spcAft>
        <a:defRPr sz="3200" b="1">
          <a:solidFill>
            <a:schemeClr val="accent2"/>
          </a:solidFill>
          <a:latin typeface="Arial" charset="0"/>
        </a:defRPr>
      </a:lvl9pPr>
    </p:titleStyle>
    <p:bodyStyle>
      <a:lvl1pPr marL="282542" indent="-282542" algn="l" rtl="0" eaLnBrk="0" fontAlgn="base" hangingPunct="0">
        <a:spcBef>
          <a:spcPct val="30000"/>
        </a:spcBef>
        <a:spcAft>
          <a:spcPct val="0"/>
        </a:spcAft>
        <a:buChar char="•"/>
        <a:defRPr sz="2000">
          <a:solidFill>
            <a:schemeClr val="tx1"/>
          </a:solidFill>
          <a:latin typeface="+mn-lt"/>
          <a:ea typeface="+mn-ea"/>
          <a:cs typeface="+mn-cs"/>
        </a:defRPr>
      </a:lvl1pPr>
      <a:lvl2pPr marL="636513" indent="-239685" algn="l" rtl="0" eaLnBrk="0" fontAlgn="base" hangingPunct="0">
        <a:spcBef>
          <a:spcPct val="30000"/>
        </a:spcBef>
        <a:spcAft>
          <a:spcPct val="0"/>
        </a:spcAft>
        <a:buFont typeface="Times" charset="0"/>
        <a:buChar char="–"/>
        <a:defRPr sz="2000">
          <a:solidFill>
            <a:schemeClr val="tx1"/>
          </a:solidFill>
          <a:latin typeface="+mn-lt"/>
        </a:defRPr>
      </a:lvl2pPr>
      <a:lvl3pPr marL="917468" indent="-166669" algn="l" rtl="0" eaLnBrk="0" fontAlgn="base" hangingPunct="0">
        <a:spcBef>
          <a:spcPct val="30000"/>
        </a:spcBef>
        <a:spcAft>
          <a:spcPct val="0"/>
        </a:spcAft>
        <a:buChar char="•"/>
        <a:defRPr sz="2000">
          <a:solidFill>
            <a:schemeClr val="tx1"/>
          </a:solidFill>
          <a:latin typeface="+mn-lt"/>
        </a:defRPr>
      </a:lvl3pPr>
      <a:lvl4pPr marL="1255566" indent="-223812" algn="l" rtl="0" eaLnBrk="0" fontAlgn="base" hangingPunct="0">
        <a:spcBef>
          <a:spcPct val="30000"/>
        </a:spcBef>
        <a:spcAft>
          <a:spcPct val="0"/>
        </a:spcAft>
        <a:buChar char="–"/>
        <a:defRPr sz="2000">
          <a:solidFill>
            <a:schemeClr val="tx1"/>
          </a:solidFill>
          <a:latin typeface="+mn-lt"/>
        </a:defRPr>
      </a:lvl4pPr>
      <a:lvl5pPr marL="1593664" indent="-223812" algn="l" rtl="0" eaLnBrk="0" fontAlgn="base" hangingPunct="0">
        <a:spcBef>
          <a:spcPct val="30000"/>
        </a:spcBef>
        <a:spcAft>
          <a:spcPct val="0"/>
        </a:spcAft>
        <a:buChar char="»"/>
        <a:defRPr sz="2000">
          <a:solidFill>
            <a:schemeClr val="tx1"/>
          </a:solidFill>
          <a:latin typeface="+mn-lt"/>
        </a:defRPr>
      </a:lvl5pPr>
      <a:lvl6pPr marL="2050810" indent="-223812" algn="l" rtl="0" fontAlgn="base">
        <a:spcBef>
          <a:spcPct val="30000"/>
        </a:spcBef>
        <a:spcAft>
          <a:spcPct val="0"/>
        </a:spcAft>
        <a:buChar char="»"/>
        <a:defRPr sz="2000">
          <a:solidFill>
            <a:schemeClr val="tx1"/>
          </a:solidFill>
          <a:latin typeface="+mn-lt"/>
        </a:defRPr>
      </a:lvl6pPr>
      <a:lvl7pPr marL="2507957" indent="-223812" algn="l" rtl="0" fontAlgn="base">
        <a:spcBef>
          <a:spcPct val="30000"/>
        </a:spcBef>
        <a:spcAft>
          <a:spcPct val="0"/>
        </a:spcAft>
        <a:buChar char="»"/>
        <a:defRPr sz="2000">
          <a:solidFill>
            <a:schemeClr val="tx1"/>
          </a:solidFill>
          <a:latin typeface="+mn-lt"/>
        </a:defRPr>
      </a:lvl7pPr>
      <a:lvl8pPr marL="2965103" indent="-223812" algn="l" rtl="0" fontAlgn="base">
        <a:spcBef>
          <a:spcPct val="30000"/>
        </a:spcBef>
        <a:spcAft>
          <a:spcPct val="0"/>
        </a:spcAft>
        <a:buChar char="»"/>
        <a:defRPr sz="2000">
          <a:solidFill>
            <a:schemeClr val="tx1"/>
          </a:solidFill>
          <a:latin typeface="+mn-lt"/>
        </a:defRPr>
      </a:lvl8pPr>
      <a:lvl9pPr marL="3422250" indent="-223812"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84613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ea typeface="ＭＳ Ｐゴシック" pitchFamily="34" charset="-128"/>
            </a:endParaRPr>
          </a:p>
        </p:txBody>
      </p:sp>
      <p:sp>
        <p:nvSpPr>
          <p:cNvPr id="13514" name="Rectangle 202"/>
          <p:cNvSpPr>
            <a:spLocks noGrp="1" noChangeArrowheads="1"/>
          </p:cNvSpPr>
          <p:nvPr>
            <p:ph type="sldNum" sz="quarter" idx="4"/>
          </p:nvPr>
        </p:nvSpPr>
        <p:spPr bwMode="auto">
          <a:xfrm>
            <a:off x="6759575" y="614997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a:ea typeface="ＭＳ Ｐゴシック" charset="0"/>
              </a:defRPr>
            </a:lvl1pPr>
          </a:lstStyle>
          <a:p>
            <a:pPr fontAlgn="base">
              <a:spcBef>
                <a:spcPct val="0"/>
              </a:spcBef>
              <a:spcAft>
                <a:spcPct val="0"/>
              </a:spcAft>
              <a:defRPr/>
            </a:pPr>
            <a:fld id="{BC119866-A651-424D-9DA4-354E68556D99}" type="slidenum">
              <a:rPr lang="en-US"/>
              <a:pPr fontAlgn="base">
                <a:spcBef>
                  <a:spcPct val="0"/>
                </a:spcBef>
                <a:spcAft>
                  <a:spcPct val="0"/>
                </a:spcAft>
                <a:defRPr/>
              </a:pPr>
              <a:t>‹#›</a:t>
            </a:fld>
            <a:endParaRPr lang="en-US"/>
          </a:p>
        </p:txBody>
      </p:sp>
      <p:sp>
        <p:nvSpPr>
          <p:cNvPr id="8" name="Rectangle 7"/>
          <p:cNvSpPr/>
          <p:nvPr userDrawn="1"/>
        </p:nvSpPr>
        <p:spPr>
          <a:xfrm>
            <a:off x="0" y="7939"/>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030" name="Picture 20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13264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ransition xmlns:p14="http://schemas.microsoft.com/office/powerpoint/2010/mai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mj-cs"/>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ＭＳ Ｐゴシック" charset="0"/>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ea typeface="ＭＳ Ｐゴシック" charset="0"/>
        </a:defRPr>
      </a:lvl2pPr>
      <a:lvl3pPr marL="917575" indent="-166688" algn="l" rtl="0" eaLnBrk="0" fontAlgn="base" hangingPunct="0">
        <a:spcBef>
          <a:spcPct val="30000"/>
        </a:spcBef>
        <a:spcAft>
          <a:spcPct val="0"/>
        </a:spcAft>
        <a:buChar char="•"/>
        <a:defRPr sz="2000">
          <a:solidFill>
            <a:schemeClr val="tx1"/>
          </a:solidFill>
          <a:latin typeface="+mn-lt"/>
          <a:ea typeface="ＭＳ Ｐゴシック" charset="0"/>
        </a:defRPr>
      </a:lvl3pPr>
      <a:lvl4pPr marL="1255713" indent="-223838" algn="l" rtl="0" eaLnBrk="0" fontAlgn="base" hangingPunct="0">
        <a:spcBef>
          <a:spcPct val="30000"/>
        </a:spcBef>
        <a:spcAft>
          <a:spcPct val="0"/>
        </a:spcAft>
        <a:buChar char="–"/>
        <a:defRPr sz="2000">
          <a:solidFill>
            <a:schemeClr val="tx1"/>
          </a:solidFill>
          <a:latin typeface="+mn-lt"/>
          <a:ea typeface="ＭＳ Ｐゴシック" charset="0"/>
        </a:defRPr>
      </a:lvl4pPr>
      <a:lvl5pPr marL="1593850" indent="-223838" algn="l" rtl="0" eaLnBrk="0" fontAlgn="base" hangingPunct="0">
        <a:spcBef>
          <a:spcPct val="30000"/>
        </a:spcBef>
        <a:spcAft>
          <a:spcPct val="0"/>
        </a:spcAft>
        <a:buChar char="»"/>
        <a:defRPr sz="2000">
          <a:solidFill>
            <a:schemeClr val="tx1"/>
          </a:solidFill>
          <a:latin typeface="+mn-lt"/>
          <a:ea typeface="ＭＳ Ｐゴシック" charset="0"/>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gif"/><Relationship Id="rId5" Type="http://schemas.openxmlformats.org/officeDocument/2006/relationships/image" Target="../media/image7.gi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8.xml"/><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 Type="http://schemas.openxmlformats.org/officeDocument/2006/relationships/image" Target="../media/image50.jpeg"/><Relationship Id="rId12" Type="http://schemas.openxmlformats.org/officeDocument/2006/relationships/image" Target="../media/image51.png"/><Relationship Id="rId13" Type="http://schemas.openxmlformats.org/officeDocument/2006/relationships/image" Target="../media/image52.jpeg"/><Relationship Id="rId14" Type="http://schemas.openxmlformats.org/officeDocument/2006/relationships/image" Target="../media/image53.jpeg"/><Relationship Id="rId1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7" Type="http://schemas.openxmlformats.org/officeDocument/2006/relationships/image" Target="../media/image46.emf"/><Relationship Id="rId8" Type="http://schemas.openxmlformats.org/officeDocument/2006/relationships/image" Target="../media/image47.emf"/><Relationship Id="rId9" Type="http://schemas.openxmlformats.org/officeDocument/2006/relationships/image" Target="../media/image48.jpeg"/><Relationship Id="rId10"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1" Type="http://schemas.openxmlformats.org/officeDocument/2006/relationships/image" Target="../media/image65.jpeg"/><Relationship Id="rId12" Type="http://schemas.openxmlformats.org/officeDocument/2006/relationships/image" Target="../media/image66.jpeg"/><Relationship Id="rId13"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png"/><Relationship Id="rId10" Type="http://schemas.openxmlformats.org/officeDocument/2006/relationships/image" Target="../media/image6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74.gif"/><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gif"/><Relationship Id="rId7" Type="http://schemas.openxmlformats.org/officeDocument/2006/relationships/image" Target="../media/image78.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tinyurl.com/nzmgoz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jpeg"/><Relationship Id="rId10" Type="http://schemas.openxmlformats.org/officeDocument/2006/relationships/image" Target="../media/image87.jpeg"/><Relationship Id="rId11"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png"/><Relationship Id="rId15" Type="http://schemas.openxmlformats.org/officeDocument/2006/relationships/image" Target="../media/image101.png"/><Relationship Id="rId16" Type="http://schemas.openxmlformats.org/officeDocument/2006/relationships/image" Target="../media/image102.png"/><Relationship Id="rId17"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9.jp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microsoft.com/office/2007/relationships/hdphoto" Target="../media/hdphoto1.wdp"/><Relationship Id="rId7" Type="http://schemas.openxmlformats.org/officeDocument/2006/relationships/image" Target="../media/image108.emf"/><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37.xml.rels><?xml version="1.0" encoding="UTF-8" standalone="yes"?>
<Relationships xmlns="http://schemas.openxmlformats.org/package/2006/relationships"><Relationship Id="rId11" Type="http://schemas.openxmlformats.org/officeDocument/2006/relationships/image" Target="../media/image116.gif"/><Relationship Id="rId12"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09.gif"/><Relationship Id="rId4" Type="http://schemas.openxmlformats.org/officeDocument/2006/relationships/image" Target="../media/image110.gif"/><Relationship Id="rId5" Type="http://schemas.openxmlformats.org/officeDocument/2006/relationships/image" Target="../media/image111.png"/><Relationship Id="rId6" Type="http://schemas.openxmlformats.org/officeDocument/2006/relationships/image" Target="../media/image7.gif"/><Relationship Id="rId7" Type="http://schemas.openxmlformats.org/officeDocument/2006/relationships/image" Target="../media/image112.jpe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g"/><Relationship Id="rId5" Type="http://schemas.openxmlformats.org/officeDocument/2006/relationships/image" Target="../media/image120.jpg"/><Relationship Id="rId6" Type="http://schemas.openxmlformats.org/officeDocument/2006/relationships/image" Target="../media/image121.png"/><Relationship Id="rId7" Type="http://schemas.openxmlformats.org/officeDocument/2006/relationships/image" Target="../media/image122.jp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package" Target="../embeddings/Microsoft_Excel_Sheet1.xlsx"/><Relationship Id="rId5" Type="http://schemas.openxmlformats.org/officeDocument/2006/relationships/image" Target="../media/image123.emf"/><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124.jpg"/></Relationships>
</file>

<file path=ppt/slides/_rels/slide44.xml.rels><?xml version="1.0" encoding="UTF-8" standalone="yes"?>
<Relationships xmlns="http://schemas.openxmlformats.org/package/2006/relationships"><Relationship Id="rId3" Type="http://schemas.openxmlformats.org/officeDocument/2006/relationships/image" Target="../media/image126.jpg"/><Relationship Id="rId4" Type="http://schemas.openxmlformats.org/officeDocument/2006/relationships/image" Target="../media/image127.jpg"/><Relationship Id="rId1" Type="http://schemas.openxmlformats.org/officeDocument/2006/relationships/slideLayout" Target="../slideLayouts/slideLayout16.xml"/><Relationship Id="rId2" Type="http://schemas.openxmlformats.org/officeDocument/2006/relationships/image" Target="../media/image12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g"/><Relationship Id="rId5" Type="http://schemas.openxmlformats.org/officeDocument/2006/relationships/image" Target="../media/image130.jpeg"/><Relationship Id="rId1" Type="http://schemas.openxmlformats.org/officeDocument/2006/relationships/slideLayout" Target="../slideLayouts/slideLayout16.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image" Target="../media/image14.jpe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jpeg"/><Relationship Id="rId23" Type="http://schemas.openxmlformats.org/officeDocument/2006/relationships/image" Target="../media/image28.jpe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jpe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jpeg"/><Relationship Id="rId19"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 Box 4"/>
          <p:cNvSpPr txBox="1">
            <a:spLocks noChangeArrowheads="1"/>
          </p:cNvSpPr>
          <p:nvPr/>
        </p:nvSpPr>
        <p:spPr bwMode="auto">
          <a:xfrm>
            <a:off x="0" y="483319"/>
            <a:ext cx="9144000" cy="2062091"/>
          </a:xfrm>
          <a:prstGeom prst="rect">
            <a:avLst/>
          </a:prstGeom>
          <a:noFill/>
          <a:ln w="9525">
            <a:noFill/>
            <a:miter lim="800000"/>
            <a:headEnd/>
            <a:tailEnd/>
          </a:ln>
        </p:spPr>
        <p:txBody>
          <a:bodyPr wrap="square" lIns="91429" tIns="45714" rIns="91429" bIns="45714">
            <a:spAutoFit/>
          </a:bodyPr>
          <a:lstStyle/>
          <a:p>
            <a:pPr algn="ctr"/>
            <a:r>
              <a:rPr lang="en-US" sz="3200" b="1" i="1" dirty="0">
                <a:solidFill>
                  <a:srgbClr val="FFFF00"/>
                </a:solidFill>
              </a:rPr>
              <a:t>Welcome to </a:t>
            </a:r>
            <a:r>
              <a:rPr lang="en-US" sz="3200" b="1" i="1" dirty="0" smtClean="0">
                <a:solidFill>
                  <a:srgbClr val="FFFF00"/>
                </a:solidFill>
              </a:rPr>
              <a:t>the:</a:t>
            </a:r>
          </a:p>
          <a:p>
            <a:pPr algn="ctr"/>
            <a:endParaRPr lang="en-US" sz="3200" b="1" i="1" dirty="0">
              <a:solidFill>
                <a:srgbClr val="FFFF00"/>
              </a:solidFill>
            </a:endParaRPr>
          </a:p>
          <a:p>
            <a:pPr algn="ctr"/>
            <a:r>
              <a:rPr lang="en-US" sz="3200" b="1" i="1" dirty="0" smtClean="0">
                <a:solidFill>
                  <a:srgbClr val="FFFF00"/>
                </a:solidFill>
              </a:rPr>
              <a:t>Twenty-Third Tactical </a:t>
            </a:r>
            <a:r>
              <a:rPr lang="en-US" sz="3200" b="1" i="1" dirty="0">
                <a:solidFill>
                  <a:srgbClr val="FFFF00"/>
                </a:solidFill>
              </a:rPr>
              <a:t>Fire Remote </a:t>
            </a:r>
            <a:r>
              <a:rPr lang="en-US" sz="3200" b="1" i="1" dirty="0" smtClean="0">
                <a:solidFill>
                  <a:srgbClr val="FFFF00"/>
                </a:solidFill>
              </a:rPr>
              <a:t>Sensing</a:t>
            </a:r>
          </a:p>
          <a:p>
            <a:pPr algn="ctr"/>
            <a:r>
              <a:rPr lang="en-US" sz="3200" b="1" i="1" dirty="0" smtClean="0">
                <a:solidFill>
                  <a:srgbClr val="FFFF00"/>
                </a:solidFill>
              </a:rPr>
              <a:t>Advisory </a:t>
            </a:r>
            <a:r>
              <a:rPr lang="en-US" sz="3200" b="1" i="1" dirty="0">
                <a:solidFill>
                  <a:srgbClr val="FFFF00"/>
                </a:solidFill>
              </a:rPr>
              <a:t>Committee (TFRSAC</a:t>
            </a:r>
            <a:r>
              <a:rPr lang="en-US" sz="3200" b="1" i="1" dirty="0" smtClean="0">
                <a:solidFill>
                  <a:srgbClr val="FFFF00"/>
                </a:solidFill>
              </a:rPr>
              <a:t>) Meeting</a:t>
            </a:r>
            <a:endParaRPr lang="en-US" b="1" dirty="0">
              <a:solidFill>
                <a:srgbClr val="FFFF0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460" y="0"/>
            <a:ext cx="866200" cy="744576"/>
          </a:xfrm>
          <a:prstGeom prst="rect">
            <a:avLst/>
          </a:prstGeom>
        </p:spPr>
      </p:pic>
      <p:sp>
        <p:nvSpPr>
          <p:cNvPr id="3" name="Rectangle 2"/>
          <p:cNvSpPr/>
          <p:nvPr/>
        </p:nvSpPr>
        <p:spPr>
          <a:xfrm>
            <a:off x="1393220" y="3468386"/>
            <a:ext cx="6357560" cy="923330"/>
          </a:xfrm>
          <a:prstGeom prst="rect">
            <a:avLst/>
          </a:prstGeom>
        </p:spPr>
        <p:txBody>
          <a:bodyPr wrap="square">
            <a:spAutoFit/>
          </a:bodyPr>
          <a:lstStyle/>
          <a:p>
            <a:pPr algn="ctr"/>
            <a:r>
              <a:rPr lang="en-US" b="1" dirty="0">
                <a:solidFill>
                  <a:srgbClr val="FFFF00"/>
                </a:solidFill>
              </a:rPr>
              <a:t>Hosted By:</a:t>
            </a:r>
          </a:p>
          <a:p>
            <a:pPr algn="ctr"/>
            <a:r>
              <a:rPr lang="en-US" b="1" dirty="0" smtClean="0">
                <a:solidFill>
                  <a:srgbClr val="FFFF00"/>
                </a:solidFill>
              </a:rPr>
              <a:t>USDA-Forest </a:t>
            </a:r>
            <a:r>
              <a:rPr lang="en-US" b="1" dirty="0">
                <a:solidFill>
                  <a:srgbClr val="FFFF00"/>
                </a:solidFill>
              </a:rPr>
              <a:t>Service: Everett Hinkley and Brad Quayle</a:t>
            </a:r>
          </a:p>
          <a:p>
            <a:pPr algn="ctr"/>
            <a:r>
              <a:rPr lang="en-US" b="1" dirty="0">
                <a:solidFill>
                  <a:srgbClr val="FFFF00"/>
                </a:solidFill>
              </a:rPr>
              <a:t>NASA Applied Science Program: Vince Ambrosia</a:t>
            </a:r>
          </a:p>
        </p:txBody>
      </p:sp>
      <p:sp>
        <p:nvSpPr>
          <p:cNvPr id="6" name="Rectangle 5"/>
          <p:cNvSpPr/>
          <p:nvPr/>
        </p:nvSpPr>
        <p:spPr>
          <a:xfrm>
            <a:off x="1393220" y="5898188"/>
            <a:ext cx="6357560" cy="923330"/>
          </a:xfrm>
          <a:prstGeom prst="rect">
            <a:avLst/>
          </a:prstGeom>
        </p:spPr>
        <p:txBody>
          <a:bodyPr wrap="square">
            <a:spAutoFit/>
          </a:bodyPr>
          <a:lstStyle/>
          <a:p>
            <a:pPr algn="ctr"/>
            <a:r>
              <a:rPr lang="en-US" b="1" dirty="0" smtClean="0">
                <a:solidFill>
                  <a:srgbClr val="FFFFFF"/>
                </a:solidFill>
              </a:rPr>
              <a:t>27-28 May 2015</a:t>
            </a:r>
          </a:p>
          <a:p>
            <a:pPr algn="ctr"/>
            <a:r>
              <a:rPr lang="en-US" b="1" dirty="0" smtClean="0">
                <a:solidFill>
                  <a:srgbClr val="FFFFFF"/>
                </a:solidFill>
              </a:rPr>
              <a:t>NASA- Ames Research Center</a:t>
            </a:r>
          </a:p>
          <a:p>
            <a:pPr algn="ctr"/>
            <a:r>
              <a:rPr lang="en-US" b="1" dirty="0" smtClean="0">
                <a:solidFill>
                  <a:srgbClr val="FFFFFF"/>
                </a:solidFill>
              </a:rPr>
              <a:t>Moffett Field, CA</a:t>
            </a:r>
            <a:endParaRPr lang="en-US" b="1" dirty="0">
              <a:solidFill>
                <a:srgbClr val="FFFFFF"/>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 y="19591"/>
            <a:ext cx="700008" cy="770709"/>
          </a:xfrm>
          <a:prstGeom prst="rect">
            <a:avLst/>
          </a:prstGeom>
        </p:spPr>
      </p:pic>
    </p:spTree>
    <p:extLst>
      <p:ext uri="{BB962C8B-B14F-4D97-AF65-F5344CB8AC3E}">
        <p14:creationId xmlns:p14="http://schemas.microsoft.com/office/powerpoint/2010/main" val="37667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274" y="4140200"/>
            <a:ext cx="5894499" cy="523220"/>
          </a:xfrm>
          <a:prstGeom prst="rect">
            <a:avLst/>
          </a:prstGeom>
          <a:noFill/>
          <a:ln w="38100" cmpd="sng">
            <a:solidFill>
              <a:srgbClr val="FFFF00"/>
            </a:solidFill>
          </a:ln>
        </p:spPr>
        <p:txBody>
          <a:bodyPr wrap="none" rtlCol="0">
            <a:spAutoFit/>
          </a:bodyPr>
          <a:lstStyle/>
          <a:p>
            <a:pPr eaLnBrk="1" hangingPunct="1"/>
            <a:r>
              <a:rPr lang="en-US" sz="2800" b="1" dirty="0" smtClean="0">
                <a:solidFill>
                  <a:srgbClr val="FFFF00"/>
                </a:solidFill>
              </a:rPr>
              <a:t>SMAP Launched 29 January 2015</a:t>
            </a:r>
            <a:endParaRPr lang="en-US" sz="2800" b="1" dirty="0">
              <a:solidFill>
                <a:srgbClr val="FFFF00"/>
              </a:solidFill>
            </a:endParaRPr>
          </a:p>
        </p:txBody>
      </p:sp>
      <p:sp>
        <p:nvSpPr>
          <p:cNvPr id="5" name="TextBox 4"/>
          <p:cNvSpPr txBox="1"/>
          <p:nvPr/>
        </p:nvSpPr>
        <p:spPr>
          <a:xfrm>
            <a:off x="532653" y="6663949"/>
            <a:ext cx="8027358" cy="215444"/>
          </a:xfrm>
          <a:prstGeom prst="rect">
            <a:avLst/>
          </a:prstGeom>
          <a:noFill/>
        </p:spPr>
        <p:txBody>
          <a:bodyPr wrap="none" rtlCol="0">
            <a:spAutoFit/>
          </a:bodyPr>
          <a:lstStyle/>
          <a:p>
            <a:pPr eaLnBrk="1" hangingPunct="1"/>
            <a:r>
              <a:rPr lang="en-US" sz="800" dirty="0">
                <a:solidFill>
                  <a:srgbClr val="000000"/>
                </a:solidFill>
              </a:rPr>
              <a:t>(c) 2014 California Institute of Technology. Government sponsorship acknowledged. Email </a:t>
            </a:r>
            <a:r>
              <a:rPr lang="en-US" sz="800" dirty="0" err="1">
                <a:solidFill>
                  <a:srgbClr val="000000"/>
                </a:solidFill>
              </a:rPr>
              <a:t>docrev</a:t>
            </a:r>
            <a:r>
              <a:rPr lang="en-US" sz="800" dirty="0">
                <a:solidFill>
                  <a:srgbClr val="000000"/>
                </a:solidFill>
              </a:rPr>
              <a:t>(at)</a:t>
            </a:r>
            <a:r>
              <a:rPr lang="en-US" sz="800" dirty="0" err="1">
                <a:solidFill>
                  <a:srgbClr val="000000"/>
                </a:solidFill>
              </a:rPr>
              <a:t>jpl.nasa.gov</a:t>
            </a:r>
            <a:r>
              <a:rPr lang="en-US" sz="800" dirty="0">
                <a:solidFill>
                  <a:srgbClr val="000000"/>
                </a:solidFill>
              </a:rPr>
              <a:t> with any permission, license, or copyright transfer requests.</a:t>
            </a:r>
          </a:p>
        </p:txBody>
      </p:sp>
    </p:spTree>
    <p:extLst>
      <p:ext uri="{BB962C8B-B14F-4D97-AF65-F5344CB8AC3E}">
        <p14:creationId xmlns:p14="http://schemas.microsoft.com/office/powerpoint/2010/main" val="2008554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137817" y="-259225"/>
            <a:ext cx="8458200" cy="1143000"/>
          </a:xfrm>
        </p:spPr>
        <p:txBody>
          <a:bodyPr/>
          <a:lstStyle/>
          <a:p>
            <a:r>
              <a:rPr lang="en-US" dirty="0" smtClean="0">
                <a:solidFill>
                  <a:schemeClr val="bg1"/>
                </a:solidFill>
              </a:rPr>
              <a:t>SMAP Soil Moisture Products</a:t>
            </a:r>
            <a:endParaRPr lang="en-US" dirty="0">
              <a:solidFill>
                <a:schemeClr val="bg1"/>
              </a:solidFill>
            </a:endParaRPr>
          </a:p>
        </p:txBody>
      </p:sp>
      <p:sp>
        <p:nvSpPr>
          <p:cNvPr id="21" name="TextBox 20"/>
          <p:cNvSpPr txBox="1"/>
          <p:nvPr/>
        </p:nvSpPr>
        <p:spPr>
          <a:xfrm>
            <a:off x="2881680" y="883775"/>
            <a:ext cx="3341323" cy="738664"/>
          </a:xfrm>
          <a:prstGeom prst="rect">
            <a:avLst/>
          </a:prstGeom>
          <a:noFill/>
        </p:spPr>
        <p:txBody>
          <a:bodyPr wrap="square" rtlCol="0">
            <a:spAutoFit/>
          </a:bodyPr>
          <a:lstStyle/>
          <a:p>
            <a:pPr eaLnBrk="1" hangingPunct="1"/>
            <a:r>
              <a:rPr lang="en-US" sz="1400" dirty="0" smtClean="0"/>
              <a:t>SMAP will provide moisture content measurement in the top 5 cm of soil at 10 km resolution globally every 3 days</a:t>
            </a:r>
          </a:p>
        </p:txBody>
      </p:sp>
      <p:grpSp>
        <p:nvGrpSpPr>
          <p:cNvPr id="6" name="Group 5"/>
          <p:cNvGrpSpPr/>
          <p:nvPr/>
        </p:nvGrpSpPr>
        <p:grpSpPr>
          <a:xfrm>
            <a:off x="177365" y="1083527"/>
            <a:ext cx="2600411" cy="2484761"/>
            <a:chOff x="177362" y="638518"/>
            <a:chExt cx="2600411" cy="2422182"/>
          </a:xfrm>
        </p:grpSpPr>
        <p:pic>
          <p:nvPicPr>
            <p:cNvPr id="18" name="Picture 17" descr="Screen Shot 2014-07-12 at 6.13.05 AM.png"/>
            <p:cNvPicPr>
              <a:picLocks noChangeAspect="1"/>
            </p:cNvPicPr>
            <p:nvPr/>
          </p:nvPicPr>
          <p:blipFill rotWithShape="1">
            <a:blip r:embed="rId5" cstate="print">
              <a:extLst>
                <a:ext uri="{28A0092B-C50C-407E-A947-70E740481C1C}">
                  <a14:useLocalDpi xmlns:a14="http://schemas.microsoft.com/office/drawing/2010/main" val="0"/>
                </a:ext>
              </a:extLst>
            </a:blip>
            <a:srcRect b="895"/>
            <a:stretch/>
          </p:blipFill>
          <p:spPr>
            <a:xfrm>
              <a:off x="270736" y="698499"/>
              <a:ext cx="2507037" cy="2362201"/>
            </a:xfrm>
            <a:prstGeom prst="rect">
              <a:avLst/>
            </a:prstGeom>
          </p:spPr>
        </p:pic>
        <p:sp>
          <p:nvSpPr>
            <p:cNvPr id="22" name="TextBox 21"/>
            <p:cNvSpPr txBox="1"/>
            <p:nvPr/>
          </p:nvSpPr>
          <p:spPr>
            <a:xfrm>
              <a:off x="177362" y="638518"/>
              <a:ext cx="653670" cy="230833"/>
            </a:xfrm>
            <a:prstGeom prst="rect">
              <a:avLst/>
            </a:prstGeom>
            <a:noFill/>
          </p:spPr>
          <p:txBody>
            <a:bodyPr wrap="none" rtlCol="0">
              <a:spAutoFit/>
            </a:bodyPr>
            <a:lstStyle/>
            <a:p>
              <a:pPr eaLnBrk="1" hangingPunct="1"/>
              <a:r>
                <a:rPr lang="en-US" sz="1400" dirty="0" smtClean="0">
                  <a:solidFill>
                    <a:srgbClr val="FFFFFF"/>
                  </a:solidFill>
                </a:rPr>
                <a:t>Day 1</a:t>
              </a:r>
              <a:endParaRPr lang="en-US" sz="1400" dirty="0">
                <a:solidFill>
                  <a:srgbClr val="FFFFFF"/>
                </a:solidFill>
              </a:endParaRPr>
            </a:p>
          </p:txBody>
        </p:sp>
      </p:grpSp>
      <p:pic>
        <p:nvPicPr>
          <p:cNvPr id="19" name="Picture 18" descr="Screen Shot 2014-07-12 at 6.12.42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3103" y="2574840"/>
            <a:ext cx="2425861" cy="2300952"/>
          </a:xfrm>
          <a:prstGeom prst="rect">
            <a:avLst/>
          </a:prstGeom>
        </p:spPr>
      </p:pic>
      <p:sp>
        <p:nvSpPr>
          <p:cNvPr id="23" name="TextBox 22"/>
          <p:cNvSpPr txBox="1"/>
          <p:nvPr/>
        </p:nvSpPr>
        <p:spPr>
          <a:xfrm>
            <a:off x="3056946" y="2182480"/>
            <a:ext cx="948134" cy="307777"/>
          </a:xfrm>
          <a:prstGeom prst="rect">
            <a:avLst/>
          </a:prstGeom>
          <a:noFill/>
        </p:spPr>
        <p:txBody>
          <a:bodyPr wrap="none" rtlCol="0">
            <a:spAutoFit/>
          </a:bodyPr>
          <a:lstStyle/>
          <a:p>
            <a:pPr eaLnBrk="1" hangingPunct="1"/>
            <a:r>
              <a:rPr lang="en-US" sz="1400" dirty="0" smtClean="0"/>
              <a:t>Days 1+2</a:t>
            </a:r>
            <a:endParaRPr lang="en-US" sz="1400" dirty="0"/>
          </a:p>
        </p:txBody>
      </p:sp>
      <p:pic>
        <p:nvPicPr>
          <p:cNvPr id="20" name="Picture 19" descr="Screen Shot 2014-07-12 at 6.15.54 AM.png"/>
          <p:cNvPicPr>
            <a:picLocks noChangeAspect="1"/>
          </p:cNvPicPr>
          <p:nvPr/>
        </p:nvPicPr>
        <p:blipFill rotWithShape="1">
          <a:blip r:embed="rId7" cstate="print">
            <a:extLst>
              <a:ext uri="{28A0092B-C50C-407E-A947-70E740481C1C}">
                <a14:useLocalDpi xmlns:a14="http://schemas.microsoft.com/office/drawing/2010/main" val="0"/>
              </a:ext>
            </a:extLst>
          </a:blip>
          <a:srcRect t="2165"/>
          <a:stretch/>
        </p:blipFill>
        <p:spPr>
          <a:xfrm>
            <a:off x="6070600" y="3763228"/>
            <a:ext cx="2540000" cy="2378927"/>
          </a:xfrm>
          <a:prstGeom prst="rect">
            <a:avLst/>
          </a:prstGeom>
        </p:spPr>
      </p:pic>
      <p:sp>
        <p:nvSpPr>
          <p:cNvPr id="24" name="TextBox 23"/>
          <p:cNvSpPr txBox="1"/>
          <p:nvPr/>
        </p:nvSpPr>
        <p:spPr>
          <a:xfrm>
            <a:off x="6000030" y="3326317"/>
            <a:ext cx="903074" cy="307777"/>
          </a:xfrm>
          <a:prstGeom prst="rect">
            <a:avLst/>
          </a:prstGeom>
          <a:noFill/>
        </p:spPr>
        <p:txBody>
          <a:bodyPr wrap="none" rtlCol="0">
            <a:spAutoFit/>
          </a:bodyPr>
          <a:lstStyle/>
          <a:p>
            <a:pPr eaLnBrk="1" hangingPunct="1"/>
            <a:r>
              <a:rPr lang="en-US" sz="1400" dirty="0" smtClean="0"/>
              <a:t>Days 1-3</a:t>
            </a:r>
            <a:endParaRPr lang="en-US" sz="1400" dirty="0"/>
          </a:p>
        </p:txBody>
      </p:sp>
      <p:sp>
        <p:nvSpPr>
          <p:cNvPr id="26" name="Text Box 29"/>
          <p:cNvSpPr txBox="1">
            <a:spLocks noChangeArrowheads="1"/>
          </p:cNvSpPr>
          <p:nvPr/>
        </p:nvSpPr>
        <p:spPr bwMode="auto">
          <a:xfrm>
            <a:off x="0" y="4369653"/>
            <a:ext cx="3489300" cy="2031325"/>
          </a:xfrm>
          <a:prstGeom prst="rect">
            <a:avLst/>
          </a:prstGeom>
          <a:noFill/>
          <a:ln>
            <a:noFill/>
          </a:ln>
          <a:extLst/>
        </p:spPr>
        <p:txBody>
          <a:bodyPr wrap="square">
            <a:spAutoFit/>
          </a:bodyPr>
          <a:lstStyle>
            <a:lvl1pPr marL="230188" indent="-230188">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marL="63500" indent="0" eaLnBrk="1" hangingPunct="1">
              <a:defRPr/>
            </a:pPr>
            <a:r>
              <a:rPr lang="en-US" sz="1400" dirty="0" smtClean="0">
                <a:cs typeface="ＭＳ Ｐゴシック" charset="0"/>
              </a:rPr>
              <a:t>SMAP measurements of soil moisture address a </a:t>
            </a:r>
            <a:r>
              <a:rPr lang="en-US" sz="1400" dirty="0">
                <a:cs typeface="ＭＳ Ｐゴシック" charset="0"/>
              </a:rPr>
              <a:t>wide range of </a:t>
            </a:r>
            <a:r>
              <a:rPr lang="en-US" sz="1400" dirty="0" smtClean="0">
                <a:cs typeface="ＭＳ Ｐゴシック" charset="0"/>
              </a:rPr>
              <a:t>water cycle research and science applications, such as weather predictions, drought/flood monitoring, and food production.</a:t>
            </a:r>
          </a:p>
          <a:p>
            <a:pPr marL="63500" indent="0" eaLnBrk="1" hangingPunct="1">
              <a:defRPr/>
            </a:pPr>
            <a:r>
              <a:rPr lang="en-US" sz="1400" dirty="0"/>
              <a:t>The illustrations provide the soil moisture color-coded </a:t>
            </a:r>
            <a:r>
              <a:rPr lang="en-US" sz="1400" dirty="0" smtClean="0"/>
              <a:t>with </a:t>
            </a:r>
            <a:r>
              <a:rPr lang="en-US" sz="1400" dirty="0"/>
              <a:t>orange for dry conditions and blue for wet </a:t>
            </a:r>
            <a:r>
              <a:rPr lang="en-US" sz="1400" dirty="0" smtClean="0"/>
              <a:t>conditions.  </a:t>
            </a:r>
            <a:endParaRPr lang="en-US" sz="1400" dirty="0"/>
          </a:p>
          <a:p>
            <a:pPr marL="63500" indent="0" eaLnBrk="1" hangingPunct="1">
              <a:defRPr/>
            </a:pPr>
            <a:r>
              <a:rPr lang="en-US" sz="1400" dirty="0" smtClean="0">
                <a:cs typeface="ＭＳ Ｐゴシック" charset="0"/>
              </a:rPr>
              <a:t>	</a:t>
            </a:r>
            <a:endParaRPr lang="en-US" sz="1400" dirty="0">
              <a:cs typeface="ＭＳ Ｐゴシック" charset="0"/>
            </a:endParaRPr>
          </a:p>
        </p:txBody>
      </p:sp>
      <p:pic>
        <p:nvPicPr>
          <p:cNvPr id="27" name="My First Projec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06658" y="1596171"/>
            <a:ext cx="2778793" cy="1670231"/>
          </a:xfrm>
          <a:prstGeom prst="rect">
            <a:avLst/>
          </a:prstGeom>
        </p:spPr>
      </p:pic>
    </p:spTree>
    <p:extLst>
      <p:ext uri="{BB962C8B-B14F-4D97-AF65-F5344CB8AC3E}">
        <p14:creationId xmlns:p14="http://schemas.microsoft.com/office/powerpoint/2010/main" val="42090748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p:cTn id="12" repeatCount="indefinite" fill="hold" display="0">
                  <p:stCondLst>
                    <p:cond delay="indefinite"/>
                  </p:stCondLst>
                </p:cTn>
                <p:tgtEl>
                  <p:spTgt spid="2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468" y="944400"/>
            <a:ext cx="8702044" cy="2554545"/>
          </a:xfrm>
          <a:prstGeom prst="rect">
            <a:avLst/>
          </a:prstGeom>
          <a:solidFill>
            <a:srgbClr val="CCFFCC"/>
          </a:solidFill>
          <a:effectLst>
            <a:outerShdw blurRad="50800" dist="38100" dir="2700000" algn="tl" rotWithShape="0">
              <a:prstClr val="black">
                <a:alpha val="40000"/>
              </a:prstClr>
            </a:outerShdw>
          </a:effectLst>
        </p:spPr>
        <p:txBody>
          <a:bodyPr wrap="square">
            <a:spAutoFit/>
          </a:bodyPr>
          <a:lstStyle/>
          <a:p>
            <a:pPr defTabSz="457200" eaLnBrk="1" fontAlgn="auto" hangingPunct="1">
              <a:spcBef>
                <a:spcPts val="0"/>
              </a:spcBef>
              <a:spcAft>
                <a:spcPts val="0"/>
              </a:spcAft>
            </a:pPr>
            <a:r>
              <a:rPr lang="en-US" sz="1600" i="1" dirty="0" smtClean="0">
                <a:solidFill>
                  <a:prstClr val="black"/>
                </a:solidFill>
                <a:latin typeface="Arial"/>
                <a:ea typeface="ＭＳ Ｐゴシック" charset="-128"/>
                <a:cs typeface="Arial"/>
              </a:rPr>
              <a:t>The agreement supports Senate Direction on Landsat Data Continuity, but provides the requested amount of $64,100,000 and clarifies Senate direction on development parameters.  Instead of a firm cost cap boundary, the mission shall:  cost substantially less than Landsat-8; provide the same data quality as Landsat-8 so as not to require an overhaul of associated ground systems; and provide no degradation or gap in data including the 8-day continuous terrestrial coverage.  The agreement does not endorse any efforts to develop alternative approaches to this data acquisition that would increase risk of a coverage gap and not meet the needs of the Landsat user community.</a:t>
            </a:r>
            <a:endParaRPr lang="en-US" sz="1600" b="1" i="1" dirty="0">
              <a:solidFill>
                <a:prstClr val="black"/>
              </a:solidFill>
              <a:latin typeface="Arial"/>
              <a:ea typeface="ＭＳ Ｐゴシック" charset="-128"/>
              <a:cs typeface="Arial"/>
            </a:endParaRPr>
          </a:p>
          <a:p>
            <a:pPr defTabSz="457200" eaLnBrk="1" fontAlgn="auto" hangingPunct="1">
              <a:spcBef>
                <a:spcPts val="0"/>
              </a:spcBef>
              <a:spcAft>
                <a:spcPts val="0"/>
              </a:spcAft>
            </a:pPr>
            <a:endParaRPr lang="en-US" sz="1600" b="1" i="1" dirty="0" smtClean="0">
              <a:solidFill>
                <a:prstClr val="black"/>
              </a:solidFill>
              <a:latin typeface="Arial"/>
              <a:ea typeface="ＭＳ Ｐゴシック" charset="-128"/>
              <a:cs typeface="Arial"/>
            </a:endParaRPr>
          </a:p>
          <a:p>
            <a:pPr algn="r" defTabSz="457200" eaLnBrk="1" fontAlgn="auto" hangingPunct="1">
              <a:spcBef>
                <a:spcPts val="0"/>
              </a:spcBef>
              <a:spcAft>
                <a:spcPts val="0"/>
              </a:spcAft>
            </a:pPr>
            <a:r>
              <a:rPr lang="en-US" sz="1600" b="1" i="1" dirty="0" smtClean="0">
                <a:solidFill>
                  <a:prstClr val="black"/>
                </a:solidFill>
                <a:latin typeface="Arial"/>
                <a:ea typeface="ＭＳ Ｐゴシック" charset="-128"/>
                <a:cs typeface="Arial"/>
              </a:rPr>
              <a:t>				         - Congressional FY2015 Appropriation Explanatory Language for NASA</a:t>
            </a:r>
            <a:endParaRPr lang="en-US" sz="1600" dirty="0">
              <a:solidFill>
                <a:prstClr val="black"/>
              </a:solidFill>
              <a:latin typeface="Arial"/>
              <a:ea typeface="ＭＳ Ｐゴシック" charset="-128"/>
              <a:cs typeface="Arial"/>
            </a:endParaRPr>
          </a:p>
        </p:txBody>
      </p:sp>
      <p:sp>
        <p:nvSpPr>
          <p:cNvPr id="2" name="Title 1"/>
          <p:cNvSpPr>
            <a:spLocks noGrp="1"/>
          </p:cNvSpPr>
          <p:nvPr>
            <p:ph type="title"/>
          </p:nvPr>
        </p:nvSpPr>
        <p:spPr>
          <a:xfrm>
            <a:off x="98874" y="106502"/>
            <a:ext cx="8229600" cy="593725"/>
          </a:xfrm>
        </p:spPr>
        <p:txBody>
          <a:bodyPr>
            <a:normAutofit/>
          </a:bodyPr>
          <a:lstStyle/>
          <a:p>
            <a:r>
              <a:rPr lang="en-US" sz="3200" dirty="0">
                <a:solidFill>
                  <a:schemeClr val="bg1"/>
                </a:solidFill>
              </a:rPr>
              <a:t>Land Imaging in FY </a:t>
            </a:r>
            <a:r>
              <a:rPr lang="en-US" sz="3200" dirty="0" smtClean="0">
                <a:solidFill>
                  <a:schemeClr val="bg1"/>
                </a:solidFill>
              </a:rPr>
              <a:t>2015 Appropriation</a:t>
            </a:r>
            <a:endParaRPr lang="en-US" sz="3200" dirty="0">
              <a:solidFill>
                <a:schemeClr val="bg1"/>
              </a:solidFill>
            </a:endParaRPr>
          </a:p>
        </p:txBody>
      </p:sp>
      <p:sp>
        <p:nvSpPr>
          <p:cNvPr id="7" name="Date Placeholder 6"/>
          <p:cNvSpPr>
            <a:spLocks noGrp="1"/>
          </p:cNvSpPr>
          <p:nvPr>
            <p:ph type="dt" sz="half" idx="10"/>
          </p:nvPr>
        </p:nvSpPr>
        <p:spPr/>
        <p:txBody>
          <a:bodyPr/>
          <a:lstStyle/>
          <a:p>
            <a:fld id="{E602CC1C-03EA-F240-8811-AF1B55148705}" type="datetime1">
              <a:rPr lang="en-US" smtClean="0">
                <a:solidFill>
                  <a:prstClr val="black"/>
                </a:solidFill>
              </a:rPr>
              <a:pPr/>
              <a:t>5/27/15</a:t>
            </a:fld>
            <a:endParaRPr lang="en-US" dirty="0">
              <a:solidFill>
                <a:prstClr val="black"/>
              </a:solidFill>
            </a:endParaRPr>
          </a:p>
        </p:txBody>
      </p:sp>
      <p:sp>
        <p:nvSpPr>
          <p:cNvPr id="8" name="Slide Number Placeholder 7"/>
          <p:cNvSpPr>
            <a:spLocks noGrp="1"/>
          </p:cNvSpPr>
          <p:nvPr>
            <p:ph type="sldNum" sz="quarter" idx="4294967295"/>
          </p:nvPr>
        </p:nvSpPr>
        <p:spPr>
          <a:xfrm>
            <a:off x="6553200" y="6356350"/>
            <a:ext cx="2133600" cy="365125"/>
          </a:xfrm>
          <a:prstGeom prst="rect">
            <a:avLst/>
          </a:prstGeom>
        </p:spPr>
        <p:txBody>
          <a:bodyPr/>
          <a:lstStyle/>
          <a:p>
            <a:fld id="{2A6EC5B4-BBB3-C748-B972-1E67C364903D}" type="slidenum">
              <a:rPr lang="en-US" smtClean="0">
                <a:solidFill>
                  <a:prstClr val="black"/>
                </a:solidFill>
              </a:rPr>
              <a:pPr/>
              <a:t>12</a:t>
            </a:fld>
            <a:endParaRPr lang="en-US">
              <a:solidFill>
                <a:prstClr val="black"/>
              </a:solidFill>
            </a:endParaRPr>
          </a:p>
        </p:txBody>
      </p:sp>
      <p:sp>
        <p:nvSpPr>
          <p:cNvPr id="9" name="Rectangle 8"/>
          <p:cNvSpPr/>
          <p:nvPr/>
        </p:nvSpPr>
        <p:spPr>
          <a:xfrm>
            <a:off x="4100286" y="6594929"/>
            <a:ext cx="1006928" cy="263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2571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2" y="131765"/>
            <a:ext cx="6851650" cy="530225"/>
          </a:xfrm>
        </p:spPr>
        <p:txBody>
          <a:bodyPr/>
          <a:lstStyle/>
          <a:p>
            <a:r>
              <a:rPr lang="en-US" dirty="0" smtClean="0">
                <a:solidFill>
                  <a:schemeClr val="bg1"/>
                </a:solidFill>
              </a:rPr>
              <a:t>NASA Wildfire Proposals: Update</a:t>
            </a:r>
            <a:endParaRPr lang="en-US" dirty="0">
              <a:solidFill>
                <a:schemeClr val="bg1"/>
              </a:solidFill>
            </a:endParaRPr>
          </a:p>
        </p:txBody>
      </p:sp>
      <p:sp>
        <p:nvSpPr>
          <p:cNvPr id="3" name="Content Placeholder 2"/>
          <p:cNvSpPr>
            <a:spLocks noGrp="1"/>
          </p:cNvSpPr>
          <p:nvPr>
            <p:ph idx="1"/>
          </p:nvPr>
        </p:nvSpPr>
        <p:spPr>
          <a:xfrm>
            <a:off x="599937" y="2645573"/>
            <a:ext cx="7845425" cy="1495353"/>
          </a:xfrm>
        </p:spPr>
        <p:txBody>
          <a:bodyPr/>
          <a:lstStyle/>
          <a:p>
            <a:pPr marL="0" indent="0" algn="ctr">
              <a:buNone/>
            </a:pPr>
            <a:r>
              <a:rPr lang="en-US" sz="4800" b="1" dirty="0" smtClean="0"/>
              <a:t>Decadal Survey</a:t>
            </a:r>
            <a:endParaRPr lang="en-US" sz="4800" b="1" dirty="0"/>
          </a:p>
        </p:txBody>
      </p:sp>
      <p:sp>
        <p:nvSpPr>
          <p:cNvPr id="4" name="Slide Number Placeholder 3"/>
          <p:cNvSpPr>
            <a:spLocks noGrp="1"/>
          </p:cNvSpPr>
          <p:nvPr>
            <p:ph type="sldNum" sz="quarter" idx="10"/>
          </p:nvPr>
        </p:nvSpPr>
        <p:spPr/>
        <p:txBody>
          <a:bodyPr/>
          <a:lstStyle/>
          <a:p>
            <a:pPr>
              <a:defRPr/>
            </a:pPr>
            <a:fld id="{A2BAD5C3-77D7-4C56-9837-62490DC50765}" type="slidenum">
              <a:rPr lang="en-US" smtClean="0"/>
              <a:pPr>
                <a:defRPr/>
              </a:pPr>
              <a:t>13</a:t>
            </a:fld>
            <a:endParaRPr lang="en-US"/>
          </a:p>
        </p:txBody>
      </p:sp>
    </p:spTree>
    <p:extLst>
      <p:ext uri="{BB962C8B-B14F-4D97-AF65-F5344CB8AC3E}">
        <p14:creationId xmlns:p14="http://schemas.microsoft.com/office/powerpoint/2010/main" val="2808814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341"/>
          <a:stretch/>
        </p:blipFill>
        <p:spPr bwMode="auto">
          <a:xfrm>
            <a:off x="3187000" y="3147865"/>
            <a:ext cx="1040885" cy="100584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l="43547"/>
          <a:stretch/>
        </p:blipFill>
        <p:spPr bwMode="auto">
          <a:xfrm>
            <a:off x="641227" y="2092809"/>
            <a:ext cx="1025889" cy="100584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a:ext>
            </a:extLst>
          </a:blip>
          <a:srcRect l="25671"/>
          <a:stretch/>
        </p:blipFill>
        <p:spPr bwMode="auto">
          <a:xfrm>
            <a:off x="3162483" y="4505482"/>
            <a:ext cx="1025511" cy="100584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rotWithShape="1">
          <a:blip r:embed="rId6">
            <a:extLst>
              <a:ext uri="{28A0092B-C50C-407E-A947-70E740481C1C}">
                <a14:useLocalDpi xmlns:a14="http://schemas.microsoft.com/office/drawing/2010/main"/>
              </a:ext>
            </a:extLst>
          </a:blip>
          <a:srcRect l="19958" r="18623"/>
          <a:stretch/>
        </p:blipFill>
        <p:spPr bwMode="auto">
          <a:xfrm>
            <a:off x="1400006" y="4804237"/>
            <a:ext cx="971994" cy="100584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rotWithShape="1">
          <a:blip r:embed="rId7">
            <a:extLst>
              <a:ext uri="{28A0092B-C50C-407E-A947-70E740481C1C}">
                <a14:useLocalDpi xmlns:a14="http://schemas.microsoft.com/office/drawing/2010/main"/>
              </a:ext>
            </a:extLst>
          </a:blip>
          <a:srcRect l="57164" b="20200"/>
          <a:stretch/>
        </p:blipFill>
        <p:spPr bwMode="auto">
          <a:xfrm>
            <a:off x="2284944" y="3987958"/>
            <a:ext cx="1009412" cy="100584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8">
            <a:extLst>
              <a:ext uri="{28A0092B-C50C-407E-A947-70E740481C1C}">
                <a14:useLocalDpi xmlns:a14="http://schemas.microsoft.com/office/drawing/2010/main"/>
              </a:ext>
            </a:extLst>
          </a:blip>
          <a:srcRect l="26643" r="22004"/>
          <a:stretch/>
        </p:blipFill>
        <p:spPr bwMode="auto">
          <a:xfrm>
            <a:off x="630614" y="3886993"/>
            <a:ext cx="985653" cy="100584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32" name="Straight Connector 31"/>
          <p:cNvCxnSpPr/>
          <p:nvPr/>
        </p:nvCxnSpPr>
        <p:spPr>
          <a:xfrm>
            <a:off x="5336275" y="586070"/>
            <a:ext cx="316628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8060" y="586070"/>
            <a:ext cx="316628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p:nvSpPr>
        <p:spPr bwMode="auto">
          <a:xfrm>
            <a:off x="3846796" y="2675427"/>
            <a:ext cx="5392738" cy="2523768"/>
          </a:xfrm>
          <a:prstGeom prst="rect">
            <a:avLst/>
          </a:prstGeom>
          <a:noFill/>
          <a:ln w="9525">
            <a:noFill/>
            <a:miter lim="800000"/>
            <a:headEnd/>
            <a:tailEnd/>
          </a:ln>
        </p:spPr>
        <p:txBody>
          <a:bodyPr wrap="square">
            <a:spAutoFit/>
          </a:bodyPr>
          <a:lstStyle/>
          <a:p>
            <a:pPr algn="ctr" eaLnBrk="1" hangingPunct="1">
              <a:spcAft>
                <a:spcPts val="1200"/>
              </a:spcAft>
            </a:pPr>
            <a:r>
              <a:rPr lang="en-US" sz="4000" b="1" i="1" dirty="0" smtClean="0">
                <a:solidFill>
                  <a:srgbClr val="000066"/>
                </a:solidFill>
                <a:latin typeface="Candara" pitchFamily="34" charset="0"/>
              </a:rPr>
              <a:t>Wildfires and  </a:t>
            </a:r>
            <a:br>
              <a:rPr lang="en-US" sz="4000" b="1" i="1" dirty="0" smtClean="0">
                <a:solidFill>
                  <a:srgbClr val="000066"/>
                </a:solidFill>
                <a:latin typeface="Candara" pitchFamily="34" charset="0"/>
              </a:rPr>
            </a:br>
            <a:r>
              <a:rPr lang="en-US" sz="4000" b="1" i="1" dirty="0" smtClean="0">
                <a:solidFill>
                  <a:srgbClr val="000066"/>
                </a:solidFill>
                <a:latin typeface="Candara" pitchFamily="34" charset="0"/>
              </a:rPr>
              <a:t>2017 Earth Science Decadal Survey</a:t>
            </a:r>
          </a:p>
          <a:p>
            <a:pPr algn="ctr" eaLnBrk="1" hangingPunct="1"/>
            <a:endParaRPr lang="en-US" sz="2800" b="1" i="1" dirty="0">
              <a:solidFill>
                <a:srgbClr val="000066"/>
              </a:solidFill>
              <a:latin typeface="Candara" pitchFamily="34" charset="0"/>
            </a:endParaRPr>
          </a:p>
        </p:txBody>
      </p:sp>
      <p:sp>
        <p:nvSpPr>
          <p:cNvPr id="9" name="TextBox 5"/>
          <p:cNvSpPr txBox="1">
            <a:spLocks noChangeArrowheads="1"/>
          </p:cNvSpPr>
          <p:nvPr/>
        </p:nvSpPr>
        <p:spPr bwMode="auto">
          <a:xfrm>
            <a:off x="4187994" y="1350643"/>
            <a:ext cx="4710343" cy="954107"/>
          </a:xfrm>
          <a:prstGeom prst="rect">
            <a:avLst/>
          </a:prstGeom>
          <a:noFill/>
          <a:ln w="9525">
            <a:noFill/>
            <a:miter lim="800000"/>
            <a:headEnd/>
            <a:tailEnd/>
          </a:ln>
        </p:spPr>
        <p:txBody>
          <a:bodyPr wrap="square">
            <a:spAutoFit/>
          </a:bodyPr>
          <a:lstStyle/>
          <a:p>
            <a:pPr algn="ctr" eaLnBrk="1" hangingPunct="1"/>
            <a:r>
              <a:rPr lang="en-US" sz="2800" b="1" dirty="0" smtClean="0">
                <a:solidFill>
                  <a:srgbClr val="000066"/>
                </a:solidFill>
                <a:latin typeface="Candara" pitchFamily="34" charset="0"/>
              </a:rPr>
              <a:t>NASA Earth Science</a:t>
            </a:r>
            <a:br>
              <a:rPr lang="en-US" sz="2800" b="1" dirty="0" smtClean="0">
                <a:solidFill>
                  <a:srgbClr val="000066"/>
                </a:solidFill>
                <a:latin typeface="Candara" pitchFamily="34" charset="0"/>
              </a:rPr>
            </a:br>
            <a:r>
              <a:rPr lang="en-US" sz="2800" b="1" dirty="0" smtClean="0">
                <a:solidFill>
                  <a:srgbClr val="000066"/>
                </a:solidFill>
                <a:latin typeface="Candara" pitchFamily="34" charset="0"/>
              </a:rPr>
              <a:t>Applied Sciences Program</a:t>
            </a:r>
            <a:endParaRPr lang="en-US" sz="1200" b="1" dirty="0" smtClean="0">
              <a:solidFill>
                <a:srgbClr val="000066"/>
              </a:solidFill>
              <a:latin typeface="Candara" pitchFamily="34" charset="0"/>
              <a:cs typeface="Arial" pitchFamily="34" charset="0"/>
            </a:endParaRPr>
          </a:p>
        </p:txBody>
      </p:sp>
      <p:pic>
        <p:nvPicPr>
          <p:cNvPr id="14"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65589" y="2981483"/>
            <a:ext cx="998537" cy="1006475"/>
          </a:xfrm>
          <a:prstGeom prst="rect">
            <a:avLst/>
          </a:prstGeom>
          <a:noFill/>
          <a:ln w="9525">
            <a:solidFill>
              <a:srgbClr val="000000"/>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a:extLst>
              <a:ext uri="{28A0092B-C50C-407E-A947-70E740481C1C}">
                <a14:useLocalDpi xmlns:a14="http://schemas.microsoft.com/office/drawing/2010/main"/>
              </a:ext>
            </a:extLst>
          </a:blip>
          <a:srcRect l="29280" r="40302" b="5110"/>
          <a:stretch>
            <a:fillRect/>
          </a:stretch>
        </p:blipFill>
        <p:spPr bwMode="auto">
          <a:xfrm>
            <a:off x="2034889" y="2418582"/>
            <a:ext cx="971550" cy="1006475"/>
          </a:xfrm>
          <a:prstGeom prst="rect">
            <a:avLst/>
          </a:prstGeom>
          <a:noFill/>
          <a:ln w="9525">
            <a:solidFill>
              <a:srgbClr val="000099"/>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6861" y="6169897"/>
            <a:ext cx="8991604" cy="461665"/>
          </a:xfrm>
          <a:prstGeom prst="rect">
            <a:avLst/>
          </a:prstGeom>
        </p:spPr>
        <p:txBody>
          <a:bodyPr wrap="square">
            <a:spAutoFit/>
          </a:bodyPr>
          <a:lstStyle/>
          <a:p>
            <a:pPr algn="ctr"/>
            <a:r>
              <a:rPr lang="en-US" sz="2400" b="1" i="1" dirty="0" smtClean="0">
                <a:solidFill>
                  <a:srgbClr val="000066"/>
                </a:solidFill>
                <a:latin typeface="Candara" pitchFamily="34" charset="0"/>
              </a:rPr>
              <a:t>Wildfires Applications Meeting  </a:t>
            </a:r>
            <a:r>
              <a:rPr lang="en-US" sz="1800" b="1" dirty="0" smtClean="0">
                <a:solidFill>
                  <a:srgbClr val="000066"/>
                </a:solidFill>
                <a:latin typeface="Candara" pitchFamily="34" charset="0"/>
                <a:sym typeface="Symbol"/>
              </a:rPr>
              <a:t></a:t>
            </a:r>
            <a:r>
              <a:rPr lang="en-US" sz="2400" b="1" i="1" dirty="0" smtClean="0">
                <a:solidFill>
                  <a:srgbClr val="000066"/>
                </a:solidFill>
                <a:latin typeface="Candara" pitchFamily="34" charset="0"/>
                <a:sym typeface="Symbol"/>
              </a:rPr>
              <a:t>   February 10-12, 2015</a:t>
            </a:r>
            <a:endParaRPr lang="en-US" sz="1800" b="1" dirty="0">
              <a:solidFill>
                <a:srgbClr val="000000"/>
              </a:solidFill>
            </a:endParaRPr>
          </a:p>
        </p:txBody>
      </p:sp>
      <p:grpSp>
        <p:nvGrpSpPr>
          <p:cNvPr id="20" name="Group 6"/>
          <p:cNvGrpSpPr>
            <a:grpSpLocks noChangeAspect="1"/>
          </p:cNvGrpSpPr>
          <p:nvPr/>
        </p:nvGrpSpPr>
        <p:grpSpPr bwMode="auto">
          <a:xfrm>
            <a:off x="3956418" y="142363"/>
            <a:ext cx="1096962" cy="887413"/>
            <a:chOff x="1220764" y="2443376"/>
            <a:chExt cx="3181350" cy="2571750"/>
          </a:xfrm>
        </p:grpSpPr>
        <p:sp>
          <p:nvSpPr>
            <p:cNvPr id="21" name="Oval 7"/>
            <p:cNvSpPr>
              <a:spLocks noChangeArrowheads="1"/>
            </p:cNvSpPr>
            <p:nvPr/>
          </p:nvSpPr>
          <p:spPr bwMode="auto">
            <a:xfrm>
              <a:off x="1487605" y="2483891"/>
              <a:ext cx="2468880" cy="246888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5000"/>
                </a:lnSpc>
              </a:pPr>
              <a:endParaRPr lang="en-US" altLang="en-US" sz="3300" smtClean="0">
                <a:solidFill>
                  <a:srgbClr val="000000"/>
                </a:solidFill>
              </a:endParaRPr>
            </a:p>
          </p:txBody>
        </p:sp>
        <p:pic>
          <p:nvPicPr>
            <p:cNvPr id="22" name="Picture 3" descr="C:\Users\lfriedl\Desktop\NASA SIP\Vision chart\nasa logo.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20764" y="2443376"/>
              <a:ext cx="31813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32762" y="1566748"/>
            <a:ext cx="993775" cy="1030287"/>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descr="TRAINI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7518" r="13915"/>
          <a:stretch/>
        </p:blipFill>
        <p:spPr bwMode="auto">
          <a:xfrm>
            <a:off x="1368119" y="1200308"/>
            <a:ext cx="1050701" cy="1005840"/>
          </a:xfrm>
          <a:prstGeom prst="rect">
            <a:avLst/>
          </a:prstGeom>
          <a:ln w="9525" cap="sq">
            <a:solidFill>
              <a:schemeClr val="tx1"/>
            </a:solidFill>
            <a:prstDash val="solid"/>
            <a:miter lim="800000"/>
          </a:ln>
          <a:effectLst>
            <a:outerShdw blurRad="50800" dist="38100" dir="18900000" algn="bl" rotWithShape="0">
              <a:prstClr val="black">
                <a:alpha val="40000"/>
              </a:prstClr>
            </a:outerShdw>
          </a:effectLst>
        </p:spPr>
      </p:pic>
      <p:grpSp>
        <p:nvGrpSpPr>
          <p:cNvPr id="2" name="Group 1"/>
          <p:cNvGrpSpPr/>
          <p:nvPr/>
        </p:nvGrpSpPr>
        <p:grpSpPr>
          <a:xfrm>
            <a:off x="5561853" y="4837282"/>
            <a:ext cx="1962624" cy="788669"/>
            <a:chOff x="5404511" y="5051940"/>
            <a:chExt cx="1962624" cy="788669"/>
          </a:xfrm>
        </p:grpSpPr>
        <p:grpSp>
          <p:nvGrpSpPr>
            <p:cNvPr id="27" name="Group 26"/>
            <p:cNvGrpSpPr>
              <a:grpSpLocks noChangeAspect="1"/>
            </p:cNvGrpSpPr>
            <p:nvPr/>
          </p:nvGrpSpPr>
          <p:grpSpPr>
            <a:xfrm>
              <a:off x="5404511" y="5076958"/>
              <a:ext cx="1280160" cy="744919"/>
              <a:chOff x="-273936" y="-1224203"/>
              <a:chExt cx="1767963" cy="1028772"/>
            </a:xfrm>
          </p:grpSpPr>
          <p:sp>
            <p:nvSpPr>
              <p:cNvPr id="28" name="Oval 27"/>
              <p:cNvSpPr>
                <a:spLocks noChangeAspect="1"/>
              </p:cNvSpPr>
              <p:nvPr/>
            </p:nvSpPr>
            <p:spPr>
              <a:xfrm>
                <a:off x="148070" y="-1169611"/>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http://news.yale.edu/sites/default/files/nas-logo.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936" y="-1224203"/>
                <a:ext cx="1767963" cy="1028772"/>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5"/>
            <p:cNvPicPr>
              <a:picLocks noChangeAspect="1" noChangeArrowheads="1"/>
            </p:cNvPicPr>
            <p:nvPr/>
          </p:nvPicPr>
          <p:blipFill>
            <a:blip r:embed="rId15"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315575" y="5051940"/>
              <a:ext cx="1051560" cy="78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4639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eaLnBrk="0" hangingPunct="0"/>
            <a:r>
              <a:rPr lang="en-US" sz="1400"/>
              <a:t>|‌ </a:t>
            </a:r>
            <a:fld id="{CB364722-0248-465A-8E79-099C8D1AFB3E}" type="slidenum">
              <a:rPr lang="en-US" sz="1400"/>
              <a:pPr algn="r" eaLnBrk="0" hangingPunct="0"/>
              <a:t>15</a:t>
            </a:fld>
            <a:endParaRPr lang="en-US" sz="1400"/>
          </a:p>
        </p:txBody>
      </p:sp>
      <p:sp>
        <p:nvSpPr>
          <p:cNvPr id="3" name="Rectangle 2"/>
          <p:cNvSpPr>
            <a:spLocks noChangeArrowheads="1"/>
          </p:cNvSpPr>
          <p:nvPr/>
        </p:nvSpPr>
        <p:spPr bwMode="auto">
          <a:xfrm>
            <a:off x="163513" y="0"/>
            <a:ext cx="8050321" cy="835025"/>
          </a:xfrm>
          <a:prstGeom prst="rect">
            <a:avLst/>
          </a:prstGeom>
          <a:noFill/>
          <a:ln w="9525">
            <a:noFill/>
            <a:miter lim="800000"/>
            <a:headEnd/>
            <a:tailEnd/>
          </a:ln>
        </p:spPr>
        <p:txBody>
          <a:bodyPr anchor="ctr"/>
          <a:lstStyle/>
          <a:p>
            <a:pPr eaLnBrk="1" hangingPunct="1"/>
            <a:r>
              <a:rPr lang="en-US" sz="3600" b="1" i="1" dirty="0" smtClean="0">
                <a:solidFill>
                  <a:srgbClr val="FFFFFF"/>
                </a:solidFill>
              </a:rPr>
              <a:t>Decadal Survey: Intro</a:t>
            </a:r>
          </a:p>
        </p:txBody>
      </p:sp>
      <p:sp>
        <p:nvSpPr>
          <p:cNvPr id="5" name="Rectangle 2"/>
          <p:cNvSpPr>
            <a:spLocks noChangeArrowheads="1"/>
          </p:cNvSpPr>
          <p:nvPr/>
        </p:nvSpPr>
        <p:spPr bwMode="auto">
          <a:xfrm>
            <a:off x="315310" y="1253469"/>
            <a:ext cx="8560676" cy="20544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spcAft>
                <a:spcPts val="900"/>
              </a:spcAft>
            </a:pPr>
            <a:r>
              <a:rPr lang="en-US" sz="2800" b="1" dirty="0" smtClean="0">
                <a:solidFill>
                  <a:srgbClr val="333399"/>
                </a:solidFill>
              </a:rPr>
              <a:t>Earth Science Decadal Survey</a:t>
            </a:r>
          </a:p>
          <a:p>
            <a:pPr lvl="1" indent="-457200">
              <a:spcAft>
                <a:spcPts val="1200"/>
              </a:spcAft>
              <a:tabLst>
                <a:tab pos="2000250" algn="l"/>
                <a:tab pos="5486400" algn="r"/>
              </a:tabLst>
            </a:pPr>
            <a:r>
              <a:rPr lang="en-US" sz="2400" dirty="0" smtClean="0"/>
              <a:t>Two Sections to the Intro:</a:t>
            </a:r>
          </a:p>
          <a:p>
            <a:pPr lvl="1" indent="-457200">
              <a:spcAft>
                <a:spcPts val="1200"/>
              </a:spcAft>
              <a:buAutoNum type="arabicPeriod"/>
              <a:tabLst>
                <a:tab pos="2000250" algn="l"/>
                <a:tab pos="5486400" algn="r"/>
              </a:tabLst>
            </a:pPr>
            <a:r>
              <a:rPr lang="en-US" sz="2400" i="1" dirty="0" smtClean="0"/>
              <a:t>What is Decadal Survey</a:t>
            </a:r>
          </a:p>
          <a:p>
            <a:pPr lvl="1" indent="-457200">
              <a:spcAft>
                <a:spcPts val="1200"/>
              </a:spcAft>
              <a:buAutoNum type="arabicPeriod"/>
              <a:tabLst>
                <a:tab pos="2000250" algn="l"/>
                <a:tab pos="5486400" algn="r"/>
              </a:tabLst>
            </a:pPr>
            <a:r>
              <a:rPr lang="en-US" sz="2400" i="1" dirty="0" smtClean="0"/>
              <a:t>What is the opportunity for Wildfires Community</a:t>
            </a:r>
          </a:p>
        </p:txBody>
      </p:sp>
      <p:sp>
        <p:nvSpPr>
          <p:cNvPr id="6" name="Rectangle 5"/>
          <p:cNvSpPr/>
          <p:nvPr/>
        </p:nvSpPr>
        <p:spPr>
          <a:xfrm>
            <a:off x="315309" y="4259602"/>
            <a:ext cx="8312753" cy="1477328"/>
          </a:xfrm>
          <a:prstGeom prst="rect">
            <a:avLst/>
          </a:prstGeom>
        </p:spPr>
        <p:txBody>
          <a:bodyPr wrap="square">
            <a:spAutoFit/>
          </a:bodyPr>
          <a:lstStyle/>
          <a:p>
            <a:r>
              <a:rPr lang="en-US" b="1" i="1" dirty="0" smtClean="0"/>
              <a:t>Meeting Outcome:</a:t>
            </a:r>
            <a:r>
              <a:rPr lang="en-US" dirty="0" smtClean="0"/>
              <a:t/>
            </a:r>
            <a:br>
              <a:rPr lang="en-US" dirty="0" smtClean="0"/>
            </a:br>
            <a:r>
              <a:rPr lang="en-US" dirty="0" smtClean="0"/>
              <a:t>Plan by attendees to engage broader wildfires community on organizing their preparation and eventual </a:t>
            </a:r>
            <a:r>
              <a:rPr lang="en-US" dirty="0" err="1" smtClean="0"/>
              <a:t>inut</a:t>
            </a:r>
            <a:r>
              <a:rPr lang="en-US" dirty="0" smtClean="0"/>
              <a:t> to Decadal Survey; discuss possible people from the community to nominate as DS committee/panel members; </a:t>
            </a:r>
            <a:r>
              <a:rPr lang="en-US" dirty="0"/>
              <a:t>identify specific people to carry things </a:t>
            </a:r>
            <a:r>
              <a:rPr lang="en-US" dirty="0" smtClean="0"/>
              <a:t>forward</a:t>
            </a:r>
            <a:endParaRPr lang="en-US" dirty="0"/>
          </a:p>
        </p:txBody>
      </p:sp>
    </p:spTree>
    <p:extLst>
      <p:ext uri="{BB962C8B-B14F-4D97-AF65-F5344CB8AC3E}">
        <p14:creationId xmlns:p14="http://schemas.microsoft.com/office/powerpoint/2010/main" val="817947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a:solidFill>
                  <a:srgbClr val="000000"/>
                </a:solidFill>
              </a:rPr>
              <a:t>|‌ </a:t>
            </a:r>
            <a:fld id="{1F9AE702-E3BC-46CA-9766-CE0FCBB4EE5D}" type="slidenum">
              <a:rPr lang="en-US" sz="1400">
                <a:solidFill>
                  <a:srgbClr val="000000"/>
                </a:solidFill>
              </a:rPr>
              <a:pPr algn="r"/>
              <a:t>16</a:t>
            </a:fld>
            <a:endParaRPr lang="en-US" sz="1400">
              <a:solidFill>
                <a:srgbClr val="000000"/>
              </a:solidFill>
            </a:endParaRPr>
          </a:p>
        </p:txBody>
      </p:sp>
      <p:sp>
        <p:nvSpPr>
          <p:cNvPr id="17411" name="Rectangle 3"/>
          <p:cNvSpPr>
            <a:spLocks noChangeArrowheads="1"/>
          </p:cNvSpPr>
          <p:nvPr/>
        </p:nvSpPr>
        <p:spPr bwMode="auto">
          <a:xfrm>
            <a:off x="472196" y="1337868"/>
            <a:ext cx="5070476" cy="4154984"/>
          </a:xfrm>
          <a:prstGeom prst="rect">
            <a:avLst/>
          </a:prstGeom>
          <a:noFill/>
          <a:ln w="9525">
            <a:noFill/>
            <a:miter lim="800000"/>
            <a:headEnd/>
            <a:tailEnd/>
          </a:ln>
        </p:spPr>
        <p:txBody>
          <a:bodyPr wrap="square">
            <a:spAutoFit/>
          </a:bodyPr>
          <a:lstStyle/>
          <a:p>
            <a:r>
              <a:rPr lang="en-US" sz="2400" b="1" dirty="0" smtClean="0">
                <a:solidFill>
                  <a:srgbClr val="000099"/>
                </a:solidFill>
              </a:rPr>
              <a:t>Earth Science “Decadal Survey”</a:t>
            </a:r>
            <a:endParaRPr lang="en-US" sz="2400" dirty="0">
              <a:solidFill>
                <a:srgbClr val="000099"/>
              </a:solidFill>
            </a:endParaRPr>
          </a:p>
          <a:p>
            <a:endParaRPr lang="en-US" sz="2400" dirty="0" smtClean="0"/>
          </a:p>
          <a:p>
            <a:r>
              <a:rPr lang="en-US" sz="2400" dirty="0" smtClean="0"/>
              <a:t>Opportunity for wide array of fields within the Earth Science community to propose, discuss, debate, and reach consensus on priorities</a:t>
            </a:r>
          </a:p>
          <a:p>
            <a:endParaRPr lang="en-US" sz="2400" dirty="0"/>
          </a:p>
          <a:p>
            <a:r>
              <a:rPr lang="en-US" sz="2400" dirty="0" smtClean="0"/>
              <a:t>Aids Administration and </a:t>
            </a:r>
          </a:p>
          <a:p>
            <a:r>
              <a:rPr lang="en-US" sz="2400" dirty="0" smtClean="0"/>
              <a:t>Congress by having a </a:t>
            </a:r>
          </a:p>
          <a:p>
            <a:r>
              <a:rPr lang="en-US" sz="2400" dirty="0" smtClean="0"/>
              <a:t>documented consensus of </a:t>
            </a:r>
          </a:p>
          <a:p>
            <a:r>
              <a:rPr lang="en-US" sz="2400" dirty="0" smtClean="0"/>
              <a:t>scientific experts</a:t>
            </a:r>
            <a:endParaRPr lang="en-US" i="1" dirty="0">
              <a:solidFill>
                <a:srgbClr val="000000"/>
              </a:solidFill>
            </a:endParaRPr>
          </a:p>
        </p:txBody>
      </p:sp>
      <p:sp>
        <p:nvSpPr>
          <p:cNvPr id="17413" name="Rectangle 3"/>
          <p:cNvSpPr>
            <a:spLocks noChangeArrowheads="1"/>
          </p:cNvSpPr>
          <p:nvPr/>
        </p:nvSpPr>
        <p:spPr bwMode="auto">
          <a:xfrm>
            <a:off x="173038" y="0"/>
            <a:ext cx="7561262" cy="835025"/>
          </a:xfrm>
          <a:prstGeom prst="rect">
            <a:avLst/>
          </a:prstGeom>
          <a:noFill/>
          <a:ln w="9525">
            <a:noFill/>
            <a:miter lim="800000"/>
            <a:headEnd/>
            <a:tailEnd/>
          </a:ln>
        </p:spPr>
        <p:txBody>
          <a:bodyPr anchor="ctr"/>
          <a:lstStyle/>
          <a:p>
            <a:r>
              <a:rPr lang="en-US" sz="2800" b="1" i="1" dirty="0">
                <a:solidFill>
                  <a:srgbClr val="FFFFFF"/>
                </a:solidFill>
              </a:rPr>
              <a:t>Earth Science &amp; </a:t>
            </a:r>
            <a:r>
              <a:rPr lang="en-US" sz="2800" b="1" i="1" dirty="0" smtClean="0">
                <a:solidFill>
                  <a:srgbClr val="FFFFFF"/>
                </a:solidFill>
              </a:rPr>
              <a:t>Applications from Space</a:t>
            </a:r>
            <a:endParaRPr lang="en-US" b="1" i="1" dirty="0">
              <a:solidFill>
                <a:srgbClr val="FFFFFF"/>
              </a:solidFill>
            </a:endParaRPr>
          </a:p>
        </p:txBody>
      </p:sp>
      <p:pic>
        <p:nvPicPr>
          <p:cNvPr id="1026" name="Picture 2" descr="http://www.avr-music.com/wp-content/uploads/2012/09/Consensus-Definitio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76043" y="4209755"/>
            <a:ext cx="3025543" cy="2269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riterhouse.org/blogs/mainblog/files/2013/07/Parent-Leadership-Clip-Art-Image-e1340741593900.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70036" y="1780603"/>
            <a:ext cx="2515995" cy="1926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58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a:solidFill>
                  <a:srgbClr val="000000"/>
                </a:solidFill>
              </a:rPr>
              <a:t>|‌ </a:t>
            </a:r>
            <a:fld id="{1F9AE702-E3BC-46CA-9766-CE0FCBB4EE5D}" type="slidenum">
              <a:rPr lang="en-US" sz="1400">
                <a:solidFill>
                  <a:srgbClr val="000000"/>
                </a:solidFill>
              </a:rPr>
              <a:pPr algn="r"/>
              <a:t>17</a:t>
            </a:fld>
            <a:endParaRPr lang="en-US" sz="1400">
              <a:solidFill>
                <a:srgbClr val="000000"/>
              </a:solidFill>
            </a:endParaRPr>
          </a:p>
        </p:txBody>
      </p:sp>
      <p:sp>
        <p:nvSpPr>
          <p:cNvPr id="17411" name="Rectangle 3"/>
          <p:cNvSpPr>
            <a:spLocks noChangeArrowheads="1"/>
          </p:cNvSpPr>
          <p:nvPr/>
        </p:nvSpPr>
        <p:spPr bwMode="auto">
          <a:xfrm>
            <a:off x="415926" y="2023746"/>
            <a:ext cx="4760986" cy="4154984"/>
          </a:xfrm>
          <a:prstGeom prst="rect">
            <a:avLst/>
          </a:prstGeom>
          <a:noFill/>
          <a:ln w="9525">
            <a:noFill/>
            <a:miter lim="800000"/>
            <a:headEnd/>
            <a:tailEnd/>
          </a:ln>
        </p:spPr>
        <p:txBody>
          <a:bodyPr wrap="square">
            <a:spAutoFit/>
          </a:bodyPr>
          <a:lstStyle/>
          <a:p>
            <a:r>
              <a:rPr lang="en-US" sz="2200" dirty="0" smtClean="0"/>
              <a:t>17 recommended space-based missions for Earth Observations</a:t>
            </a:r>
          </a:p>
          <a:p>
            <a:endParaRPr lang="en-US" sz="2200" i="1" dirty="0">
              <a:solidFill>
                <a:srgbClr val="000000"/>
              </a:solidFill>
            </a:endParaRPr>
          </a:p>
          <a:p>
            <a:r>
              <a:rPr lang="en-US" sz="2200" dirty="0" smtClean="0">
                <a:solidFill>
                  <a:srgbClr val="000000"/>
                </a:solidFill>
              </a:rPr>
              <a:t>New “Earth Venture” line of low-cost, PI-led investigator missions</a:t>
            </a:r>
          </a:p>
          <a:p>
            <a:endParaRPr lang="en-US" sz="2200" dirty="0">
              <a:solidFill>
                <a:srgbClr val="000000"/>
              </a:solidFill>
            </a:endParaRPr>
          </a:p>
          <a:p>
            <a:r>
              <a:rPr lang="en-US" sz="2200" dirty="0" smtClean="0">
                <a:solidFill>
                  <a:srgbClr val="000000"/>
                </a:solidFill>
              </a:rPr>
              <a:t>Increased support for airborne measurements</a:t>
            </a:r>
          </a:p>
          <a:p>
            <a:endParaRPr lang="en-US" sz="2200" dirty="0">
              <a:solidFill>
                <a:srgbClr val="000000"/>
              </a:solidFill>
            </a:endParaRPr>
          </a:p>
          <a:p>
            <a:r>
              <a:rPr lang="en-US" sz="2200" dirty="0" smtClean="0">
                <a:solidFill>
                  <a:srgbClr val="000000"/>
                </a:solidFill>
              </a:rPr>
              <a:t>Additional recommendations on data, information systems, technology development, etc. </a:t>
            </a:r>
            <a:endParaRPr lang="en-US" sz="2200" i="1" dirty="0">
              <a:solidFill>
                <a:srgbClr val="000000"/>
              </a:solidFill>
            </a:endParaRPr>
          </a:p>
        </p:txBody>
      </p:sp>
      <p:sp>
        <p:nvSpPr>
          <p:cNvPr id="17413" name="Rectangle 3"/>
          <p:cNvSpPr>
            <a:spLocks noChangeArrowheads="1"/>
          </p:cNvSpPr>
          <p:nvPr/>
        </p:nvSpPr>
        <p:spPr bwMode="auto">
          <a:xfrm>
            <a:off x="173038" y="0"/>
            <a:ext cx="7561262" cy="835025"/>
          </a:xfrm>
          <a:prstGeom prst="rect">
            <a:avLst/>
          </a:prstGeom>
          <a:noFill/>
          <a:ln w="9525">
            <a:noFill/>
            <a:miter lim="800000"/>
            <a:headEnd/>
            <a:tailEnd/>
          </a:ln>
        </p:spPr>
        <p:txBody>
          <a:bodyPr anchor="ctr"/>
          <a:lstStyle/>
          <a:p>
            <a:r>
              <a:rPr lang="en-US" sz="2800" b="1" i="1" dirty="0">
                <a:solidFill>
                  <a:srgbClr val="FFFFFF"/>
                </a:solidFill>
              </a:rPr>
              <a:t>Earth Science &amp; </a:t>
            </a:r>
            <a:r>
              <a:rPr lang="en-US" sz="2800" b="1" i="1" dirty="0" smtClean="0">
                <a:solidFill>
                  <a:srgbClr val="FFFFFF"/>
                </a:solidFill>
              </a:rPr>
              <a:t>Applications from Space</a:t>
            </a:r>
            <a:endParaRPr lang="en-US" b="1" i="1" dirty="0">
              <a:solidFill>
                <a:srgbClr val="FFFFFF"/>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6040" y="923787"/>
            <a:ext cx="1885838" cy="248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94482" y="923787"/>
            <a:ext cx="5003874" cy="830997"/>
          </a:xfrm>
          <a:prstGeom prst="rect">
            <a:avLst/>
          </a:prstGeom>
        </p:spPr>
        <p:txBody>
          <a:bodyPr wrap="square">
            <a:spAutoFit/>
          </a:bodyPr>
          <a:lstStyle/>
          <a:p>
            <a:pPr algn="ctr"/>
            <a:r>
              <a:rPr lang="en-US" sz="2400" b="1" dirty="0"/>
              <a:t>Earth </a:t>
            </a:r>
            <a:r>
              <a:rPr lang="en-US" sz="2400" b="1" dirty="0" smtClean="0"/>
              <a:t>Science Decadal Survey: </a:t>
            </a:r>
            <a:endParaRPr lang="en-US" sz="2400" b="1" dirty="0"/>
          </a:p>
          <a:p>
            <a:pPr algn="ctr"/>
            <a:r>
              <a:rPr lang="en-US" sz="2400" b="1" i="1" dirty="0"/>
              <a:t>First One in 2007</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33077" r="27385" b="5280"/>
          <a:stretch/>
        </p:blipFill>
        <p:spPr>
          <a:xfrm>
            <a:off x="5232374" y="3644207"/>
            <a:ext cx="1097279" cy="1729515"/>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83723" y="4896381"/>
            <a:ext cx="1165668" cy="1359537"/>
          </a:xfrm>
          <a:prstGeom prst="rect">
            <a:avLst/>
          </a:prstGeom>
          <a:noFill/>
          <a:ln w="9525">
            <a:noFill/>
            <a:miter lim="800000"/>
            <a:headEnd/>
            <a:tailEnd/>
          </a:ln>
        </p:spPr>
      </p:pic>
      <p:pic>
        <p:nvPicPr>
          <p:cNvPr id="2050" name="Picture 2" descr="http://aoss-research.engin.umich.edu/missions/cygnss/ui/img/CYGNSS-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6703" y="3496715"/>
            <a:ext cx="1247597" cy="11341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2.bp.blogspot.com/-jF-LVj0Ro6k/U2nXn2wIcDI/AAAAAAABIdA/DvcV48M7yKI/s1600/surface-water-ocean-topography-swot.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95225" y="5768341"/>
            <a:ext cx="1170185" cy="9751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fbcdn-profile-a.akamaihd.net/hprofile-ak-ash2/v/t1.0-1/c170.50.621.621/s160x160/581463_113182905543142_1497657407_n.jpg?oh=50a80f62f19ef21d1a1286a6c2c64c6a&amp;oe=555CDD93&amp;__gda__=1433185448_8edc16d85522f7c8380851c9de0c6644"/>
          <p:cNvPicPr>
            <a:picLocks noChangeAspect="1" noChangeArrowheads="1"/>
          </p:cNvPicPr>
          <p:nvPr/>
        </p:nvPicPr>
        <p:blipFill rotWithShape="1">
          <a:blip r:embed="rId8">
            <a:extLst>
              <a:ext uri="{28A0092B-C50C-407E-A947-70E740481C1C}">
                <a14:useLocalDpi xmlns:a14="http://schemas.microsoft.com/office/drawing/2010/main"/>
              </a:ext>
            </a:extLst>
          </a:blip>
          <a:srcRect t="16379" b="22513"/>
          <a:stretch/>
        </p:blipFill>
        <p:spPr bwMode="auto">
          <a:xfrm>
            <a:off x="8042328" y="3526467"/>
            <a:ext cx="1006243" cy="625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70076" y="5263145"/>
            <a:ext cx="972252" cy="744703"/>
          </a:xfrm>
          <a:prstGeom prst="rect">
            <a:avLst/>
          </a:prstGeom>
        </p:spPr>
      </p:pic>
      <p:pic>
        <p:nvPicPr>
          <p:cNvPr id="2056" name="Picture 8" descr="https://science.jpl.nasa.gov/images/proj-143.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416040" y="6082236"/>
            <a:ext cx="2570912" cy="4027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discover-aq.larc.nasa.gov/images/discover-aq_banner_v2_6_blue936X180.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914717" y="4123969"/>
            <a:ext cx="1962352" cy="3773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TTREX logo"/>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63013" y="4872410"/>
            <a:ext cx="958330" cy="109569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airbornescience.jpl.nasa.gov/sites/default/files/airmossLogo.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00740" y="4226555"/>
            <a:ext cx="806835" cy="80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792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1000"/>
                                  </p:stCondLst>
                                  <p:childTnLst>
                                    <p:set>
                                      <p:cBhvr>
                                        <p:cTn id="12" dur="1" fill="hold">
                                          <p:stCondLst>
                                            <p:cond delay="0"/>
                                          </p:stCondLst>
                                        </p:cTn>
                                        <p:tgtEl>
                                          <p:spTgt spid="2050"/>
                                        </p:tgtEl>
                                        <p:attrNameLst>
                                          <p:attrName>style.visibility</p:attrName>
                                        </p:attrNameLst>
                                      </p:cBhvr>
                                      <p:to>
                                        <p:strVal val="visible"/>
                                      </p:to>
                                    </p:set>
                                    <p:animEffect transition="in" filter="dissolve">
                                      <p:cBhvr>
                                        <p:cTn id="13" dur="500"/>
                                        <p:tgtEl>
                                          <p:spTgt spid="2050"/>
                                        </p:tgtEl>
                                      </p:cBhvr>
                                    </p:animEffect>
                                  </p:childTnLst>
                                </p:cTn>
                              </p:par>
                              <p:par>
                                <p:cTn id="14" presetID="9" presetClass="entr" presetSubtype="0" fill="hold" nodeType="withEffect">
                                  <p:stCondLst>
                                    <p:cond delay="1500"/>
                                  </p:stCondLst>
                                  <p:childTnLst>
                                    <p:set>
                                      <p:cBhvr>
                                        <p:cTn id="15" dur="1" fill="hold">
                                          <p:stCondLst>
                                            <p:cond delay="0"/>
                                          </p:stCondLst>
                                        </p:cTn>
                                        <p:tgtEl>
                                          <p:spTgt spid="2052"/>
                                        </p:tgtEl>
                                        <p:attrNameLst>
                                          <p:attrName>style.visibility</p:attrName>
                                        </p:attrNameLst>
                                      </p:cBhvr>
                                      <p:to>
                                        <p:strVal val="visible"/>
                                      </p:to>
                                    </p:set>
                                    <p:animEffect transition="in" filter="dissolve">
                                      <p:cBhvr>
                                        <p:cTn id="16" dur="500"/>
                                        <p:tgtEl>
                                          <p:spTgt spid="2052"/>
                                        </p:tgtEl>
                                      </p:cBhvr>
                                    </p:animEffect>
                                  </p:childTnLst>
                                </p:cTn>
                              </p:par>
                              <p:par>
                                <p:cTn id="17" presetID="9" presetClass="entr" presetSubtype="0" fill="hold" nodeType="withEffect">
                                  <p:stCondLst>
                                    <p:cond delay="2000"/>
                                  </p:stCondLst>
                                  <p:childTnLst>
                                    <p:set>
                                      <p:cBhvr>
                                        <p:cTn id="18" dur="1" fill="hold">
                                          <p:stCondLst>
                                            <p:cond delay="0"/>
                                          </p:stCondLst>
                                        </p:cTn>
                                        <p:tgtEl>
                                          <p:spTgt spid="2054"/>
                                        </p:tgtEl>
                                        <p:attrNameLst>
                                          <p:attrName>style.visibility</p:attrName>
                                        </p:attrNameLst>
                                      </p:cBhvr>
                                      <p:to>
                                        <p:strVal val="visible"/>
                                      </p:to>
                                    </p:set>
                                    <p:animEffect transition="in" filter="dissolve">
                                      <p:cBhvr>
                                        <p:cTn id="19" dur="500"/>
                                        <p:tgtEl>
                                          <p:spTgt spid="2054"/>
                                        </p:tgtEl>
                                      </p:cBhvr>
                                    </p:animEffect>
                                  </p:childTnLst>
                                </p:cTn>
                              </p:par>
                              <p:par>
                                <p:cTn id="20" presetID="9" presetClass="entr" presetSubtype="0" fill="hold" nodeType="withEffect">
                                  <p:stCondLst>
                                    <p:cond delay="250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nodeType="withEffect">
                                  <p:stCondLst>
                                    <p:cond delay="3000"/>
                                  </p:stCondLst>
                                  <p:childTnLst>
                                    <p:set>
                                      <p:cBhvr>
                                        <p:cTn id="24" dur="1" fill="hold">
                                          <p:stCondLst>
                                            <p:cond delay="0"/>
                                          </p:stCondLst>
                                        </p:cTn>
                                        <p:tgtEl>
                                          <p:spTgt spid="2056"/>
                                        </p:tgtEl>
                                        <p:attrNameLst>
                                          <p:attrName>style.visibility</p:attrName>
                                        </p:attrNameLst>
                                      </p:cBhvr>
                                      <p:to>
                                        <p:strVal val="visible"/>
                                      </p:to>
                                    </p:set>
                                    <p:animEffect transition="in" filter="dissolve">
                                      <p:cBhvr>
                                        <p:cTn id="25" dur="500"/>
                                        <p:tgtEl>
                                          <p:spTgt spid="2056"/>
                                        </p:tgtEl>
                                      </p:cBhvr>
                                    </p:animEffect>
                                  </p:childTnLst>
                                </p:cTn>
                              </p:par>
                              <p:par>
                                <p:cTn id="26" presetID="9" presetClass="entr" presetSubtype="0" fill="hold" nodeType="withEffect">
                                  <p:stCondLst>
                                    <p:cond delay="3000"/>
                                  </p:stCondLst>
                                  <p:childTnLst>
                                    <p:set>
                                      <p:cBhvr>
                                        <p:cTn id="27" dur="1" fill="hold">
                                          <p:stCondLst>
                                            <p:cond delay="0"/>
                                          </p:stCondLst>
                                        </p:cTn>
                                        <p:tgtEl>
                                          <p:spTgt spid="2060"/>
                                        </p:tgtEl>
                                        <p:attrNameLst>
                                          <p:attrName>style.visibility</p:attrName>
                                        </p:attrNameLst>
                                      </p:cBhvr>
                                      <p:to>
                                        <p:strVal val="visible"/>
                                      </p:to>
                                    </p:set>
                                    <p:animEffect transition="in" filter="dissolve">
                                      <p:cBhvr>
                                        <p:cTn id="28" dur="500"/>
                                        <p:tgtEl>
                                          <p:spTgt spid="2060"/>
                                        </p:tgtEl>
                                      </p:cBhvr>
                                    </p:animEffect>
                                  </p:childTnLst>
                                </p:cTn>
                              </p:par>
                              <p:par>
                                <p:cTn id="29" presetID="9" presetClass="entr" presetSubtype="0" fill="hold" nodeType="withEffect">
                                  <p:stCondLst>
                                    <p:cond delay="3000"/>
                                  </p:stCondLst>
                                  <p:childTnLst>
                                    <p:set>
                                      <p:cBhvr>
                                        <p:cTn id="30" dur="1" fill="hold">
                                          <p:stCondLst>
                                            <p:cond delay="0"/>
                                          </p:stCondLst>
                                        </p:cTn>
                                        <p:tgtEl>
                                          <p:spTgt spid="2062"/>
                                        </p:tgtEl>
                                        <p:attrNameLst>
                                          <p:attrName>style.visibility</p:attrName>
                                        </p:attrNameLst>
                                      </p:cBhvr>
                                      <p:to>
                                        <p:strVal val="visible"/>
                                      </p:to>
                                    </p:set>
                                    <p:animEffect transition="in" filter="dissolve">
                                      <p:cBhvr>
                                        <p:cTn id="31"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a:solidFill>
                  <a:srgbClr val="000000"/>
                </a:solidFill>
              </a:rPr>
              <a:t>|‌ </a:t>
            </a:r>
            <a:fld id="{1F9AE702-E3BC-46CA-9766-CE0FCBB4EE5D}" type="slidenum">
              <a:rPr lang="en-US" sz="1400">
                <a:solidFill>
                  <a:srgbClr val="000000"/>
                </a:solidFill>
              </a:rPr>
              <a:pPr algn="r"/>
              <a:t>18</a:t>
            </a:fld>
            <a:endParaRPr lang="en-US" sz="1400">
              <a:solidFill>
                <a:srgbClr val="000000"/>
              </a:solidFill>
            </a:endParaRPr>
          </a:p>
        </p:txBody>
      </p:sp>
      <p:sp>
        <p:nvSpPr>
          <p:cNvPr id="17411" name="Rectangle 3"/>
          <p:cNvSpPr>
            <a:spLocks noChangeArrowheads="1"/>
          </p:cNvSpPr>
          <p:nvPr/>
        </p:nvSpPr>
        <p:spPr bwMode="auto">
          <a:xfrm>
            <a:off x="525893" y="1101032"/>
            <a:ext cx="6307170" cy="2462213"/>
          </a:xfrm>
          <a:prstGeom prst="rect">
            <a:avLst/>
          </a:prstGeom>
          <a:noFill/>
          <a:ln w="9525">
            <a:noFill/>
            <a:miter lim="800000"/>
            <a:headEnd/>
            <a:tailEnd/>
          </a:ln>
        </p:spPr>
        <p:txBody>
          <a:bodyPr wrap="square">
            <a:spAutoFit/>
          </a:bodyPr>
          <a:lstStyle/>
          <a:p>
            <a:pPr>
              <a:tabLst>
                <a:tab pos="6965950" algn="r"/>
              </a:tabLst>
            </a:pPr>
            <a:r>
              <a:rPr lang="en-US" sz="2200" dirty="0" smtClean="0"/>
              <a:t>… a </a:t>
            </a:r>
            <a:r>
              <a:rPr lang="en-US" sz="2200" dirty="0"/>
              <a:t>decadal program of </a:t>
            </a:r>
            <a:r>
              <a:rPr lang="en-US" sz="2200" dirty="0" smtClean="0"/>
              <a:t>Earth </a:t>
            </a:r>
            <a:r>
              <a:rPr lang="en-US" sz="2200" dirty="0"/>
              <a:t>science </a:t>
            </a:r>
            <a:r>
              <a:rPr lang="en-US" sz="2200" b="1" dirty="0"/>
              <a:t>research and </a:t>
            </a:r>
            <a:r>
              <a:rPr lang="en-US" sz="2200" b="1" dirty="0" smtClean="0"/>
              <a:t>applications </a:t>
            </a:r>
            <a:r>
              <a:rPr lang="en-US" sz="2200" dirty="0"/>
              <a:t>in support of </a:t>
            </a:r>
            <a:r>
              <a:rPr lang="en-US" sz="2200" dirty="0" smtClean="0"/>
              <a:t>society – a vision that </a:t>
            </a:r>
            <a:r>
              <a:rPr lang="en-US" sz="2200" dirty="0"/>
              <a:t>includes advances in </a:t>
            </a:r>
            <a:r>
              <a:rPr lang="en-US" sz="2200" b="1" dirty="0"/>
              <a:t>fundamental understanding of the Earth system and increased application </a:t>
            </a:r>
            <a:r>
              <a:rPr lang="en-US" sz="2200" dirty="0"/>
              <a:t>of </a:t>
            </a:r>
            <a:r>
              <a:rPr lang="en-US" sz="2200" dirty="0" smtClean="0"/>
              <a:t>this understanding </a:t>
            </a:r>
            <a:r>
              <a:rPr lang="en-US" sz="2200" dirty="0"/>
              <a:t>to serve the nation and the people of the world</a:t>
            </a:r>
            <a:r>
              <a:rPr lang="en-US" sz="2200" dirty="0" smtClean="0"/>
              <a:t>.	</a:t>
            </a:r>
            <a:br>
              <a:rPr lang="en-US" sz="2200" dirty="0" smtClean="0"/>
            </a:br>
            <a:r>
              <a:rPr lang="en-US" sz="2200" dirty="0" smtClean="0"/>
              <a:t>	</a:t>
            </a:r>
            <a:r>
              <a:rPr lang="en-US" sz="2200" i="1" dirty="0" smtClean="0"/>
              <a:t>- 2007 Earth Science Decadal Survey</a:t>
            </a:r>
            <a:endParaRPr lang="en-US" sz="2200" i="1" dirty="0">
              <a:solidFill>
                <a:srgbClr val="000000"/>
              </a:solidFill>
            </a:endParaRPr>
          </a:p>
        </p:txBody>
      </p:sp>
      <p:sp>
        <p:nvSpPr>
          <p:cNvPr id="17413" name="Rectangle 3"/>
          <p:cNvSpPr>
            <a:spLocks noChangeArrowheads="1"/>
          </p:cNvSpPr>
          <p:nvPr/>
        </p:nvSpPr>
        <p:spPr bwMode="auto">
          <a:xfrm>
            <a:off x="173038" y="0"/>
            <a:ext cx="7561262" cy="835025"/>
          </a:xfrm>
          <a:prstGeom prst="rect">
            <a:avLst/>
          </a:prstGeom>
          <a:noFill/>
          <a:ln w="9525">
            <a:noFill/>
            <a:miter lim="800000"/>
            <a:headEnd/>
            <a:tailEnd/>
          </a:ln>
        </p:spPr>
        <p:txBody>
          <a:bodyPr anchor="ctr"/>
          <a:lstStyle/>
          <a:p>
            <a:r>
              <a:rPr lang="en-US" sz="2800" b="1" i="1" dirty="0">
                <a:solidFill>
                  <a:srgbClr val="FFFFFF"/>
                </a:solidFill>
              </a:rPr>
              <a:t>Earth Science &amp; </a:t>
            </a:r>
            <a:r>
              <a:rPr lang="en-US" sz="2800" b="1" i="1" dirty="0" smtClean="0">
                <a:solidFill>
                  <a:srgbClr val="FFFFFF"/>
                </a:solidFill>
              </a:rPr>
              <a:t>Applications from Space</a:t>
            </a:r>
            <a:endParaRPr lang="en-US" b="1" i="1" dirty="0">
              <a:solidFill>
                <a:srgbClr val="FFFFFF"/>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65324" y="1186277"/>
            <a:ext cx="1739744" cy="229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13150" y="3932717"/>
            <a:ext cx="8479175" cy="1177290"/>
          </a:xfrm>
          <a:prstGeom prst="rect">
            <a:avLst/>
          </a:prstGeom>
          <a:noFill/>
          <a:ln w="9525">
            <a:noFill/>
            <a:miter lim="800000"/>
            <a:headEnd/>
            <a:tailEnd/>
          </a:ln>
        </p:spPr>
        <p:txBody>
          <a:bodyPr/>
          <a:lstStyle/>
          <a:p>
            <a:pPr eaLnBrk="1" hangingPunct="1">
              <a:defRPr/>
            </a:pPr>
            <a:r>
              <a:rPr lang="en-US" sz="1800" dirty="0" smtClean="0">
                <a:solidFill>
                  <a:srgbClr val="000000"/>
                </a:solidFill>
                <a:latin typeface="Arial" pitchFamily="34" charset="0"/>
              </a:rPr>
              <a:t>Significant </a:t>
            </a:r>
            <a:r>
              <a:rPr lang="en-US" sz="1800" dirty="0">
                <a:solidFill>
                  <a:srgbClr val="000000"/>
                </a:solidFill>
                <a:latin typeface="Arial" pitchFamily="34" charset="0"/>
              </a:rPr>
              <a:t>efforts for applications-oriented users to engage throughout the satellite mission lifecycle, especially planning, formulation, and development phases.  Examples include</a:t>
            </a:r>
            <a:r>
              <a:rPr lang="en-US" sz="1800" dirty="0" smtClean="0">
                <a:solidFill>
                  <a:srgbClr val="000000"/>
                </a:solidFill>
                <a:latin typeface="Arial" pitchFamily="34" charset="0"/>
              </a:rPr>
              <a:t>:</a:t>
            </a:r>
            <a:endParaRPr lang="en-US" sz="1800" dirty="0">
              <a:solidFill>
                <a:srgbClr val="000000"/>
              </a:solidFill>
              <a:latin typeface="Arial" pitchFamily="34" charset="0"/>
            </a:endParaRPr>
          </a:p>
        </p:txBody>
      </p:sp>
      <p:sp>
        <p:nvSpPr>
          <p:cNvPr id="3" name="Rectangle 2"/>
          <p:cNvSpPr/>
          <p:nvPr/>
        </p:nvSpPr>
        <p:spPr>
          <a:xfrm>
            <a:off x="513150" y="4914008"/>
            <a:ext cx="8082485" cy="1088774"/>
          </a:xfrm>
          <a:prstGeom prst="rect">
            <a:avLst/>
          </a:prstGeom>
        </p:spPr>
        <p:txBody>
          <a:bodyPr wrap="square" numCol="2">
            <a:spAutoFit/>
          </a:bodyPr>
          <a:lstStyle/>
          <a:p>
            <a:pPr marL="231775" lvl="0" indent="-231775" eaLnBrk="1" hangingPunct="1">
              <a:spcAft>
                <a:spcPts val="600"/>
              </a:spcAft>
              <a:buFont typeface="Arial" pitchFamily="34" charset="0"/>
              <a:buChar char="»"/>
              <a:tabLst>
                <a:tab pos="4522788" algn="l"/>
              </a:tabLst>
              <a:defRPr/>
            </a:pPr>
            <a:r>
              <a:rPr lang="en-US" sz="1800" dirty="0" smtClean="0">
                <a:solidFill>
                  <a:srgbClr val="000000"/>
                </a:solidFill>
                <a:latin typeface="Arial" pitchFamily="34" charset="0"/>
              </a:rPr>
              <a:t>Community Meetings</a:t>
            </a:r>
            <a:endParaRPr lang="en-US" sz="1800" dirty="0">
              <a:solidFill>
                <a:srgbClr val="000000"/>
              </a:solidFill>
              <a:latin typeface="Arial" pitchFamily="34" charset="0"/>
            </a:endParaRPr>
          </a:p>
          <a:p>
            <a:pPr marL="231775" lvl="0" indent="-231775" eaLnBrk="1" hangingPunct="1">
              <a:spcAft>
                <a:spcPts val="600"/>
              </a:spcAft>
              <a:buFont typeface="Arial" pitchFamily="34" charset="0"/>
              <a:buChar char="»"/>
              <a:tabLst>
                <a:tab pos="4522788" algn="l"/>
              </a:tabLst>
              <a:defRPr/>
            </a:pPr>
            <a:r>
              <a:rPr lang="en-US" sz="1800" dirty="0">
                <a:solidFill>
                  <a:srgbClr val="000000"/>
                </a:solidFill>
                <a:latin typeface="Arial" pitchFamily="34" charset="0"/>
              </a:rPr>
              <a:t>Webinars </a:t>
            </a:r>
          </a:p>
          <a:p>
            <a:pPr marL="231775" lvl="0" indent="-231775" eaLnBrk="1" hangingPunct="1">
              <a:spcAft>
                <a:spcPts val="600"/>
              </a:spcAft>
              <a:buFont typeface="Arial" pitchFamily="34" charset="0"/>
              <a:buChar char="»"/>
              <a:tabLst>
                <a:tab pos="4522788" algn="l"/>
              </a:tabLst>
              <a:defRPr/>
            </a:pPr>
            <a:r>
              <a:rPr lang="en-US" sz="1800" dirty="0">
                <a:solidFill>
                  <a:srgbClr val="000000"/>
                </a:solidFill>
                <a:latin typeface="Arial" pitchFamily="34" charset="0"/>
              </a:rPr>
              <a:t>Science &amp; Applications Workshops</a:t>
            </a:r>
          </a:p>
          <a:p>
            <a:pPr marL="231775" lvl="0" indent="-231775" eaLnBrk="1" hangingPunct="1">
              <a:spcAft>
                <a:spcPts val="600"/>
              </a:spcAft>
              <a:buFont typeface="Arial" pitchFamily="34" charset="0"/>
              <a:buChar char="»"/>
              <a:tabLst>
                <a:tab pos="4522788" algn="l"/>
              </a:tabLst>
              <a:defRPr/>
            </a:pPr>
            <a:r>
              <a:rPr lang="en-US" sz="1800" dirty="0">
                <a:solidFill>
                  <a:srgbClr val="000000"/>
                </a:solidFill>
                <a:latin typeface="Arial" pitchFamily="34" charset="0"/>
              </a:rPr>
              <a:t>Tutorials </a:t>
            </a:r>
          </a:p>
          <a:p>
            <a:pPr marL="231775" lvl="0" indent="-231775" eaLnBrk="1" hangingPunct="1">
              <a:spcAft>
                <a:spcPts val="600"/>
              </a:spcAft>
              <a:buFont typeface="Arial" pitchFamily="34" charset="0"/>
              <a:buChar char="»"/>
              <a:tabLst>
                <a:tab pos="4522788" algn="l"/>
              </a:tabLst>
              <a:defRPr/>
            </a:pPr>
            <a:r>
              <a:rPr lang="en-US" sz="1800" dirty="0">
                <a:solidFill>
                  <a:srgbClr val="000000"/>
                </a:solidFill>
                <a:latin typeface="Arial" pitchFamily="34" charset="0"/>
              </a:rPr>
              <a:t>Applications Traceability Matrices</a:t>
            </a:r>
          </a:p>
          <a:p>
            <a:pPr marL="231775" lvl="0" indent="-231775" eaLnBrk="1" hangingPunct="1">
              <a:spcAft>
                <a:spcPts val="600"/>
              </a:spcAft>
              <a:buFont typeface="Arial" pitchFamily="34" charset="0"/>
              <a:buChar char="»"/>
              <a:tabLst>
                <a:tab pos="4522788" algn="l"/>
              </a:tabLst>
              <a:defRPr/>
            </a:pPr>
            <a:r>
              <a:rPr lang="en-US" sz="1800" dirty="0">
                <a:solidFill>
                  <a:srgbClr val="000000"/>
                </a:solidFill>
                <a:latin typeface="Arial" pitchFamily="34" charset="0"/>
              </a:rPr>
              <a:t>Early Adopters</a:t>
            </a:r>
          </a:p>
        </p:txBody>
      </p:sp>
      <p:sp>
        <p:nvSpPr>
          <p:cNvPr id="4" name="Rectangle 3"/>
          <p:cNvSpPr/>
          <p:nvPr/>
        </p:nvSpPr>
        <p:spPr>
          <a:xfrm>
            <a:off x="513150" y="6091298"/>
            <a:ext cx="7556962" cy="646331"/>
          </a:xfrm>
          <a:prstGeom prst="rect">
            <a:avLst/>
          </a:prstGeom>
        </p:spPr>
        <p:txBody>
          <a:bodyPr wrap="square">
            <a:spAutoFit/>
          </a:bodyPr>
          <a:lstStyle/>
          <a:p>
            <a:pPr>
              <a:spcAft>
                <a:spcPts val="0"/>
              </a:spcAft>
              <a:tabLst>
                <a:tab pos="2000250" algn="l"/>
                <a:tab pos="5486400" algn="r"/>
              </a:tabLst>
            </a:pPr>
            <a:r>
              <a:rPr lang="en-US" sz="1800" i="1" dirty="0" smtClean="0"/>
              <a:t>Applications opportunities for a </a:t>
            </a:r>
            <a:r>
              <a:rPr lang="en-US" sz="1800" i="1" dirty="0"/>
              <a:t>mission can support the design choices and </a:t>
            </a:r>
            <a:r>
              <a:rPr lang="en-US" sz="1800" i="1" dirty="0" smtClean="0"/>
              <a:t>inform trade-offs</a:t>
            </a:r>
            <a:r>
              <a:rPr lang="en-US" sz="1800" i="1" dirty="0"/>
              <a:t>. </a:t>
            </a:r>
          </a:p>
        </p:txBody>
      </p:sp>
    </p:spTree>
    <p:extLst>
      <p:ext uri="{BB962C8B-B14F-4D97-AF65-F5344CB8AC3E}">
        <p14:creationId xmlns:p14="http://schemas.microsoft.com/office/powerpoint/2010/main" val="4203331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628064" y="6503988"/>
            <a:ext cx="515937" cy="354012"/>
          </a:xfrm>
          <a:prstGeom prst="rect">
            <a:avLst/>
          </a:prstGeom>
          <a:noFill/>
          <a:ln w="9525">
            <a:noFill/>
            <a:miter lim="800000"/>
            <a:headEnd/>
            <a:tailEnd/>
          </a:ln>
        </p:spPr>
        <p:txBody>
          <a:bodyPr lIns="91429" tIns="45714" rIns="91429" bIns="45714"/>
          <a:lstStyle/>
          <a:p>
            <a:pPr algn="r"/>
            <a:r>
              <a:rPr lang="en-US" sz="1400" dirty="0">
                <a:solidFill>
                  <a:srgbClr val="000000"/>
                </a:solidFill>
                <a:latin typeface="Arial"/>
                <a:ea typeface="ＭＳ Ｐゴシック" charset="-128"/>
              </a:rPr>
              <a:t>|‌ </a:t>
            </a:r>
            <a:fld id="{CB364722-0248-465A-8E79-099C8D1AFB3E}" type="slidenum">
              <a:rPr lang="en-US" sz="1400">
                <a:solidFill>
                  <a:srgbClr val="000000"/>
                </a:solidFill>
                <a:latin typeface="Arial"/>
                <a:ea typeface="ＭＳ Ｐゴシック" charset="-128"/>
              </a:rPr>
              <a:pPr algn="r"/>
              <a:t>19</a:t>
            </a:fld>
            <a:endParaRPr lang="en-US" sz="1400" dirty="0">
              <a:solidFill>
                <a:srgbClr val="000000"/>
              </a:solidFill>
              <a:latin typeface="Arial"/>
              <a:ea typeface="ＭＳ Ｐゴシック" charset="-128"/>
            </a:endParaRPr>
          </a:p>
        </p:txBody>
      </p:sp>
      <p:sp>
        <p:nvSpPr>
          <p:cNvPr id="2" name="Rectangle 1"/>
          <p:cNvSpPr/>
          <p:nvPr/>
        </p:nvSpPr>
        <p:spPr>
          <a:xfrm>
            <a:off x="467591" y="1360043"/>
            <a:ext cx="7924800" cy="4524315"/>
          </a:xfrm>
          <a:prstGeom prst="rect">
            <a:avLst/>
          </a:prstGeom>
        </p:spPr>
        <p:txBody>
          <a:bodyPr wrap="square">
            <a:spAutoFit/>
          </a:bodyPr>
          <a:lstStyle/>
          <a:p>
            <a:r>
              <a:rPr lang="en-US" sz="2400" i="1" dirty="0" smtClean="0">
                <a:solidFill>
                  <a:srgbClr val="000000"/>
                </a:solidFill>
              </a:rPr>
              <a:t>Preparing for 2017 Earth Science Decadal Survey:</a:t>
            </a:r>
          </a:p>
          <a:p>
            <a:endParaRPr lang="en-US" sz="2400" dirty="0">
              <a:solidFill>
                <a:srgbClr val="000000"/>
              </a:solidFill>
            </a:endParaRPr>
          </a:p>
          <a:p>
            <a:r>
              <a:rPr lang="en-US" sz="2400" dirty="0" smtClean="0">
                <a:solidFill>
                  <a:srgbClr val="000099"/>
                </a:solidFill>
              </a:rPr>
              <a:t>What key questions and advancements does the Earth science and applications community need to address in the next 10-15 years?  </a:t>
            </a:r>
          </a:p>
          <a:p>
            <a:endParaRPr lang="en-US" sz="2400" dirty="0">
              <a:solidFill>
                <a:srgbClr val="000099"/>
              </a:solidFill>
            </a:endParaRPr>
          </a:p>
          <a:p>
            <a:r>
              <a:rPr lang="en-US" sz="2400" dirty="0" smtClean="0">
                <a:solidFill>
                  <a:srgbClr val="000099"/>
                </a:solidFill>
              </a:rPr>
              <a:t>What key questions – if addressed well or answered – would make major advances in our knowledge </a:t>
            </a:r>
            <a:r>
              <a:rPr lang="en-US" sz="2400" i="1" dirty="0" smtClean="0">
                <a:solidFill>
                  <a:srgbClr val="000099"/>
                </a:solidFill>
              </a:rPr>
              <a:t>and</a:t>
            </a:r>
            <a:r>
              <a:rPr lang="en-US" sz="2400" dirty="0" smtClean="0">
                <a:solidFill>
                  <a:srgbClr val="000099"/>
                </a:solidFill>
              </a:rPr>
              <a:t> its use in decisions and actions?</a:t>
            </a:r>
          </a:p>
          <a:p>
            <a:endParaRPr lang="en-US" sz="2400" dirty="0">
              <a:solidFill>
                <a:srgbClr val="000099"/>
              </a:solidFill>
            </a:endParaRPr>
          </a:p>
          <a:p>
            <a:r>
              <a:rPr lang="en-US" sz="2400" dirty="0" smtClean="0">
                <a:solidFill>
                  <a:srgbClr val="000099"/>
                </a:solidFill>
              </a:rPr>
              <a:t>What are key </a:t>
            </a:r>
            <a:r>
              <a:rPr lang="en-US" sz="2400" dirty="0">
                <a:solidFill>
                  <a:srgbClr val="000099"/>
                </a:solidFill>
              </a:rPr>
              <a:t>questions and challenges that address both scientific needs and societal </a:t>
            </a:r>
            <a:r>
              <a:rPr lang="en-US" sz="2400" dirty="0" smtClean="0">
                <a:solidFill>
                  <a:srgbClr val="000099"/>
                </a:solidFill>
              </a:rPr>
              <a:t>decisions?</a:t>
            </a:r>
            <a:endParaRPr lang="en-US" sz="2400" dirty="0">
              <a:solidFill>
                <a:srgbClr val="000099"/>
              </a:solidFill>
            </a:endParaRPr>
          </a:p>
        </p:txBody>
      </p:sp>
      <p:sp>
        <p:nvSpPr>
          <p:cNvPr id="5" name="Rectangle 2"/>
          <p:cNvSpPr txBox="1">
            <a:spLocks noChangeArrowheads="1"/>
          </p:cNvSpPr>
          <p:nvPr/>
        </p:nvSpPr>
        <p:spPr>
          <a:xfrm>
            <a:off x="0" y="0"/>
            <a:ext cx="8210550" cy="779463"/>
          </a:xfrm>
          <a:prstGeom prst="rect">
            <a:avLst/>
          </a:prstGeom>
        </p:spPr>
        <p:txBody>
          <a:bodyPr anchor="ct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nSpc>
                <a:spcPct val="100000"/>
              </a:lnSpc>
            </a:pPr>
            <a:r>
              <a:rPr lang="en-US" i="1" kern="0" dirty="0" smtClean="0">
                <a:solidFill>
                  <a:schemeClr val="bg1"/>
                </a:solidFill>
                <a:latin typeface="+mn-lt"/>
              </a:rPr>
              <a:t>2</a:t>
            </a:r>
            <a:r>
              <a:rPr lang="en-US" i="1" kern="0" baseline="30000" dirty="0" smtClean="0">
                <a:solidFill>
                  <a:schemeClr val="bg1"/>
                </a:solidFill>
                <a:latin typeface="+mn-lt"/>
              </a:rPr>
              <a:t>nd</a:t>
            </a:r>
            <a:r>
              <a:rPr lang="en-US" i="1" kern="0" dirty="0" smtClean="0">
                <a:solidFill>
                  <a:schemeClr val="bg1"/>
                </a:solidFill>
                <a:latin typeface="+mn-lt"/>
              </a:rPr>
              <a:t> Earth Science Decadal Survey  </a:t>
            </a:r>
            <a:endParaRPr lang="en-US" i="1" kern="0" dirty="0">
              <a:solidFill>
                <a:schemeClr val="bg1"/>
              </a:solidFill>
              <a:latin typeface="+mn-lt"/>
            </a:endParaRPr>
          </a:p>
        </p:txBody>
      </p:sp>
    </p:spTree>
    <p:extLst>
      <p:ext uri="{BB962C8B-B14F-4D97-AF65-F5344CB8AC3E}">
        <p14:creationId xmlns:p14="http://schemas.microsoft.com/office/powerpoint/2010/main" val="274176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91440"/>
            <a:ext cx="9067800" cy="701675"/>
          </a:xfrm>
        </p:spPr>
        <p:txBody>
          <a:bodyPr/>
          <a:lstStyle/>
          <a:p>
            <a:pPr eaLnBrk="1" hangingPunct="1"/>
            <a:r>
              <a:rPr lang="en-US" sz="4000" b="1" i="1" dirty="0" smtClean="0">
                <a:solidFill>
                  <a:schemeClr val="bg1"/>
                </a:solidFill>
              </a:rPr>
              <a:t>TFRSAC Schedule: 27 May (AM)</a:t>
            </a:r>
          </a:p>
        </p:txBody>
      </p:sp>
      <p:sp>
        <p:nvSpPr>
          <p:cNvPr id="15" name="TextBox 13"/>
          <p:cNvSpPr txBox="1">
            <a:spLocks noChangeArrowheads="1"/>
          </p:cNvSpPr>
          <p:nvPr/>
        </p:nvSpPr>
        <p:spPr bwMode="auto">
          <a:xfrm>
            <a:off x="6863092" y="3325659"/>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a:cs typeface="Arial" pitchFamily="34" charset="0"/>
              </a:defRPr>
            </a:lvl1pPr>
            <a:lvl2pPr marL="742950" indent="-285750" eaLnBrk="0" hangingPunct="0">
              <a:defRPr>
                <a:solidFill>
                  <a:schemeClr val="tx1"/>
                </a:solidFill>
                <a:latin typeface="Franklin Gothic Book"/>
                <a:cs typeface="Arial" pitchFamily="34" charset="0"/>
              </a:defRPr>
            </a:lvl2pPr>
            <a:lvl3pPr marL="1143000" indent="-228600" eaLnBrk="0" hangingPunct="0">
              <a:defRPr>
                <a:solidFill>
                  <a:schemeClr val="tx1"/>
                </a:solidFill>
                <a:latin typeface="Franklin Gothic Book"/>
                <a:cs typeface="Arial" pitchFamily="34" charset="0"/>
              </a:defRPr>
            </a:lvl3pPr>
            <a:lvl4pPr marL="1600200" indent="-228600" eaLnBrk="0" hangingPunct="0">
              <a:defRPr>
                <a:solidFill>
                  <a:schemeClr val="tx1"/>
                </a:solidFill>
                <a:latin typeface="Franklin Gothic Book"/>
                <a:cs typeface="Arial" pitchFamily="34" charset="0"/>
              </a:defRPr>
            </a:lvl4pPr>
            <a:lvl5pPr marL="2057400" indent="-228600" eaLnBrk="0" hangingPunct="0">
              <a:defRPr>
                <a:solidFill>
                  <a:schemeClr val="tx1"/>
                </a:solidFill>
                <a:latin typeface="Franklin Gothic Book"/>
                <a:cs typeface="Arial" pitchFamily="34" charset="0"/>
              </a:defRPr>
            </a:lvl5pPr>
            <a:lvl6pPr marL="2514600" indent="-228600" eaLnBrk="0" fontAlgn="base" hangingPunct="0">
              <a:spcBef>
                <a:spcPct val="0"/>
              </a:spcBef>
              <a:spcAft>
                <a:spcPct val="0"/>
              </a:spcAft>
              <a:defRPr>
                <a:solidFill>
                  <a:schemeClr val="tx1"/>
                </a:solidFill>
                <a:latin typeface="Franklin Gothic Book"/>
                <a:cs typeface="Arial" pitchFamily="34" charset="0"/>
              </a:defRPr>
            </a:lvl6pPr>
            <a:lvl7pPr marL="2971800" indent="-228600" eaLnBrk="0" fontAlgn="base" hangingPunct="0">
              <a:spcBef>
                <a:spcPct val="0"/>
              </a:spcBef>
              <a:spcAft>
                <a:spcPct val="0"/>
              </a:spcAft>
              <a:defRPr>
                <a:solidFill>
                  <a:schemeClr val="tx1"/>
                </a:solidFill>
                <a:latin typeface="Franklin Gothic Book"/>
                <a:cs typeface="Arial" pitchFamily="34" charset="0"/>
              </a:defRPr>
            </a:lvl7pPr>
            <a:lvl8pPr marL="3429000" indent="-228600" eaLnBrk="0" fontAlgn="base" hangingPunct="0">
              <a:spcBef>
                <a:spcPct val="0"/>
              </a:spcBef>
              <a:spcAft>
                <a:spcPct val="0"/>
              </a:spcAft>
              <a:defRPr>
                <a:solidFill>
                  <a:schemeClr val="tx1"/>
                </a:solidFill>
                <a:latin typeface="Franklin Gothic Book"/>
                <a:cs typeface="Arial" pitchFamily="34" charset="0"/>
              </a:defRPr>
            </a:lvl8pPr>
            <a:lvl9pPr marL="3886200" indent="-228600" eaLnBrk="0" fontAlgn="base" hangingPunct="0">
              <a:spcBef>
                <a:spcPct val="0"/>
              </a:spcBef>
              <a:spcAft>
                <a:spcPct val="0"/>
              </a:spcAft>
              <a:defRPr>
                <a:solidFill>
                  <a:schemeClr val="tx1"/>
                </a:solidFill>
                <a:latin typeface="Franklin Gothic Book"/>
                <a:cs typeface="Arial" pitchFamily="34" charset="0"/>
              </a:defRPr>
            </a:lvl9pPr>
          </a:lstStyle>
          <a:p>
            <a:pPr algn="ctr" eaLnBrk="1" hangingPunct="1"/>
            <a:r>
              <a:rPr lang="en-US" sz="1600" dirty="0" smtClean="0">
                <a:solidFill>
                  <a:srgbClr val="FFFFFF"/>
                </a:solidFill>
              </a:rPr>
              <a:t>CBP Predator B</a:t>
            </a:r>
            <a:endParaRPr lang="en-US" sz="1600" dirty="0">
              <a:solidFill>
                <a:srgbClr val="FFFFFF"/>
              </a:solidFill>
            </a:endParaRPr>
          </a:p>
        </p:txBody>
      </p:sp>
      <p:sp>
        <p:nvSpPr>
          <p:cNvPr id="2" name="Rectangle 1"/>
          <p:cNvSpPr/>
          <p:nvPr/>
        </p:nvSpPr>
        <p:spPr>
          <a:xfrm>
            <a:off x="117213" y="1278944"/>
            <a:ext cx="8926497" cy="4770537"/>
          </a:xfrm>
          <a:prstGeom prst="rect">
            <a:avLst/>
          </a:prstGeom>
          <a:solidFill>
            <a:schemeClr val="bg1"/>
          </a:solidFill>
        </p:spPr>
        <p:txBody>
          <a:bodyPr wrap="square">
            <a:spAutoFit/>
          </a:bodyPr>
          <a:lstStyle/>
          <a:p>
            <a:r>
              <a:rPr lang="en-US" sz="1600" b="1" dirty="0"/>
              <a:t>7:30 </a:t>
            </a:r>
            <a:r>
              <a:rPr lang="en-US" sz="1600" b="1" dirty="0" smtClean="0"/>
              <a:t>AM</a:t>
            </a:r>
            <a:r>
              <a:rPr lang="en-US" sz="1600" b="1" dirty="0"/>
              <a:t>	Breakfast </a:t>
            </a:r>
            <a:r>
              <a:rPr lang="en-US" sz="1600" b="1" dirty="0" smtClean="0"/>
              <a:t>Provided at Conference Facility (</a:t>
            </a:r>
            <a:r>
              <a:rPr lang="en-US" sz="1600" b="1" dirty="0" err="1" smtClean="0"/>
              <a:t>Bld</a:t>
            </a:r>
            <a:r>
              <a:rPr lang="en-US" sz="1600" b="1" dirty="0" smtClean="0"/>
              <a:t> 152, Rm 171)</a:t>
            </a:r>
            <a:r>
              <a:rPr lang="en-US" sz="1600" b="1" dirty="0"/>
              <a:t>		</a:t>
            </a:r>
            <a:endParaRPr lang="en-US" sz="1600" dirty="0"/>
          </a:p>
          <a:p>
            <a:r>
              <a:rPr lang="en-US" sz="1600" b="1" dirty="0"/>
              <a:t> </a:t>
            </a:r>
            <a:endParaRPr lang="en-US" sz="1600" dirty="0"/>
          </a:p>
          <a:p>
            <a:r>
              <a:rPr lang="en-US" sz="1600" b="1" dirty="0"/>
              <a:t>8:30 </a:t>
            </a:r>
            <a:r>
              <a:rPr lang="en-US" sz="1600" b="1" dirty="0" smtClean="0"/>
              <a:t>AM </a:t>
            </a:r>
            <a:r>
              <a:rPr lang="en-US" sz="1600" b="1" dirty="0"/>
              <a:t>	Meeting </a:t>
            </a:r>
            <a:r>
              <a:rPr lang="en-US" sz="1600" b="1" dirty="0" smtClean="0"/>
              <a:t>start:</a:t>
            </a:r>
          </a:p>
          <a:p>
            <a:r>
              <a:rPr lang="en-US" sz="1600" b="1" dirty="0"/>
              <a:t>	</a:t>
            </a:r>
            <a:r>
              <a:rPr lang="en-US" sz="1600" b="1" dirty="0" smtClean="0"/>
              <a:t>Morning Session (~20 </a:t>
            </a:r>
            <a:r>
              <a:rPr lang="en-US" sz="1600" b="1" dirty="0"/>
              <a:t>minutes each)</a:t>
            </a:r>
          </a:p>
          <a:p>
            <a:r>
              <a:rPr lang="en-US" sz="1600" dirty="0"/>
              <a:t> </a:t>
            </a:r>
            <a:r>
              <a:rPr lang="en-US" sz="1600" dirty="0" smtClean="0"/>
              <a:t>	Welcome and </a:t>
            </a:r>
            <a:r>
              <a:rPr lang="en-US" sz="1600" dirty="0"/>
              <a:t>Introductions	</a:t>
            </a:r>
            <a:r>
              <a:rPr lang="en-US" sz="1600" dirty="0" smtClean="0"/>
              <a:t>			Vince </a:t>
            </a:r>
            <a:r>
              <a:rPr lang="en-US" sz="1600" dirty="0"/>
              <a:t>&amp; Everett</a:t>
            </a:r>
          </a:p>
          <a:p>
            <a:pPr lvl="0"/>
            <a:r>
              <a:rPr lang="en-US" sz="1600" dirty="0" smtClean="0"/>
              <a:t>	NASA Outlook		</a:t>
            </a:r>
            <a:r>
              <a:rPr lang="en-US" sz="1600" dirty="0"/>
              <a:t>			</a:t>
            </a:r>
            <a:r>
              <a:rPr lang="en-US" sz="1600" dirty="0" smtClean="0"/>
              <a:t>Vince Ambrosia</a:t>
            </a:r>
            <a:endParaRPr lang="en-US" sz="1600" dirty="0"/>
          </a:p>
          <a:p>
            <a:pPr lvl="0"/>
            <a:r>
              <a:rPr lang="en-US" sz="1600" dirty="0" smtClean="0"/>
              <a:t>	NASA Decadal Survey	</a:t>
            </a:r>
            <a:r>
              <a:rPr lang="en-US" sz="1600" dirty="0"/>
              <a:t>			</a:t>
            </a:r>
            <a:r>
              <a:rPr lang="en-US" sz="1600" dirty="0" smtClean="0"/>
              <a:t>          “</a:t>
            </a:r>
          </a:p>
          <a:p>
            <a:pPr lvl="0"/>
            <a:r>
              <a:rPr lang="en-US" sz="1600" dirty="0" smtClean="0"/>
              <a:t>	Forest Service Outlook				F&amp;AM Representative</a:t>
            </a:r>
          </a:p>
          <a:p>
            <a:pPr lvl="0"/>
            <a:r>
              <a:rPr lang="en-US" sz="1600" dirty="0" smtClean="0"/>
              <a:t>	</a:t>
            </a:r>
          </a:p>
          <a:p>
            <a:r>
              <a:rPr lang="en-US" sz="1600" b="1" dirty="0" smtClean="0"/>
              <a:t>10:00 AM 		Break </a:t>
            </a:r>
            <a:r>
              <a:rPr lang="en-US" sz="1600" dirty="0" smtClean="0"/>
              <a:t>(15 min)</a:t>
            </a:r>
          </a:p>
          <a:p>
            <a:r>
              <a:rPr lang="en-US" sz="1600" dirty="0"/>
              <a:t> </a:t>
            </a:r>
          </a:p>
          <a:p>
            <a:pPr lvl="0"/>
            <a:r>
              <a:rPr lang="en-US" sz="1600" b="1" dirty="0" smtClean="0"/>
              <a:t>10:15 AM</a:t>
            </a:r>
            <a:r>
              <a:rPr lang="en-US" sz="1600" dirty="0" smtClean="0"/>
              <a:t>	</a:t>
            </a:r>
            <a:r>
              <a:rPr lang="en-US" sz="1600" b="1" dirty="0" smtClean="0"/>
              <a:t>Continue Briefings (20 Minutes each)</a:t>
            </a:r>
          </a:p>
          <a:p>
            <a:pPr lvl="0"/>
            <a:r>
              <a:rPr lang="en-US" sz="1600" dirty="0"/>
              <a:t>	</a:t>
            </a:r>
            <a:r>
              <a:rPr lang="en-US" sz="1600" dirty="0" smtClean="0"/>
              <a:t>View </a:t>
            </a:r>
            <a:r>
              <a:rPr lang="en-US" sz="1600" dirty="0"/>
              <a:t>from NIFC / National IR Program Manager		</a:t>
            </a:r>
            <a:r>
              <a:rPr lang="en-US" sz="1600" dirty="0" smtClean="0"/>
              <a:t>T. </a:t>
            </a:r>
            <a:r>
              <a:rPr lang="en-US" sz="1600" dirty="0"/>
              <a:t>Mellin - </a:t>
            </a:r>
            <a:r>
              <a:rPr lang="en-US" sz="1600" dirty="0" smtClean="0"/>
              <a:t>USFS</a:t>
            </a:r>
            <a:endParaRPr lang="en-US" sz="1600" dirty="0"/>
          </a:p>
          <a:p>
            <a:pPr lvl="0"/>
            <a:r>
              <a:rPr lang="en-US" sz="1600" dirty="0" smtClean="0"/>
              <a:t>	Multi-Mission Aircraft Proposal				B. Quayle &amp; Caleb Berry	AMS Update</a:t>
            </a:r>
            <a:r>
              <a:rPr lang="en-US" sz="1600" dirty="0"/>
              <a:t>				</a:t>
            </a:r>
            <a:r>
              <a:rPr lang="en-US" sz="1600" dirty="0" smtClean="0"/>
              <a:t>	Brad</a:t>
            </a:r>
            <a:r>
              <a:rPr lang="en-US" sz="1600" dirty="0"/>
              <a:t>, </a:t>
            </a:r>
            <a:r>
              <a:rPr lang="en-US" sz="1600" dirty="0" smtClean="0"/>
              <a:t>Woody</a:t>
            </a:r>
            <a:r>
              <a:rPr lang="en-US" sz="1600" dirty="0"/>
              <a:t>, </a:t>
            </a:r>
            <a:r>
              <a:rPr lang="en-US" sz="1600" dirty="0" err="1"/>
              <a:t>Kaz</a:t>
            </a:r>
            <a:r>
              <a:rPr lang="en-US" sz="1600" dirty="0"/>
              <a:t>, Sally</a:t>
            </a:r>
          </a:p>
          <a:p>
            <a:pPr lvl="0"/>
            <a:r>
              <a:rPr lang="en-US" sz="1600" dirty="0" smtClean="0"/>
              <a:t>	DOI UAS Update</a:t>
            </a:r>
            <a:r>
              <a:rPr lang="en-US" sz="1600" dirty="0"/>
              <a:t>			</a:t>
            </a:r>
            <a:r>
              <a:rPr lang="en-US" sz="1600" dirty="0" smtClean="0"/>
              <a:t>		L. Brady / B. Quirk</a:t>
            </a:r>
            <a:endParaRPr lang="en-US" sz="1600" dirty="0"/>
          </a:p>
          <a:p>
            <a:r>
              <a:rPr lang="en-US" sz="1600" dirty="0"/>
              <a:t>	</a:t>
            </a:r>
            <a:r>
              <a:rPr lang="en-US" sz="1600" dirty="0" smtClean="0"/>
              <a:t>CalFire </a:t>
            </a:r>
            <a:r>
              <a:rPr lang="en-US" sz="1600" dirty="0"/>
              <a:t>Update 					</a:t>
            </a:r>
            <a:r>
              <a:rPr lang="en-US" sz="1600" dirty="0" smtClean="0"/>
              <a:t>R. </a:t>
            </a:r>
            <a:r>
              <a:rPr lang="en-US" sz="1600" dirty="0" err="1" smtClean="0"/>
              <a:t>Strazzo</a:t>
            </a:r>
            <a:r>
              <a:rPr lang="en-US" sz="1600" dirty="0" smtClean="0"/>
              <a:t> / Jana Luis</a:t>
            </a:r>
            <a:endParaRPr lang="en-US" sz="1600" dirty="0"/>
          </a:p>
          <a:p>
            <a:pPr lvl="0"/>
            <a:endParaRPr lang="en-US" sz="1600" dirty="0"/>
          </a:p>
          <a:p>
            <a:r>
              <a:rPr lang="en-US" sz="1600" b="1" dirty="0"/>
              <a:t>12:00 </a:t>
            </a:r>
            <a:r>
              <a:rPr lang="en-US" sz="1600" b="1" dirty="0" smtClean="0"/>
              <a:t>PM</a:t>
            </a:r>
            <a:r>
              <a:rPr lang="en-US" sz="1600" b="1" dirty="0"/>
              <a:t>	</a:t>
            </a:r>
            <a:r>
              <a:rPr lang="en-US" sz="1600" b="1" dirty="0" smtClean="0"/>
              <a:t>- 1:15 PM		Lunch (Provided)</a:t>
            </a:r>
            <a:endParaRPr lang="en-US" sz="1600" dirty="0"/>
          </a:p>
        </p:txBody>
      </p:sp>
      <p:sp>
        <p:nvSpPr>
          <p:cNvPr id="3" name="Rectangle 2"/>
          <p:cNvSpPr/>
          <p:nvPr/>
        </p:nvSpPr>
        <p:spPr bwMode="auto">
          <a:xfrm>
            <a:off x="117213" y="3457531"/>
            <a:ext cx="8784258" cy="381000"/>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6" name="Rectangle 5"/>
          <p:cNvSpPr/>
          <p:nvPr/>
        </p:nvSpPr>
        <p:spPr bwMode="auto">
          <a:xfrm>
            <a:off x="117213" y="5675879"/>
            <a:ext cx="8784258" cy="373602"/>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7" name="Rectangle 6"/>
          <p:cNvSpPr/>
          <p:nvPr/>
        </p:nvSpPr>
        <p:spPr bwMode="auto">
          <a:xfrm>
            <a:off x="96179" y="1160418"/>
            <a:ext cx="8784258" cy="453343"/>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Tree>
    <p:extLst>
      <p:ext uri="{BB962C8B-B14F-4D97-AF65-F5344CB8AC3E}">
        <p14:creationId xmlns:p14="http://schemas.microsoft.com/office/powerpoint/2010/main" val="76111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a:solidFill>
                  <a:srgbClr val="000000"/>
                </a:solidFill>
              </a:rPr>
              <a:t>|‌ </a:t>
            </a:r>
            <a:fld id="{CB364722-0248-465A-8E79-099C8D1AFB3E}" type="slidenum">
              <a:rPr lang="en-US" sz="1400">
                <a:solidFill>
                  <a:srgbClr val="000000"/>
                </a:solidFill>
              </a:rPr>
              <a:pPr algn="r"/>
              <a:t>20</a:t>
            </a:fld>
            <a:endParaRPr lang="en-US" sz="1400">
              <a:solidFill>
                <a:srgbClr val="000000"/>
              </a:solidFill>
            </a:endParaRPr>
          </a:p>
        </p:txBody>
      </p:sp>
      <p:sp>
        <p:nvSpPr>
          <p:cNvPr id="3" name="Rectangle 2"/>
          <p:cNvSpPr>
            <a:spLocks noChangeArrowheads="1"/>
          </p:cNvSpPr>
          <p:nvPr/>
        </p:nvSpPr>
        <p:spPr bwMode="auto">
          <a:xfrm>
            <a:off x="163513" y="0"/>
            <a:ext cx="8050321" cy="835025"/>
          </a:xfrm>
          <a:prstGeom prst="rect">
            <a:avLst/>
          </a:prstGeom>
          <a:noFill/>
          <a:ln w="9525">
            <a:noFill/>
            <a:miter lim="800000"/>
            <a:headEnd/>
            <a:tailEnd/>
          </a:ln>
        </p:spPr>
        <p:txBody>
          <a:bodyPr anchor="ctr"/>
          <a:lstStyle/>
          <a:p>
            <a:pPr eaLnBrk="1" hangingPunct="1"/>
            <a:r>
              <a:rPr lang="en-US" sz="2800" b="1" i="1" dirty="0" smtClean="0">
                <a:solidFill>
                  <a:srgbClr val="FFFFFF"/>
                </a:solidFill>
              </a:rPr>
              <a:t>2017 Decadal Survey: Opportunity</a:t>
            </a:r>
          </a:p>
        </p:txBody>
      </p:sp>
      <p:pic>
        <p:nvPicPr>
          <p:cNvPr id="4098" name="Picture 2" descr="http://life-longlearner.com/wp-content/uploads/2013/02/opportunity-magnet.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113258">
            <a:off x="640154" y="2511372"/>
            <a:ext cx="2732004" cy="18127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kylemorey.files.wordpress.com/2012/10/helloopportunity.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59733" y="4776703"/>
            <a:ext cx="2272561" cy="17209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042610" y="1350964"/>
            <a:ext cx="4780547" cy="3156868"/>
          </a:xfrm>
          <a:prstGeom prst="rect">
            <a:avLst/>
          </a:prstGeom>
        </p:spPr>
        <p:txBody>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52387" indent="0">
              <a:spcBef>
                <a:spcPts val="0"/>
              </a:spcBef>
              <a:spcAft>
                <a:spcPts val="0"/>
              </a:spcAft>
              <a:buFontTx/>
              <a:buNone/>
            </a:pPr>
            <a:r>
              <a:rPr lang="en-US" sz="2800" i="1" kern="0" dirty="0" smtClean="0"/>
              <a:t>Members of National Research Council Panels </a:t>
            </a:r>
          </a:p>
          <a:p>
            <a:pPr marL="52387" indent="0">
              <a:spcBef>
                <a:spcPts val="0"/>
              </a:spcBef>
              <a:spcAft>
                <a:spcPts val="0"/>
              </a:spcAft>
              <a:buFontTx/>
              <a:buNone/>
            </a:pPr>
            <a:endParaRPr lang="en-US" sz="2800" i="1" kern="0" dirty="0" smtClean="0"/>
          </a:p>
          <a:p>
            <a:pPr marL="52387" indent="0">
              <a:spcBef>
                <a:spcPts val="0"/>
              </a:spcBef>
              <a:spcAft>
                <a:spcPts val="0"/>
              </a:spcAft>
              <a:buFontTx/>
              <a:buNone/>
            </a:pPr>
            <a:r>
              <a:rPr lang="en-US" sz="2800" i="1" kern="0" dirty="0" smtClean="0"/>
              <a:t>Request for Information </a:t>
            </a:r>
          </a:p>
          <a:p>
            <a:pPr marL="52387" indent="0">
              <a:spcBef>
                <a:spcPts val="0"/>
              </a:spcBef>
              <a:spcAft>
                <a:spcPts val="0"/>
              </a:spcAft>
              <a:buFontTx/>
              <a:buNone/>
            </a:pPr>
            <a:endParaRPr lang="en-US" sz="2800" i="1" kern="0" dirty="0"/>
          </a:p>
          <a:p>
            <a:pPr marL="52387" indent="0">
              <a:spcBef>
                <a:spcPts val="0"/>
              </a:spcBef>
              <a:spcAft>
                <a:spcPts val="0"/>
              </a:spcAft>
              <a:buFontTx/>
              <a:buNone/>
            </a:pPr>
            <a:r>
              <a:rPr lang="en-US" sz="2800" i="1" kern="0" dirty="0" smtClean="0"/>
              <a:t>Additional Avenues to Support/Inform DS Panelists</a:t>
            </a:r>
            <a:endParaRPr lang="en-US" sz="2800" kern="0" dirty="0" smtClean="0"/>
          </a:p>
          <a:p>
            <a:pPr marL="52387" indent="0">
              <a:spcBef>
                <a:spcPts val="0"/>
              </a:spcBef>
              <a:buFontTx/>
              <a:buNone/>
            </a:pPr>
            <a:endParaRPr lang="en-US" sz="2800" kern="0" dirty="0"/>
          </a:p>
        </p:txBody>
      </p:sp>
    </p:spTree>
    <p:extLst>
      <p:ext uri="{BB962C8B-B14F-4D97-AF65-F5344CB8AC3E}">
        <p14:creationId xmlns:p14="http://schemas.microsoft.com/office/powerpoint/2010/main" val="729765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dirty="0">
                <a:solidFill>
                  <a:srgbClr val="000000"/>
                </a:solidFill>
              </a:rPr>
              <a:t>|‌ </a:t>
            </a:r>
            <a:fld id="{CB364722-0248-465A-8E79-099C8D1AFB3E}" type="slidenum">
              <a:rPr lang="en-US" sz="1400">
                <a:solidFill>
                  <a:srgbClr val="000000"/>
                </a:solidFill>
              </a:rPr>
              <a:pPr algn="r"/>
              <a:t>21</a:t>
            </a:fld>
            <a:endParaRPr lang="en-US" sz="1400" dirty="0">
              <a:solidFill>
                <a:srgbClr val="000000"/>
              </a:solidFill>
            </a:endParaRPr>
          </a:p>
        </p:txBody>
      </p:sp>
      <p:sp>
        <p:nvSpPr>
          <p:cNvPr id="3" name="Rectangle 2"/>
          <p:cNvSpPr/>
          <p:nvPr/>
        </p:nvSpPr>
        <p:spPr>
          <a:xfrm>
            <a:off x="315309" y="1109767"/>
            <a:ext cx="8570722" cy="769441"/>
          </a:xfrm>
          <a:prstGeom prst="rect">
            <a:avLst/>
          </a:prstGeom>
        </p:spPr>
        <p:txBody>
          <a:bodyPr wrap="square">
            <a:spAutoFit/>
          </a:bodyPr>
          <a:lstStyle/>
          <a:p>
            <a:pPr>
              <a:spcAft>
                <a:spcPts val="0"/>
              </a:spcAft>
              <a:tabLst>
                <a:tab pos="2000250" algn="l"/>
                <a:tab pos="5486400" algn="r"/>
              </a:tabLst>
            </a:pPr>
            <a:r>
              <a:rPr lang="en-US" sz="2200" dirty="0" smtClean="0">
                <a:solidFill>
                  <a:srgbClr val="000000"/>
                </a:solidFill>
              </a:rPr>
              <a:t>Ten-year anniversary is 2017, preceded </a:t>
            </a:r>
            <a:r>
              <a:rPr lang="en-US" sz="2200" dirty="0">
                <a:solidFill>
                  <a:srgbClr val="000000"/>
                </a:solidFill>
              </a:rPr>
              <a:t>by years </a:t>
            </a:r>
            <a:r>
              <a:rPr lang="en-US" sz="2200" dirty="0" smtClean="0">
                <a:solidFill>
                  <a:srgbClr val="000000"/>
                </a:solidFill>
              </a:rPr>
              <a:t>of preparation </a:t>
            </a:r>
            <a:r>
              <a:rPr lang="en-US" sz="2200" dirty="0">
                <a:solidFill>
                  <a:srgbClr val="000000"/>
                </a:solidFill>
              </a:rPr>
              <a:t>and </a:t>
            </a:r>
            <a:r>
              <a:rPr lang="en-US" sz="2200" dirty="0" smtClean="0">
                <a:solidFill>
                  <a:srgbClr val="000000"/>
                </a:solidFill>
              </a:rPr>
              <a:t>data gathering. Statement of Task developed in 2014.</a:t>
            </a:r>
          </a:p>
        </p:txBody>
      </p:sp>
      <p:sp>
        <p:nvSpPr>
          <p:cNvPr id="10" name="Rectangle 29"/>
          <p:cNvSpPr>
            <a:spLocks noChangeArrowheads="1"/>
          </p:cNvSpPr>
          <p:nvPr/>
        </p:nvSpPr>
        <p:spPr bwMode="auto">
          <a:xfrm>
            <a:off x="138113" y="129714"/>
            <a:ext cx="6737720" cy="523208"/>
          </a:xfrm>
          <a:prstGeom prst="rect">
            <a:avLst/>
          </a:prstGeom>
          <a:noFill/>
          <a:ln w="9525">
            <a:noFill/>
            <a:miter lim="800000"/>
            <a:headEnd/>
            <a:tailEnd/>
          </a:ln>
        </p:spPr>
        <p:txBody>
          <a:bodyPr wrap="none" lIns="91429" tIns="45714" rIns="91429" bIns="45714" anchor="ctr">
            <a:spAutoFit/>
          </a:bodyPr>
          <a:lstStyle/>
          <a:p>
            <a:r>
              <a:rPr lang="en-US" sz="2800" b="1" i="1" dirty="0" smtClean="0">
                <a:solidFill>
                  <a:srgbClr val="FFFFFF"/>
                </a:solidFill>
                <a:latin typeface="Arial"/>
                <a:cs typeface="Arial" pitchFamily="34" charset="0"/>
              </a:rPr>
              <a:t>Second Earth Science Decadal Survey</a:t>
            </a:r>
            <a:endParaRPr lang="en-US" sz="2800" b="1" i="1" dirty="0">
              <a:solidFill>
                <a:srgbClr val="FFFFFF"/>
              </a:solidFill>
              <a:latin typeface="Arial"/>
              <a:cs typeface="Arial" pitchFamily="34" charset="0"/>
            </a:endParaRPr>
          </a:p>
        </p:txBody>
      </p:sp>
      <p:sp>
        <p:nvSpPr>
          <p:cNvPr id="11" name="TextBox 10"/>
          <p:cNvSpPr txBox="1"/>
          <p:nvPr/>
        </p:nvSpPr>
        <p:spPr>
          <a:xfrm>
            <a:off x="0" y="2366248"/>
            <a:ext cx="9144000" cy="461665"/>
          </a:xfrm>
          <a:prstGeom prst="rect">
            <a:avLst/>
          </a:prstGeom>
          <a:noFill/>
        </p:spPr>
        <p:txBody>
          <a:bodyPr wrap="square" rtlCol="0">
            <a:spAutoFit/>
          </a:bodyPr>
          <a:lstStyle/>
          <a:p>
            <a:pPr algn="ctr"/>
            <a:r>
              <a:rPr lang="en-US" sz="2400" b="1" i="1" dirty="0" smtClean="0">
                <a:solidFill>
                  <a:srgbClr val="000000"/>
                </a:solidFill>
              </a:rPr>
              <a:t>Notional Schedule (NOT official – estimated by NASA)</a:t>
            </a:r>
            <a:endParaRPr lang="en-US" sz="2400" b="1" i="1" dirty="0">
              <a:solidFill>
                <a:srgbClr val="000000"/>
              </a:solidFill>
            </a:endParaRPr>
          </a:p>
        </p:txBody>
      </p:sp>
      <p:pic>
        <p:nvPicPr>
          <p:cNvPr id="7" name="Picture 6"/>
          <p:cNvPicPr>
            <a:picLocks noChangeAspect="1"/>
          </p:cNvPicPr>
          <p:nvPr/>
        </p:nvPicPr>
        <p:blipFill>
          <a:blip r:embed="rId3"/>
          <a:stretch>
            <a:fillRect/>
          </a:stretch>
        </p:blipFill>
        <p:spPr>
          <a:xfrm>
            <a:off x="1148600" y="2844650"/>
            <a:ext cx="6846800" cy="3836344"/>
          </a:xfrm>
          <a:prstGeom prst="rect">
            <a:avLst/>
          </a:prstGeom>
          <a:solidFill>
            <a:schemeClr val="bg1"/>
          </a:solidFill>
          <a:ln>
            <a:solidFill>
              <a:schemeClr val="tx1"/>
            </a:solidFill>
          </a:ln>
        </p:spPr>
      </p:pic>
    </p:spTree>
    <p:extLst>
      <p:ext uri="{BB962C8B-B14F-4D97-AF65-F5344CB8AC3E}">
        <p14:creationId xmlns:p14="http://schemas.microsoft.com/office/powerpoint/2010/main" val="3655659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841276743"/>
              </p:ext>
            </p:extLst>
          </p:nvPr>
        </p:nvGraphicFramePr>
        <p:xfrm>
          <a:off x="327377" y="1016000"/>
          <a:ext cx="8477955" cy="5610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a:spLocks noChangeArrowheads="1"/>
          </p:cNvSpPr>
          <p:nvPr/>
        </p:nvSpPr>
        <p:spPr bwMode="auto">
          <a:xfrm>
            <a:off x="163513" y="0"/>
            <a:ext cx="8050321" cy="835025"/>
          </a:xfrm>
          <a:prstGeom prst="rect">
            <a:avLst/>
          </a:prstGeom>
          <a:noFill/>
          <a:ln w="9525">
            <a:noFill/>
            <a:miter lim="800000"/>
            <a:headEnd/>
            <a:tailEnd/>
          </a:ln>
        </p:spPr>
        <p:txBody>
          <a:bodyPr anchor="ctr"/>
          <a:lstStyle/>
          <a:p>
            <a:pPr eaLnBrk="1" hangingPunct="1"/>
            <a:r>
              <a:rPr lang="en-US" sz="2800" b="1" i="1" dirty="0" smtClean="0">
                <a:solidFill>
                  <a:srgbClr val="FFFFFF"/>
                </a:solidFill>
              </a:rPr>
              <a:t>Decadal Survey: 2007 Organization</a:t>
            </a:r>
          </a:p>
        </p:txBody>
      </p:sp>
      <p:sp>
        <p:nvSpPr>
          <p:cNvPr id="5" name="TextBox 4"/>
          <p:cNvSpPr txBox="1"/>
          <p:nvPr/>
        </p:nvSpPr>
        <p:spPr>
          <a:xfrm>
            <a:off x="5723466" y="6028267"/>
            <a:ext cx="3420534" cy="707886"/>
          </a:xfrm>
          <a:prstGeom prst="rect">
            <a:avLst/>
          </a:prstGeom>
          <a:noFill/>
        </p:spPr>
        <p:txBody>
          <a:bodyPr wrap="square" rtlCol="0">
            <a:spAutoFit/>
          </a:bodyPr>
          <a:lstStyle/>
          <a:p>
            <a:r>
              <a:rPr lang="en-US" i="1" dirty="0" smtClean="0">
                <a:solidFill>
                  <a:srgbClr val="C00000"/>
                </a:solidFill>
              </a:rPr>
              <a:t>Note: Organization for 2017 Decadal Survey is TBD</a:t>
            </a:r>
            <a:endParaRPr lang="en-US" i="1" dirty="0">
              <a:solidFill>
                <a:srgbClr val="C00000"/>
              </a:solidFill>
            </a:endParaRPr>
          </a:p>
        </p:txBody>
      </p:sp>
    </p:spTree>
    <p:extLst>
      <p:ext uri="{BB962C8B-B14F-4D97-AF65-F5344CB8AC3E}">
        <p14:creationId xmlns:p14="http://schemas.microsoft.com/office/powerpoint/2010/main" val="404305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3826" y="1144681"/>
            <a:ext cx="8543925" cy="5429250"/>
          </a:xfrm>
          <a:prstGeom prst="rect">
            <a:avLst/>
          </a:prstGeom>
        </p:spPr>
      </p:pic>
      <p:sp>
        <p:nvSpPr>
          <p:cNvPr id="5" name="Rectangle 4"/>
          <p:cNvSpPr>
            <a:spLocks noChangeArrowheads="1"/>
          </p:cNvSpPr>
          <p:nvPr/>
        </p:nvSpPr>
        <p:spPr bwMode="auto">
          <a:xfrm>
            <a:off x="163513" y="0"/>
            <a:ext cx="8050321" cy="835025"/>
          </a:xfrm>
          <a:prstGeom prst="rect">
            <a:avLst/>
          </a:prstGeom>
          <a:noFill/>
          <a:ln w="9525">
            <a:noFill/>
            <a:miter lim="800000"/>
            <a:headEnd/>
            <a:tailEnd/>
          </a:ln>
        </p:spPr>
        <p:txBody>
          <a:bodyPr anchor="ctr"/>
          <a:lstStyle/>
          <a:p>
            <a:pPr eaLnBrk="1" hangingPunct="1"/>
            <a:r>
              <a:rPr lang="en-US" sz="2800" b="1" i="1" dirty="0" smtClean="0">
                <a:solidFill>
                  <a:srgbClr val="FFFFFF"/>
                </a:solidFill>
              </a:rPr>
              <a:t>Decadal Survey: 2007 Committee/Panels</a:t>
            </a:r>
          </a:p>
        </p:txBody>
      </p:sp>
    </p:spTree>
    <p:extLst>
      <p:ext uri="{BB962C8B-B14F-4D97-AF65-F5344CB8AC3E}">
        <p14:creationId xmlns:p14="http://schemas.microsoft.com/office/powerpoint/2010/main" val="498812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512" y="965948"/>
            <a:ext cx="6857681" cy="2493702"/>
          </a:xfrm>
          <a:prstGeom prst="rect">
            <a:avLst/>
          </a:prstGeom>
          <a:ln>
            <a:solidFill>
              <a:schemeClr val="accent1"/>
            </a:solidFill>
          </a:ln>
        </p:spPr>
      </p:pic>
      <p:pic>
        <p:nvPicPr>
          <p:cNvPr id="3" name="Picture 2"/>
          <p:cNvPicPr>
            <a:picLocks noChangeAspect="1"/>
          </p:cNvPicPr>
          <p:nvPr/>
        </p:nvPicPr>
        <p:blipFill>
          <a:blip r:embed="rId3"/>
          <a:stretch>
            <a:fillRect/>
          </a:stretch>
        </p:blipFill>
        <p:spPr>
          <a:xfrm>
            <a:off x="2327272" y="3590573"/>
            <a:ext cx="6724090" cy="3117128"/>
          </a:xfrm>
          <a:prstGeom prst="rect">
            <a:avLst/>
          </a:prstGeom>
          <a:ln>
            <a:solidFill>
              <a:schemeClr val="accent1"/>
            </a:solidFill>
          </a:ln>
        </p:spPr>
      </p:pic>
      <p:sp>
        <p:nvSpPr>
          <p:cNvPr id="5" name="Rectangle 4"/>
          <p:cNvSpPr>
            <a:spLocks noChangeArrowheads="1"/>
          </p:cNvSpPr>
          <p:nvPr/>
        </p:nvSpPr>
        <p:spPr bwMode="auto">
          <a:xfrm>
            <a:off x="163513" y="0"/>
            <a:ext cx="8050321" cy="835025"/>
          </a:xfrm>
          <a:prstGeom prst="rect">
            <a:avLst/>
          </a:prstGeom>
          <a:noFill/>
          <a:ln w="9525">
            <a:noFill/>
            <a:miter lim="800000"/>
            <a:headEnd/>
            <a:tailEnd/>
          </a:ln>
        </p:spPr>
        <p:txBody>
          <a:bodyPr anchor="ctr"/>
          <a:lstStyle/>
          <a:p>
            <a:pPr eaLnBrk="1" hangingPunct="1"/>
            <a:r>
              <a:rPr lang="en-US" sz="2800" b="1" i="1" dirty="0" smtClean="0">
                <a:solidFill>
                  <a:srgbClr val="FFFFFF"/>
                </a:solidFill>
              </a:rPr>
              <a:t>Decadal Survey: 2007 Committee/Panels</a:t>
            </a:r>
          </a:p>
        </p:txBody>
      </p:sp>
    </p:spTree>
    <p:extLst>
      <p:ext uri="{BB962C8B-B14F-4D97-AF65-F5344CB8AC3E}">
        <p14:creationId xmlns:p14="http://schemas.microsoft.com/office/powerpoint/2010/main" val="2237317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
          <p:cNvSpPr>
            <a:spLocks noChangeArrowheads="1"/>
          </p:cNvSpPr>
          <p:nvPr/>
        </p:nvSpPr>
        <p:spPr bwMode="auto">
          <a:xfrm>
            <a:off x="314324" y="1096369"/>
            <a:ext cx="8474834" cy="4318390"/>
          </a:xfrm>
          <a:prstGeom prst="rect">
            <a:avLst/>
          </a:prstGeom>
          <a:noFill/>
          <a:ln w="9525">
            <a:noFill/>
            <a:miter lim="800000"/>
            <a:headEnd/>
            <a:tailEnd/>
          </a:ln>
        </p:spPr>
        <p:txBody>
          <a:bodyPr anchor="t" anchorCtr="0"/>
          <a:lstStyle/>
          <a:p>
            <a:r>
              <a:rPr lang="en-US" sz="2800" b="1" dirty="0" smtClean="0">
                <a:solidFill>
                  <a:srgbClr val="000099"/>
                </a:solidFill>
              </a:rPr>
              <a:t>Communities Organizing</a:t>
            </a:r>
            <a:br>
              <a:rPr lang="en-US" sz="2800" b="1" dirty="0" smtClean="0">
                <a:solidFill>
                  <a:srgbClr val="000099"/>
                </a:solidFill>
              </a:rPr>
            </a:br>
            <a:endParaRPr lang="en-US" sz="1200" b="1" dirty="0" smtClean="0">
              <a:solidFill>
                <a:srgbClr val="000099"/>
              </a:solidFill>
            </a:endParaRPr>
          </a:p>
          <a:p>
            <a:r>
              <a:rPr lang="en-US" sz="2400" dirty="0" smtClean="0">
                <a:solidFill>
                  <a:srgbClr val="000000"/>
                </a:solidFill>
              </a:rPr>
              <a:t>What does Wildfires Community want this 2017 Decadal Survey to say?</a:t>
            </a:r>
          </a:p>
          <a:p>
            <a:endParaRPr lang="en-US" sz="2400" dirty="0" smtClean="0">
              <a:solidFill>
                <a:srgbClr val="000000"/>
              </a:solidFill>
            </a:endParaRPr>
          </a:p>
          <a:p>
            <a:r>
              <a:rPr lang="en-US" sz="2400" dirty="0" smtClean="0">
                <a:solidFill>
                  <a:srgbClr val="000000"/>
                </a:solidFill>
              </a:rPr>
              <a:t>What guidance does the Wildfires Community want it to give? What priorities to state or confirm? </a:t>
            </a:r>
            <a:endParaRPr lang="en-US" sz="2800" dirty="0" smtClean="0">
              <a:solidFill>
                <a:srgbClr val="000000"/>
              </a:solidFill>
            </a:endParaRPr>
          </a:p>
        </p:txBody>
      </p:sp>
      <p:sp>
        <p:nvSpPr>
          <p:cNvPr id="33" name="Rectangle 3"/>
          <p:cNvSpPr>
            <a:spLocks noChangeArrowheads="1"/>
          </p:cNvSpPr>
          <p:nvPr/>
        </p:nvSpPr>
        <p:spPr bwMode="auto">
          <a:xfrm>
            <a:off x="314325" y="0"/>
            <a:ext cx="7519490" cy="835025"/>
          </a:xfrm>
          <a:prstGeom prst="rect">
            <a:avLst/>
          </a:prstGeom>
          <a:noFill/>
          <a:ln w="9525">
            <a:noFill/>
            <a:miter lim="800000"/>
            <a:headEnd/>
            <a:tailEnd/>
          </a:ln>
        </p:spPr>
        <p:txBody>
          <a:bodyPr anchor="ctr"/>
          <a:lstStyle/>
          <a:p>
            <a:r>
              <a:rPr lang="en-US" sz="2800" b="1" i="1" dirty="0" smtClean="0">
                <a:solidFill>
                  <a:srgbClr val="FFFFFF"/>
                </a:solidFill>
              </a:rPr>
              <a:t>Earth Science Decadal Survey</a:t>
            </a:r>
            <a:endParaRPr lang="en-US" b="1" i="1" dirty="0">
              <a:solidFill>
                <a:srgbClr val="FFFFFF"/>
              </a:solidFill>
            </a:endParaRPr>
          </a:p>
        </p:txBody>
      </p:sp>
      <p:sp>
        <p:nvSpPr>
          <p:cNvPr id="14"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400">
                <a:solidFill>
                  <a:srgbClr val="000000"/>
                </a:solidFill>
              </a:rPr>
              <a:t>|‌ </a:t>
            </a:r>
            <a:fld id="{B57BC964-2B96-4B95-96B3-289E9DC969BC}" type="slidenum">
              <a:rPr lang="en-US" altLang="en-US" sz="1400">
                <a:solidFill>
                  <a:srgbClr val="000000"/>
                </a:solidFill>
              </a:rPr>
              <a:pPr algn="r"/>
              <a:t>25</a:t>
            </a:fld>
            <a:endParaRPr lang="en-US" altLang="en-US" sz="1400">
              <a:solidFill>
                <a:srgbClr val="000000"/>
              </a:solidFill>
            </a:endParaRPr>
          </a:p>
        </p:txBody>
      </p:sp>
      <p:sp>
        <p:nvSpPr>
          <p:cNvPr id="5" name="Rectangle 4"/>
          <p:cNvSpPr/>
          <p:nvPr/>
        </p:nvSpPr>
        <p:spPr>
          <a:xfrm>
            <a:off x="1198367" y="5301054"/>
            <a:ext cx="3674792" cy="1323439"/>
          </a:xfrm>
          <a:prstGeom prst="rect">
            <a:avLst/>
          </a:prstGeom>
        </p:spPr>
        <p:txBody>
          <a:bodyPr wrap="square">
            <a:spAutoFit/>
          </a:bodyPr>
          <a:lstStyle/>
          <a:p>
            <a:pPr algn="ctr"/>
            <a:r>
              <a:rPr lang="en-US" b="1" dirty="0" smtClean="0">
                <a:solidFill>
                  <a:srgbClr val="000000"/>
                </a:solidFill>
              </a:rPr>
              <a:t>Atmospheric Composition Community Meeting </a:t>
            </a:r>
            <a:br>
              <a:rPr lang="en-US" b="1" dirty="0" smtClean="0">
                <a:solidFill>
                  <a:srgbClr val="000000"/>
                </a:solidFill>
              </a:rPr>
            </a:br>
            <a:r>
              <a:rPr lang="en-US" b="1" dirty="0" smtClean="0">
                <a:solidFill>
                  <a:srgbClr val="000000"/>
                </a:solidFill>
              </a:rPr>
              <a:t>(for Decadal Survey)</a:t>
            </a:r>
          </a:p>
          <a:p>
            <a:pPr algn="ctr"/>
            <a:r>
              <a:rPr lang="en-US" i="1" dirty="0" smtClean="0">
                <a:solidFill>
                  <a:srgbClr val="000000"/>
                </a:solidFill>
              </a:rPr>
              <a:t>Summer 2014</a:t>
            </a:r>
            <a:endParaRPr lang="en-US" i="1" dirty="0">
              <a:solidFill>
                <a:srgbClr val="000000"/>
              </a:solidFill>
            </a:endParaRPr>
          </a:p>
        </p:txBody>
      </p:sp>
      <p:sp>
        <p:nvSpPr>
          <p:cNvPr id="15" name="Rectangle 14"/>
          <p:cNvSpPr/>
          <p:nvPr/>
        </p:nvSpPr>
        <p:spPr>
          <a:xfrm>
            <a:off x="314324" y="4091320"/>
            <a:ext cx="4237416" cy="1015663"/>
          </a:xfrm>
          <a:prstGeom prst="rect">
            <a:avLst/>
          </a:prstGeom>
        </p:spPr>
        <p:txBody>
          <a:bodyPr wrap="square">
            <a:spAutoFit/>
          </a:bodyPr>
          <a:lstStyle/>
          <a:p>
            <a:pPr algn="ctr"/>
            <a:r>
              <a:rPr lang="en-US" b="1" dirty="0" smtClean="0">
                <a:solidFill>
                  <a:srgbClr val="000000"/>
                </a:solidFill>
              </a:rPr>
              <a:t>Workshop: Water Cycle Missions for the Next Decade</a:t>
            </a:r>
          </a:p>
          <a:p>
            <a:pPr algn="ctr"/>
            <a:r>
              <a:rPr lang="en-US" i="1" dirty="0" smtClean="0">
                <a:solidFill>
                  <a:srgbClr val="000000"/>
                </a:solidFill>
              </a:rPr>
              <a:t>April 2013</a:t>
            </a:r>
            <a:endParaRPr lang="en-US" i="1" dirty="0">
              <a:solidFill>
                <a:srgbClr val="000000"/>
              </a:solidFill>
            </a:endParaRPr>
          </a:p>
        </p:txBody>
      </p:sp>
      <p:sp>
        <p:nvSpPr>
          <p:cNvPr id="7" name="Rectangle 6"/>
          <p:cNvSpPr/>
          <p:nvPr/>
        </p:nvSpPr>
        <p:spPr>
          <a:xfrm>
            <a:off x="4873159" y="4550555"/>
            <a:ext cx="4154905" cy="1323439"/>
          </a:xfrm>
          <a:prstGeom prst="rect">
            <a:avLst/>
          </a:prstGeom>
        </p:spPr>
        <p:txBody>
          <a:bodyPr wrap="square">
            <a:spAutoFit/>
          </a:bodyPr>
          <a:lstStyle/>
          <a:p>
            <a:pPr algn="ctr"/>
            <a:r>
              <a:rPr lang="en-US" b="1" dirty="0" smtClean="0">
                <a:solidFill>
                  <a:srgbClr val="000000"/>
                </a:solidFill>
              </a:rPr>
              <a:t>Ten Ways Remote Sensing Can Contribute to Conservation</a:t>
            </a:r>
          </a:p>
          <a:p>
            <a:pPr algn="ctr"/>
            <a:r>
              <a:rPr lang="en-US" i="1" dirty="0" smtClean="0">
                <a:solidFill>
                  <a:srgbClr val="000000"/>
                </a:solidFill>
              </a:rPr>
              <a:t>2013 Workshop; 2014 paper in Conservation Biology journal</a:t>
            </a:r>
            <a:endParaRPr lang="en-US" i="1" dirty="0">
              <a:solidFill>
                <a:srgbClr val="000000"/>
              </a:solidFill>
            </a:endParaRPr>
          </a:p>
        </p:txBody>
      </p:sp>
    </p:spTree>
    <p:extLst>
      <p:ext uri="{BB962C8B-B14F-4D97-AF65-F5344CB8AC3E}">
        <p14:creationId xmlns:p14="http://schemas.microsoft.com/office/powerpoint/2010/main" val="3450173016"/>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628064" y="6503988"/>
            <a:ext cx="515937" cy="354012"/>
          </a:xfrm>
          <a:prstGeom prst="rect">
            <a:avLst/>
          </a:prstGeom>
          <a:noFill/>
          <a:ln w="9525">
            <a:noFill/>
            <a:miter lim="800000"/>
            <a:headEnd/>
            <a:tailEnd/>
          </a:ln>
        </p:spPr>
        <p:txBody>
          <a:bodyPr lIns="91429" tIns="45714" rIns="91429" bIns="45714"/>
          <a:lstStyle/>
          <a:p>
            <a:pPr algn="r"/>
            <a:r>
              <a:rPr lang="en-US" sz="1400" dirty="0">
                <a:solidFill>
                  <a:srgbClr val="000000"/>
                </a:solidFill>
                <a:latin typeface="Arial"/>
                <a:ea typeface="ＭＳ Ｐゴシック" charset="-128"/>
              </a:rPr>
              <a:t>|‌ </a:t>
            </a:r>
            <a:fld id="{CB364722-0248-465A-8E79-099C8D1AFB3E}" type="slidenum">
              <a:rPr lang="en-US" sz="1400">
                <a:solidFill>
                  <a:srgbClr val="000000"/>
                </a:solidFill>
                <a:latin typeface="Arial"/>
                <a:ea typeface="ＭＳ Ｐゴシック" charset="-128"/>
              </a:rPr>
              <a:pPr algn="r"/>
              <a:t>26</a:t>
            </a:fld>
            <a:endParaRPr lang="en-US" sz="1400" dirty="0">
              <a:solidFill>
                <a:srgbClr val="000000"/>
              </a:solidFill>
              <a:latin typeface="Arial"/>
              <a:ea typeface="ＭＳ Ｐゴシック" charset="-128"/>
            </a:endParaRPr>
          </a:p>
        </p:txBody>
      </p:sp>
      <p:sp>
        <p:nvSpPr>
          <p:cNvPr id="2" name="Rectangle 1"/>
          <p:cNvSpPr/>
          <p:nvPr/>
        </p:nvSpPr>
        <p:spPr>
          <a:xfrm>
            <a:off x="310241" y="1536745"/>
            <a:ext cx="4341258" cy="4708981"/>
          </a:xfrm>
          <a:prstGeom prst="rect">
            <a:avLst/>
          </a:prstGeom>
        </p:spPr>
        <p:txBody>
          <a:bodyPr wrap="square">
            <a:spAutoFit/>
          </a:bodyPr>
          <a:lstStyle/>
          <a:p>
            <a:r>
              <a:rPr lang="en-US" dirty="0" smtClean="0">
                <a:solidFill>
                  <a:srgbClr val="000000"/>
                </a:solidFill>
              </a:rPr>
              <a:t>What key questions and advancements does the </a:t>
            </a:r>
            <a:r>
              <a:rPr lang="en-US" b="1" dirty="0" smtClean="0">
                <a:solidFill>
                  <a:srgbClr val="C00000"/>
                </a:solidFill>
              </a:rPr>
              <a:t>Wildfires</a:t>
            </a:r>
            <a:r>
              <a:rPr lang="en-US" dirty="0" smtClean="0">
                <a:solidFill>
                  <a:srgbClr val="C00000"/>
                </a:solidFill>
              </a:rPr>
              <a:t> </a:t>
            </a:r>
            <a:r>
              <a:rPr lang="en-US" dirty="0" smtClean="0">
                <a:solidFill>
                  <a:srgbClr val="000000"/>
                </a:solidFill>
              </a:rPr>
              <a:t>science and applications community need to address in the next </a:t>
            </a:r>
            <a:br>
              <a:rPr lang="en-US" dirty="0" smtClean="0">
                <a:solidFill>
                  <a:srgbClr val="000000"/>
                </a:solidFill>
              </a:rPr>
            </a:br>
            <a:r>
              <a:rPr lang="en-US" dirty="0" smtClean="0">
                <a:solidFill>
                  <a:srgbClr val="000000"/>
                </a:solidFill>
              </a:rPr>
              <a:t>10-15 years?  </a:t>
            </a:r>
          </a:p>
          <a:p>
            <a:endParaRPr lang="en-US" dirty="0">
              <a:solidFill>
                <a:srgbClr val="000000"/>
              </a:solidFill>
            </a:endParaRPr>
          </a:p>
          <a:p>
            <a:r>
              <a:rPr lang="en-US" dirty="0" smtClean="0">
                <a:solidFill>
                  <a:srgbClr val="000000"/>
                </a:solidFill>
              </a:rPr>
              <a:t>What key questions – if addressed well or answered – would make major advances in our knowledge </a:t>
            </a:r>
            <a:r>
              <a:rPr lang="en-US" i="1" dirty="0" smtClean="0">
                <a:solidFill>
                  <a:srgbClr val="000000"/>
                </a:solidFill>
              </a:rPr>
              <a:t>and</a:t>
            </a:r>
            <a:r>
              <a:rPr lang="en-US" dirty="0" smtClean="0">
                <a:solidFill>
                  <a:srgbClr val="000000"/>
                </a:solidFill>
              </a:rPr>
              <a:t> its use in decisions and actions?</a:t>
            </a:r>
          </a:p>
          <a:p>
            <a:endParaRPr lang="en-US" dirty="0">
              <a:solidFill>
                <a:srgbClr val="000000"/>
              </a:solidFill>
            </a:endParaRPr>
          </a:p>
          <a:p>
            <a:r>
              <a:rPr lang="en-US" dirty="0" smtClean="0">
                <a:solidFill>
                  <a:srgbClr val="000000"/>
                </a:solidFill>
              </a:rPr>
              <a:t>What are key </a:t>
            </a:r>
            <a:r>
              <a:rPr lang="en-US" dirty="0">
                <a:solidFill>
                  <a:srgbClr val="000000"/>
                </a:solidFill>
              </a:rPr>
              <a:t>questions and challenges that address both scientific needs and societal </a:t>
            </a:r>
            <a:r>
              <a:rPr lang="en-US" dirty="0" smtClean="0">
                <a:solidFill>
                  <a:srgbClr val="000000"/>
                </a:solidFill>
              </a:rPr>
              <a:t>decisions?</a:t>
            </a:r>
            <a:endParaRPr lang="en-US" dirty="0">
              <a:solidFill>
                <a:srgbClr val="000000"/>
              </a:solidFill>
            </a:endParaRPr>
          </a:p>
        </p:txBody>
      </p:sp>
      <p:cxnSp>
        <p:nvCxnSpPr>
          <p:cNvPr id="5" name="Straight Connector 4"/>
          <p:cNvCxnSpPr/>
          <p:nvPr/>
        </p:nvCxnSpPr>
        <p:spPr>
          <a:xfrm>
            <a:off x="4651499" y="2000508"/>
            <a:ext cx="0" cy="3446462"/>
          </a:xfrm>
          <a:prstGeom prst="line">
            <a:avLst/>
          </a:prstGeom>
          <a:ln w="28575">
            <a:solidFill>
              <a:srgbClr val="333399"/>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827250" y="1196706"/>
            <a:ext cx="4204455" cy="5565498"/>
          </a:xfrm>
          <a:prstGeom prst="rect">
            <a:avLst/>
          </a:prstGeom>
        </p:spPr>
        <p:txBody>
          <a:bodyPr wrap="square">
            <a:spAutoFit/>
          </a:bodyPr>
          <a:lstStyle/>
          <a:p>
            <a:pPr>
              <a:lnSpc>
                <a:spcPct val="114000"/>
              </a:lnSpc>
            </a:pPr>
            <a:r>
              <a:rPr lang="en-US" sz="2400" i="1" dirty="0">
                <a:solidFill>
                  <a:srgbClr val="000066"/>
                </a:solidFill>
              </a:rPr>
              <a:t>In addition to </a:t>
            </a:r>
            <a:r>
              <a:rPr lang="en-US" sz="2400" i="1" dirty="0" smtClean="0">
                <a:solidFill>
                  <a:srgbClr val="000066"/>
                </a:solidFill>
              </a:rPr>
              <a:t>research questions and reasons </a:t>
            </a:r>
            <a:r>
              <a:rPr lang="en-US" sz="2400" i="1" dirty="0">
                <a:solidFill>
                  <a:srgbClr val="000066"/>
                </a:solidFill>
              </a:rPr>
              <a:t>for measurements, </a:t>
            </a:r>
            <a:r>
              <a:rPr lang="en-US" sz="2400" i="1" dirty="0" smtClean="0">
                <a:solidFill>
                  <a:srgbClr val="000066"/>
                </a:solidFill>
              </a:rPr>
              <a:t>input from </a:t>
            </a:r>
            <a:r>
              <a:rPr lang="en-US" sz="2400" b="1" i="1" dirty="0" smtClean="0">
                <a:solidFill>
                  <a:srgbClr val="C00000"/>
                </a:solidFill>
              </a:rPr>
              <a:t>Wildfires</a:t>
            </a:r>
            <a:r>
              <a:rPr lang="en-US" sz="2400" i="1" dirty="0" smtClean="0">
                <a:solidFill>
                  <a:srgbClr val="000066"/>
                </a:solidFill>
              </a:rPr>
              <a:t> users/managers on needs for advancement and what that impact can mean on the ground can </a:t>
            </a:r>
            <a:r>
              <a:rPr lang="en-US" sz="2400" i="1" dirty="0">
                <a:solidFill>
                  <a:srgbClr val="000066"/>
                </a:solidFill>
              </a:rPr>
              <a:t>provide language to the Decadal Survey panels to </a:t>
            </a:r>
            <a:endParaRPr lang="en-US" sz="2400" i="1" dirty="0" smtClean="0">
              <a:solidFill>
                <a:srgbClr val="000066"/>
              </a:solidFill>
            </a:endParaRPr>
          </a:p>
          <a:p>
            <a:pPr>
              <a:lnSpc>
                <a:spcPct val="114000"/>
              </a:lnSpc>
            </a:pPr>
            <a:r>
              <a:rPr lang="en-US" sz="2400" i="1" dirty="0" smtClean="0">
                <a:solidFill>
                  <a:srgbClr val="000066"/>
                </a:solidFill>
              </a:rPr>
              <a:t>a) help with influence within </a:t>
            </a:r>
            <a:r>
              <a:rPr lang="en-US" sz="2400" i="1" dirty="0">
                <a:solidFill>
                  <a:srgbClr val="000066"/>
                </a:solidFill>
              </a:rPr>
              <a:t>panel discussions and </a:t>
            </a:r>
            <a:endParaRPr lang="en-US" sz="2400" i="1" dirty="0" smtClean="0">
              <a:solidFill>
                <a:srgbClr val="000066"/>
              </a:solidFill>
            </a:endParaRPr>
          </a:p>
          <a:p>
            <a:pPr>
              <a:lnSpc>
                <a:spcPct val="114000"/>
              </a:lnSpc>
            </a:pPr>
            <a:r>
              <a:rPr lang="en-US" sz="2400" i="1" dirty="0" smtClean="0">
                <a:solidFill>
                  <a:srgbClr val="000066"/>
                </a:solidFill>
              </a:rPr>
              <a:t>b) write </a:t>
            </a:r>
            <a:r>
              <a:rPr lang="en-US" sz="2400" i="1" dirty="0">
                <a:solidFill>
                  <a:srgbClr val="000066"/>
                </a:solidFill>
              </a:rPr>
              <a:t>more </a:t>
            </a:r>
            <a:r>
              <a:rPr lang="en-US" sz="2400" i="1" dirty="0" smtClean="0">
                <a:solidFill>
                  <a:srgbClr val="000066"/>
                </a:solidFill>
              </a:rPr>
              <a:t>cogent, compelling </a:t>
            </a:r>
            <a:r>
              <a:rPr lang="en-US" sz="2400" i="1" dirty="0">
                <a:solidFill>
                  <a:srgbClr val="000066"/>
                </a:solidFill>
              </a:rPr>
              <a:t>rationales. </a:t>
            </a:r>
          </a:p>
        </p:txBody>
      </p:sp>
      <p:sp>
        <p:nvSpPr>
          <p:cNvPr id="8" name="Rectangle 7"/>
          <p:cNvSpPr/>
          <p:nvPr/>
        </p:nvSpPr>
        <p:spPr>
          <a:xfrm>
            <a:off x="138112" y="876806"/>
            <a:ext cx="6096497" cy="400110"/>
          </a:xfrm>
          <a:prstGeom prst="rect">
            <a:avLst/>
          </a:prstGeom>
        </p:spPr>
        <p:txBody>
          <a:bodyPr wrap="square">
            <a:spAutoFit/>
          </a:bodyPr>
          <a:lstStyle/>
          <a:p>
            <a:pPr>
              <a:spcAft>
                <a:spcPts val="900"/>
              </a:spcAft>
            </a:pPr>
            <a:r>
              <a:rPr lang="en-US" b="1" dirty="0" smtClean="0">
                <a:solidFill>
                  <a:srgbClr val="333399"/>
                </a:solidFill>
              </a:rPr>
              <a:t>Research and Management</a:t>
            </a:r>
            <a:endParaRPr lang="en-US" b="1" dirty="0">
              <a:solidFill>
                <a:srgbClr val="333399"/>
              </a:solidFill>
            </a:endParaRPr>
          </a:p>
        </p:txBody>
      </p:sp>
      <p:sp>
        <p:nvSpPr>
          <p:cNvPr id="9" name="Rectangle 29"/>
          <p:cNvSpPr>
            <a:spLocks noChangeArrowheads="1"/>
          </p:cNvSpPr>
          <p:nvPr/>
        </p:nvSpPr>
        <p:spPr bwMode="auto">
          <a:xfrm>
            <a:off x="138113" y="129714"/>
            <a:ext cx="5339901" cy="523208"/>
          </a:xfrm>
          <a:prstGeom prst="rect">
            <a:avLst/>
          </a:prstGeom>
          <a:noFill/>
          <a:ln w="9525">
            <a:noFill/>
            <a:miter lim="800000"/>
            <a:headEnd/>
            <a:tailEnd/>
          </a:ln>
        </p:spPr>
        <p:txBody>
          <a:bodyPr wrap="none" lIns="91429" tIns="45714" rIns="91429" bIns="45714" anchor="ctr">
            <a:spAutoFit/>
          </a:bodyPr>
          <a:lstStyle/>
          <a:p>
            <a:r>
              <a:rPr lang="en-US" sz="2800" b="1" i="1" dirty="0" smtClean="0">
                <a:solidFill>
                  <a:srgbClr val="FFFFFF"/>
                </a:solidFill>
                <a:latin typeface="Arial"/>
                <a:cs typeface="Arial" pitchFamily="34" charset="0"/>
              </a:rPr>
              <a:t>Earth Science Decadal Survey</a:t>
            </a:r>
            <a:endParaRPr lang="en-US" sz="2800" b="1" i="1" dirty="0">
              <a:solidFill>
                <a:srgbClr val="FFFFFF"/>
              </a:solidFill>
              <a:latin typeface="Arial"/>
              <a:cs typeface="Arial" pitchFamily="34" charset="0"/>
            </a:endParaRPr>
          </a:p>
        </p:txBody>
      </p:sp>
    </p:spTree>
    <p:extLst>
      <p:ext uri="{BB962C8B-B14F-4D97-AF65-F5344CB8AC3E}">
        <p14:creationId xmlns:p14="http://schemas.microsoft.com/office/powerpoint/2010/main" val="2945563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eaLnBrk="0" hangingPunct="0"/>
            <a:r>
              <a:rPr lang="en-US" sz="1400"/>
              <a:t>|‌ </a:t>
            </a:r>
            <a:fld id="{CB364722-0248-465A-8E79-099C8D1AFB3E}" type="slidenum">
              <a:rPr lang="en-US" sz="1400"/>
              <a:pPr algn="r" eaLnBrk="0" hangingPunct="0"/>
              <a:t>27</a:t>
            </a:fld>
            <a:endParaRPr lang="en-US" sz="1400"/>
          </a:p>
        </p:txBody>
      </p:sp>
      <p:sp>
        <p:nvSpPr>
          <p:cNvPr id="3" name="Rectangle 2"/>
          <p:cNvSpPr>
            <a:spLocks noChangeArrowheads="1"/>
          </p:cNvSpPr>
          <p:nvPr/>
        </p:nvSpPr>
        <p:spPr bwMode="auto">
          <a:xfrm>
            <a:off x="163513" y="0"/>
            <a:ext cx="8050321" cy="835025"/>
          </a:xfrm>
          <a:prstGeom prst="rect">
            <a:avLst/>
          </a:prstGeom>
          <a:noFill/>
          <a:ln w="9525">
            <a:noFill/>
            <a:miter lim="800000"/>
            <a:headEnd/>
            <a:tailEnd/>
          </a:ln>
        </p:spPr>
        <p:txBody>
          <a:bodyPr anchor="ctr"/>
          <a:lstStyle/>
          <a:p>
            <a:pPr eaLnBrk="1" hangingPunct="1"/>
            <a:r>
              <a:rPr lang="en-US" sz="2800" b="1" i="1" dirty="0" smtClean="0">
                <a:solidFill>
                  <a:srgbClr val="FFFFFF"/>
                </a:solidFill>
              </a:rPr>
              <a:t>Wildfires: Decadal Survey </a:t>
            </a:r>
          </a:p>
        </p:txBody>
      </p:sp>
      <p:sp>
        <p:nvSpPr>
          <p:cNvPr id="4" name="Rectangle 3"/>
          <p:cNvSpPr/>
          <p:nvPr/>
        </p:nvSpPr>
        <p:spPr>
          <a:xfrm>
            <a:off x="185582" y="1248367"/>
            <a:ext cx="8700449" cy="1277273"/>
          </a:xfrm>
          <a:prstGeom prst="rect">
            <a:avLst/>
          </a:prstGeom>
        </p:spPr>
        <p:txBody>
          <a:bodyPr wrap="square">
            <a:spAutoFit/>
          </a:bodyPr>
          <a:lstStyle/>
          <a:p>
            <a:pPr eaLnBrk="1" hangingPunct="1">
              <a:spcAft>
                <a:spcPts val="600"/>
              </a:spcAft>
            </a:pPr>
            <a:r>
              <a:rPr lang="en-US" altLang="en-US" sz="2400" i="1" dirty="0"/>
              <a:t>Wildfires </a:t>
            </a:r>
            <a:r>
              <a:rPr lang="en-US" altLang="en-US" sz="2400" i="1" dirty="0" smtClean="0"/>
              <a:t>Community is </a:t>
            </a:r>
            <a:r>
              <a:rPr lang="en-US" altLang="en-US" sz="2400" i="1" dirty="0"/>
              <a:t>Rich in Research &amp; Applications </a:t>
            </a:r>
            <a:endParaRPr lang="en-US" altLang="en-US" sz="2400" i="1" dirty="0" smtClean="0"/>
          </a:p>
          <a:p>
            <a:pPr eaLnBrk="1" hangingPunct="1">
              <a:spcAft>
                <a:spcPts val="600"/>
              </a:spcAft>
            </a:pPr>
            <a:r>
              <a:rPr lang="en-US" altLang="en-US" sz="2400" i="1" dirty="0" smtClean="0"/>
              <a:t/>
            </a:r>
            <a:br>
              <a:rPr lang="en-US" altLang="en-US" sz="2400" i="1" dirty="0" smtClean="0"/>
            </a:br>
            <a:r>
              <a:rPr lang="en-US" altLang="en-US" sz="2400" i="1" dirty="0" smtClean="0"/>
              <a:t>Community is Skilled </a:t>
            </a:r>
            <a:r>
              <a:rPr lang="en-US" altLang="en-US" sz="2400" i="1" dirty="0"/>
              <a:t>in Connecting Science and Management </a:t>
            </a:r>
          </a:p>
        </p:txBody>
      </p:sp>
      <p:sp>
        <p:nvSpPr>
          <p:cNvPr id="7" name="Rectangle 6"/>
          <p:cNvSpPr/>
          <p:nvPr/>
        </p:nvSpPr>
        <p:spPr>
          <a:xfrm>
            <a:off x="4750384" y="5078781"/>
            <a:ext cx="2995684" cy="707886"/>
          </a:xfrm>
          <a:prstGeom prst="rect">
            <a:avLst/>
          </a:prstGeom>
        </p:spPr>
        <p:txBody>
          <a:bodyPr wrap="square">
            <a:spAutoFit/>
          </a:bodyPr>
          <a:lstStyle/>
          <a:p>
            <a:r>
              <a:rPr lang="en-US" altLang="en-US" dirty="0"/>
              <a:t>Global Fire Information Management System</a:t>
            </a:r>
            <a:endParaRPr lang="en-US" dirty="0"/>
          </a:p>
        </p:txBody>
      </p:sp>
      <p:sp>
        <p:nvSpPr>
          <p:cNvPr id="11" name="Rectangle 10"/>
          <p:cNvSpPr/>
          <p:nvPr/>
        </p:nvSpPr>
        <p:spPr>
          <a:xfrm>
            <a:off x="4750384" y="3195575"/>
            <a:ext cx="4087504" cy="707886"/>
          </a:xfrm>
          <a:prstGeom prst="rect">
            <a:avLst/>
          </a:prstGeom>
        </p:spPr>
        <p:txBody>
          <a:bodyPr wrap="square">
            <a:spAutoFit/>
          </a:bodyPr>
          <a:lstStyle/>
          <a:p>
            <a:r>
              <a:rPr lang="en-US" altLang="en-US" dirty="0"/>
              <a:t>Fire Research and Management Exchange System</a:t>
            </a:r>
            <a:endParaRPr lang="en-US" dirty="0"/>
          </a:p>
        </p:txBody>
      </p:sp>
      <p:pic>
        <p:nvPicPr>
          <p:cNvPr id="15362" name="Picture 2" descr="http://www.fs.fed.us/eng/rsac/RSACLogo.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6227" y="3355928"/>
            <a:ext cx="1076076" cy="107607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firescience.gov/images/jfsp_logo_highre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2684" y="2929122"/>
            <a:ext cx="1229089" cy="122503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inawf.memberclicks.net/assets/iawf_logo.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1879" y="4647804"/>
            <a:ext cx="2187079" cy="715678"/>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wfdss.usgs.gov/wfdss/wfdsslogo.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5046" y="5789269"/>
            <a:ext cx="3018404" cy="68533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upload.wikimedia.org/wikipedia/commons/thumb/1/19/US-NationalInteragencyFireCenter-Logo.svg/2000px-US-NationalInteragencyFireCenter-Logo.svg.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54265" y="4937694"/>
            <a:ext cx="1033396" cy="103339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750384" y="4231951"/>
            <a:ext cx="4087504" cy="400110"/>
          </a:xfrm>
          <a:prstGeom prst="rect">
            <a:avLst/>
          </a:prstGeom>
        </p:spPr>
        <p:txBody>
          <a:bodyPr wrap="square">
            <a:spAutoFit/>
          </a:bodyPr>
          <a:lstStyle/>
          <a:p>
            <a:r>
              <a:rPr lang="en-US" altLang="en-US" dirty="0" smtClean="0"/>
              <a:t>Missoula Fire Sciences Lab</a:t>
            </a:r>
            <a:endParaRPr lang="en-US" dirty="0"/>
          </a:p>
        </p:txBody>
      </p:sp>
      <p:sp>
        <p:nvSpPr>
          <p:cNvPr id="27" name="Rectangle 26"/>
          <p:cNvSpPr/>
          <p:nvPr/>
        </p:nvSpPr>
        <p:spPr>
          <a:xfrm>
            <a:off x="4750384" y="6120664"/>
            <a:ext cx="2995684" cy="400110"/>
          </a:xfrm>
          <a:prstGeom prst="rect">
            <a:avLst/>
          </a:prstGeom>
        </p:spPr>
        <p:txBody>
          <a:bodyPr wrap="square">
            <a:spAutoFit/>
          </a:bodyPr>
          <a:lstStyle/>
          <a:p>
            <a:r>
              <a:rPr lang="en-US" altLang="en-US" dirty="0" smtClean="0"/>
              <a:t>and others … </a:t>
            </a:r>
            <a:endParaRPr lang="en-US" dirty="0"/>
          </a:p>
        </p:txBody>
      </p:sp>
    </p:spTree>
    <p:extLst>
      <p:ext uri="{BB962C8B-B14F-4D97-AF65-F5344CB8AC3E}">
        <p14:creationId xmlns:p14="http://schemas.microsoft.com/office/powerpoint/2010/main" val="192508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
          <p:cNvSpPr>
            <a:spLocks noChangeArrowheads="1"/>
          </p:cNvSpPr>
          <p:nvPr/>
        </p:nvSpPr>
        <p:spPr bwMode="auto">
          <a:xfrm>
            <a:off x="314323" y="1096368"/>
            <a:ext cx="4557928" cy="5407619"/>
          </a:xfrm>
          <a:prstGeom prst="rect">
            <a:avLst/>
          </a:prstGeom>
          <a:noFill/>
          <a:ln w="9525">
            <a:noFill/>
            <a:miter lim="800000"/>
            <a:headEnd/>
            <a:tailEnd/>
          </a:ln>
        </p:spPr>
        <p:txBody>
          <a:bodyPr anchor="t" anchorCtr="0"/>
          <a:lstStyle/>
          <a:p>
            <a:r>
              <a:rPr lang="en-US" sz="2800" b="1" dirty="0" smtClean="0">
                <a:solidFill>
                  <a:srgbClr val="000099"/>
                </a:solidFill>
              </a:rPr>
              <a:t>Next Steps</a:t>
            </a:r>
            <a:br>
              <a:rPr lang="en-US" sz="2800" b="1" dirty="0" smtClean="0">
                <a:solidFill>
                  <a:srgbClr val="000099"/>
                </a:solidFill>
              </a:rPr>
            </a:br>
            <a:endParaRPr lang="en-US" sz="1200" b="1" dirty="0" smtClean="0">
              <a:solidFill>
                <a:srgbClr val="000099"/>
              </a:solidFill>
            </a:endParaRPr>
          </a:p>
          <a:p>
            <a:r>
              <a:rPr lang="en-US" sz="2400" dirty="0" smtClean="0">
                <a:solidFill>
                  <a:srgbClr val="000000"/>
                </a:solidFill>
              </a:rPr>
              <a:t>Who, what, and how to organize the Wildfires community for this next decadal survey?</a:t>
            </a:r>
          </a:p>
          <a:p>
            <a:endParaRPr lang="en-US" sz="2400" dirty="0">
              <a:solidFill>
                <a:srgbClr val="000000"/>
              </a:solidFill>
            </a:endParaRPr>
          </a:p>
          <a:p>
            <a:pPr>
              <a:spcAft>
                <a:spcPts val="0"/>
              </a:spcAft>
              <a:tabLst>
                <a:tab pos="2000250" algn="l"/>
                <a:tab pos="5486400" algn="r"/>
              </a:tabLst>
            </a:pPr>
            <a:r>
              <a:rPr lang="en-US" sz="2400" dirty="0" smtClean="0">
                <a:solidFill>
                  <a:srgbClr val="000000"/>
                </a:solidFill>
              </a:rPr>
              <a:t>Beyond Feb. 10-12, what </a:t>
            </a:r>
            <a:r>
              <a:rPr lang="en-US" sz="2400" dirty="0">
                <a:solidFill>
                  <a:srgbClr val="000000"/>
                </a:solidFill>
              </a:rPr>
              <a:t>community events for </a:t>
            </a:r>
            <a:r>
              <a:rPr lang="en-US" sz="2400" dirty="0" smtClean="0">
                <a:solidFill>
                  <a:srgbClr val="000000"/>
                </a:solidFill>
              </a:rPr>
              <a:t>research and managers/apps. users?</a:t>
            </a:r>
          </a:p>
          <a:p>
            <a:pPr>
              <a:spcAft>
                <a:spcPts val="0"/>
              </a:spcAft>
              <a:tabLst>
                <a:tab pos="2000250" algn="l"/>
                <a:tab pos="5486400" algn="r"/>
              </a:tabLst>
            </a:pPr>
            <a:endParaRPr lang="en-US" sz="2400" dirty="0">
              <a:solidFill>
                <a:srgbClr val="000000"/>
              </a:solidFill>
            </a:endParaRPr>
          </a:p>
          <a:p>
            <a:pPr>
              <a:spcAft>
                <a:spcPts val="0"/>
              </a:spcAft>
              <a:tabLst>
                <a:tab pos="2000250" algn="l"/>
                <a:tab pos="5486400" algn="r"/>
              </a:tabLst>
            </a:pPr>
            <a:r>
              <a:rPr lang="en-US" sz="2400" dirty="0" smtClean="0">
                <a:solidFill>
                  <a:srgbClr val="000000"/>
                </a:solidFill>
              </a:rPr>
              <a:t>Need to identify concrete steps, events, etc. very soon and begin organizing them to be prepared for Decadal Survey nominations and RFI.</a:t>
            </a:r>
            <a:endParaRPr lang="en-US" sz="2400" dirty="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a:solidFill>
                <a:srgbClr val="000000"/>
              </a:solidFill>
            </a:endParaRPr>
          </a:p>
          <a:p>
            <a:endParaRPr lang="en-US" sz="2800" dirty="0" smtClean="0">
              <a:solidFill>
                <a:srgbClr val="000000"/>
              </a:solidFill>
            </a:endParaRPr>
          </a:p>
        </p:txBody>
      </p:sp>
      <p:sp>
        <p:nvSpPr>
          <p:cNvPr id="33" name="Rectangle 3"/>
          <p:cNvSpPr>
            <a:spLocks noChangeArrowheads="1"/>
          </p:cNvSpPr>
          <p:nvPr/>
        </p:nvSpPr>
        <p:spPr bwMode="auto">
          <a:xfrm>
            <a:off x="314325" y="0"/>
            <a:ext cx="7519490" cy="835025"/>
          </a:xfrm>
          <a:prstGeom prst="rect">
            <a:avLst/>
          </a:prstGeom>
          <a:noFill/>
          <a:ln w="9525">
            <a:noFill/>
            <a:miter lim="800000"/>
            <a:headEnd/>
            <a:tailEnd/>
          </a:ln>
        </p:spPr>
        <p:txBody>
          <a:bodyPr anchor="ctr"/>
          <a:lstStyle/>
          <a:p>
            <a:r>
              <a:rPr lang="en-US" sz="2800" b="1" i="1" dirty="0" smtClean="0">
                <a:solidFill>
                  <a:srgbClr val="FFFFFF"/>
                </a:solidFill>
              </a:rPr>
              <a:t>Earth Science Decadal Survey</a:t>
            </a:r>
            <a:endParaRPr lang="en-US" b="1" i="1" dirty="0">
              <a:solidFill>
                <a:srgbClr val="FFFFFF"/>
              </a:solidFill>
            </a:endParaRPr>
          </a:p>
        </p:txBody>
      </p:sp>
      <p:sp>
        <p:nvSpPr>
          <p:cNvPr id="14"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400">
                <a:solidFill>
                  <a:srgbClr val="000000"/>
                </a:solidFill>
              </a:rPr>
              <a:t>|‌ </a:t>
            </a:r>
            <a:fld id="{B57BC964-2B96-4B95-96B3-289E9DC969BC}" type="slidenum">
              <a:rPr lang="en-US" altLang="en-US" sz="1400">
                <a:solidFill>
                  <a:srgbClr val="000000"/>
                </a:solidFill>
              </a:rPr>
              <a:pPr algn="r"/>
              <a:t>28</a:t>
            </a:fld>
            <a:endParaRPr lang="en-US" altLang="en-US" sz="1400">
              <a:solidFill>
                <a:srgbClr val="000000"/>
              </a:solidFill>
            </a:endParaRPr>
          </a:p>
        </p:txBody>
      </p:sp>
      <p:sp>
        <p:nvSpPr>
          <p:cNvPr id="2" name="Rectangle 1"/>
          <p:cNvSpPr/>
          <p:nvPr/>
        </p:nvSpPr>
        <p:spPr>
          <a:xfrm>
            <a:off x="5522568" y="1660848"/>
            <a:ext cx="3403069" cy="4524315"/>
          </a:xfrm>
          <a:prstGeom prst="rect">
            <a:avLst/>
          </a:prstGeom>
        </p:spPr>
        <p:txBody>
          <a:bodyPr wrap="square">
            <a:spAutoFit/>
          </a:bodyPr>
          <a:lstStyle/>
          <a:p>
            <a:pPr algn="ctr" eaLnBrk="1" hangingPunct="1"/>
            <a:r>
              <a:rPr lang="en-US" sz="2400" i="1" dirty="0" smtClean="0">
                <a:solidFill>
                  <a:srgbClr val="000000"/>
                </a:solidFill>
              </a:rPr>
              <a:t>The Wildfires community (rather than NASA) is the one to submit any input and convey priorities. </a:t>
            </a:r>
          </a:p>
          <a:p>
            <a:pPr algn="ctr" eaLnBrk="1" hangingPunct="1"/>
            <a:endParaRPr lang="en-US" sz="2400" i="1" dirty="0">
              <a:solidFill>
                <a:srgbClr val="000000"/>
              </a:solidFill>
            </a:endParaRPr>
          </a:p>
          <a:p>
            <a:pPr algn="ctr" eaLnBrk="1" hangingPunct="1"/>
            <a:r>
              <a:rPr lang="en-US" sz="2400" i="1" dirty="0" smtClean="0">
                <a:solidFill>
                  <a:srgbClr val="000000"/>
                </a:solidFill>
              </a:rPr>
              <a:t>Can the group this week identify someone or a small group to carry things forward and maintain momentum? </a:t>
            </a:r>
            <a:endParaRPr lang="en-US" sz="2400" b="1" i="1" dirty="0">
              <a:solidFill>
                <a:srgbClr val="000066"/>
              </a:solidFill>
              <a:latin typeface="Candara" pitchFamily="34" charset="0"/>
              <a:ea typeface="ＭＳ Ｐゴシック" charset="-128"/>
            </a:endParaRPr>
          </a:p>
        </p:txBody>
      </p:sp>
      <p:cxnSp>
        <p:nvCxnSpPr>
          <p:cNvPr id="6" name="Straight Connector 5"/>
          <p:cNvCxnSpPr/>
          <p:nvPr/>
        </p:nvCxnSpPr>
        <p:spPr>
          <a:xfrm>
            <a:off x="5197409" y="2068747"/>
            <a:ext cx="0" cy="3446462"/>
          </a:xfrm>
          <a:prstGeom prst="line">
            <a:avLst/>
          </a:prstGeom>
          <a:ln w="28575">
            <a:solidFill>
              <a:srgbClr val="33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16453"/>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
          <p:cNvSpPr>
            <a:spLocks noChangeArrowheads="1"/>
          </p:cNvSpPr>
          <p:nvPr/>
        </p:nvSpPr>
        <p:spPr bwMode="auto">
          <a:xfrm>
            <a:off x="314323" y="1096368"/>
            <a:ext cx="4557928" cy="5407619"/>
          </a:xfrm>
          <a:prstGeom prst="rect">
            <a:avLst/>
          </a:prstGeom>
          <a:noFill/>
          <a:ln w="9525">
            <a:noFill/>
            <a:miter lim="800000"/>
            <a:headEnd/>
            <a:tailEnd/>
          </a:ln>
        </p:spPr>
        <p:txBody>
          <a:bodyPr anchor="t" anchorCtr="0"/>
          <a:lstStyle/>
          <a:p>
            <a:r>
              <a:rPr lang="en-US" sz="2800" b="1" dirty="0" smtClean="0">
                <a:solidFill>
                  <a:srgbClr val="000099"/>
                </a:solidFill>
              </a:rPr>
              <a:t>Next Steps</a:t>
            </a:r>
            <a:br>
              <a:rPr lang="en-US" sz="2800" b="1" dirty="0" smtClean="0">
                <a:solidFill>
                  <a:srgbClr val="000099"/>
                </a:solidFill>
              </a:rPr>
            </a:br>
            <a:endParaRPr lang="en-US" sz="1200" b="1" dirty="0" smtClean="0">
              <a:solidFill>
                <a:srgbClr val="000099"/>
              </a:solidFill>
            </a:endParaRPr>
          </a:p>
          <a:p>
            <a:r>
              <a:rPr lang="en-US" sz="2400" dirty="0" smtClean="0">
                <a:solidFill>
                  <a:srgbClr val="000000"/>
                </a:solidFill>
              </a:rPr>
              <a:t>Who, what, and how to organize the Wildfires community for this next decadal survey?</a:t>
            </a:r>
          </a:p>
          <a:p>
            <a:endParaRPr lang="en-US" sz="2400" dirty="0">
              <a:solidFill>
                <a:srgbClr val="000000"/>
              </a:solidFill>
            </a:endParaRPr>
          </a:p>
          <a:p>
            <a:pPr>
              <a:spcAft>
                <a:spcPts val="0"/>
              </a:spcAft>
              <a:tabLst>
                <a:tab pos="2000250" algn="l"/>
                <a:tab pos="5486400" algn="r"/>
              </a:tabLst>
            </a:pPr>
            <a:r>
              <a:rPr lang="en-US" sz="2400" dirty="0" smtClean="0">
                <a:solidFill>
                  <a:srgbClr val="000000"/>
                </a:solidFill>
              </a:rPr>
              <a:t>Beyond Feb. 10-12, what </a:t>
            </a:r>
            <a:r>
              <a:rPr lang="en-US" sz="2400" dirty="0">
                <a:solidFill>
                  <a:srgbClr val="000000"/>
                </a:solidFill>
              </a:rPr>
              <a:t>community events for </a:t>
            </a:r>
            <a:r>
              <a:rPr lang="en-US" sz="2400" dirty="0" smtClean="0">
                <a:solidFill>
                  <a:srgbClr val="000000"/>
                </a:solidFill>
              </a:rPr>
              <a:t>research and managers/apps. users?</a:t>
            </a:r>
          </a:p>
          <a:p>
            <a:pPr>
              <a:spcAft>
                <a:spcPts val="0"/>
              </a:spcAft>
              <a:tabLst>
                <a:tab pos="2000250" algn="l"/>
                <a:tab pos="5486400" algn="r"/>
              </a:tabLst>
            </a:pPr>
            <a:endParaRPr lang="en-US" sz="2400" dirty="0">
              <a:solidFill>
                <a:srgbClr val="000000"/>
              </a:solidFill>
            </a:endParaRPr>
          </a:p>
          <a:p>
            <a:pPr>
              <a:spcAft>
                <a:spcPts val="0"/>
              </a:spcAft>
              <a:tabLst>
                <a:tab pos="2000250" algn="l"/>
                <a:tab pos="5486400" algn="r"/>
              </a:tabLst>
            </a:pPr>
            <a:r>
              <a:rPr lang="en-US" sz="2400" dirty="0" smtClean="0">
                <a:solidFill>
                  <a:srgbClr val="000000"/>
                </a:solidFill>
              </a:rPr>
              <a:t>Need to identify concrete steps, events, etc. very soon and begin organizing them to be prepared for Decadal Survey nominations and RFI.</a:t>
            </a:r>
            <a:endParaRPr lang="en-US" sz="2400" dirty="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a:solidFill>
                <a:srgbClr val="000000"/>
              </a:solidFill>
            </a:endParaRPr>
          </a:p>
          <a:p>
            <a:endParaRPr lang="en-US" sz="2800" dirty="0" smtClean="0">
              <a:solidFill>
                <a:srgbClr val="000000"/>
              </a:solidFill>
            </a:endParaRPr>
          </a:p>
        </p:txBody>
      </p:sp>
      <p:sp>
        <p:nvSpPr>
          <p:cNvPr id="33" name="Rectangle 3"/>
          <p:cNvSpPr>
            <a:spLocks noChangeArrowheads="1"/>
          </p:cNvSpPr>
          <p:nvPr/>
        </p:nvSpPr>
        <p:spPr bwMode="auto">
          <a:xfrm>
            <a:off x="314325" y="0"/>
            <a:ext cx="7519490" cy="835025"/>
          </a:xfrm>
          <a:prstGeom prst="rect">
            <a:avLst/>
          </a:prstGeom>
          <a:noFill/>
          <a:ln w="9525">
            <a:noFill/>
            <a:miter lim="800000"/>
            <a:headEnd/>
            <a:tailEnd/>
          </a:ln>
        </p:spPr>
        <p:txBody>
          <a:bodyPr anchor="ctr"/>
          <a:lstStyle/>
          <a:p>
            <a:r>
              <a:rPr lang="en-US" sz="2800" b="1" i="1" dirty="0" smtClean="0">
                <a:solidFill>
                  <a:srgbClr val="FFFFFF"/>
                </a:solidFill>
              </a:rPr>
              <a:t>Earth Science Decadal Survey</a:t>
            </a:r>
            <a:endParaRPr lang="en-US" b="1" i="1" dirty="0">
              <a:solidFill>
                <a:srgbClr val="FFFFFF"/>
              </a:solidFill>
            </a:endParaRPr>
          </a:p>
        </p:txBody>
      </p:sp>
      <p:sp>
        <p:nvSpPr>
          <p:cNvPr id="14"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400">
                <a:solidFill>
                  <a:srgbClr val="000000"/>
                </a:solidFill>
              </a:rPr>
              <a:t>|‌ </a:t>
            </a:r>
            <a:fld id="{B57BC964-2B96-4B95-96B3-289E9DC969BC}" type="slidenum">
              <a:rPr lang="en-US" altLang="en-US" sz="1400">
                <a:solidFill>
                  <a:srgbClr val="000000"/>
                </a:solidFill>
              </a:rPr>
              <a:pPr algn="r"/>
              <a:t>29</a:t>
            </a:fld>
            <a:endParaRPr lang="en-US" altLang="en-US" sz="1400">
              <a:solidFill>
                <a:srgbClr val="000000"/>
              </a:solidFill>
            </a:endParaRPr>
          </a:p>
        </p:txBody>
      </p:sp>
      <p:sp>
        <p:nvSpPr>
          <p:cNvPr id="2" name="Rectangle 1"/>
          <p:cNvSpPr/>
          <p:nvPr/>
        </p:nvSpPr>
        <p:spPr>
          <a:xfrm>
            <a:off x="5522567" y="2068747"/>
            <a:ext cx="3403069" cy="3416320"/>
          </a:xfrm>
          <a:prstGeom prst="rect">
            <a:avLst/>
          </a:prstGeom>
        </p:spPr>
        <p:txBody>
          <a:bodyPr wrap="square">
            <a:spAutoFit/>
          </a:bodyPr>
          <a:lstStyle/>
          <a:p>
            <a:pPr algn="ctr" eaLnBrk="1" hangingPunct="1"/>
            <a:r>
              <a:rPr lang="en-US" sz="2400" i="1" dirty="0" smtClean="0">
                <a:solidFill>
                  <a:srgbClr val="000000"/>
                </a:solidFill>
              </a:rPr>
              <a:t>At </a:t>
            </a:r>
            <a:r>
              <a:rPr lang="en-US" sz="2400" i="1" dirty="0">
                <a:solidFill>
                  <a:srgbClr val="000000"/>
                </a:solidFill>
              </a:rPr>
              <a:t>a minimum, someone will need to prepare a summary report </a:t>
            </a:r>
            <a:r>
              <a:rPr lang="en-US" sz="2400" i="1" dirty="0" smtClean="0">
                <a:solidFill>
                  <a:srgbClr val="000000"/>
                </a:solidFill>
              </a:rPr>
              <a:t>from Feb. 10-12 events to </a:t>
            </a:r>
            <a:r>
              <a:rPr lang="en-US" sz="2400" i="1" dirty="0">
                <a:solidFill>
                  <a:srgbClr val="000000"/>
                </a:solidFill>
              </a:rPr>
              <a:t>submit to the </a:t>
            </a:r>
            <a:r>
              <a:rPr lang="en-US" sz="2400" i="1" dirty="0" smtClean="0">
                <a:solidFill>
                  <a:srgbClr val="000000"/>
                </a:solidFill>
              </a:rPr>
              <a:t>NRC’s Decadal </a:t>
            </a:r>
            <a:r>
              <a:rPr lang="en-US" sz="2400" i="1" dirty="0">
                <a:solidFill>
                  <a:srgbClr val="000000"/>
                </a:solidFill>
              </a:rPr>
              <a:t>Survey Committee when the Request for Information is issued later in 2015. </a:t>
            </a:r>
            <a:endParaRPr lang="en-US" sz="2400" b="1" i="1" dirty="0">
              <a:solidFill>
                <a:srgbClr val="000066"/>
              </a:solidFill>
              <a:latin typeface="Candara" pitchFamily="34" charset="0"/>
              <a:ea typeface="ＭＳ Ｐゴシック" charset="-128"/>
            </a:endParaRPr>
          </a:p>
        </p:txBody>
      </p:sp>
      <p:cxnSp>
        <p:nvCxnSpPr>
          <p:cNvPr id="6" name="Straight Connector 5"/>
          <p:cNvCxnSpPr/>
          <p:nvPr/>
        </p:nvCxnSpPr>
        <p:spPr>
          <a:xfrm>
            <a:off x="5197409" y="2068747"/>
            <a:ext cx="0" cy="3446462"/>
          </a:xfrm>
          <a:prstGeom prst="line">
            <a:avLst/>
          </a:prstGeom>
          <a:ln w="28575">
            <a:solidFill>
              <a:srgbClr val="33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03745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636" y="151589"/>
            <a:ext cx="9144000" cy="701675"/>
          </a:xfrm>
        </p:spPr>
        <p:txBody>
          <a:bodyPr/>
          <a:lstStyle/>
          <a:p>
            <a:pPr eaLnBrk="1" hangingPunct="1"/>
            <a:r>
              <a:rPr lang="en-US" sz="4000" b="1" i="1" dirty="0" smtClean="0">
                <a:solidFill>
                  <a:schemeClr val="bg1"/>
                </a:solidFill>
              </a:rPr>
              <a:t>TFRSAC Schedule: 27 May (PM)</a:t>
            </a:r>
          </a:p>
        </p:txBody>
      </p:sp>
      <p:sp>
        <p:nvSpPr>
          <p:cNvPr id="15" name="TextBox 13"/>
          <p:cNvSpPr txBox="1">
            <a:spLocks noChangeArrowheads="1"/>
          </p:cNvSpPr>
          <p:nvPr/>
        </p:nvSpPr>
        <p:spPr bwMode="auto">
          <a:xfrm>
            <a:off x="6863092" y="3325659"/>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a:cs typeface="Arial" pitchFamily="34" charset="0"/>
              </a:defRPr>
            </a:lvl1pPr>
            <a:lvl2pPr marL="742950" indent="-285750" eaLnBrk="0" hangingPunct="0">
              <a:defRPr>
                <a:solidFill>
                  <a:schemeClr val="tx1"/>
                </a:solidFill>
                <a:latin typeface="Franklin Gothic Book"/>
                <a:cs typeface="Arial" pitchFamily="34" charset="0"/>
              </a:defRPr>
            </a:lvl2pPr>
            <a:lvl3pPr marL="1143000" indent="-228600" eaLnBrk="0" hangingPunct="0">
              <a:defRPr>
                <a:solidFill>
                  <a:schemeClr val="tx1"/>
                </a:solidFill>
                <a:latin typeface="Franklin Gothic Book"/>
                <a:cs typeface="Arial" pitchFamily="34" charset="0"/>
              </a:defRPr>
            </a:lvl3pPr>
            <a:lvl4pPr marL="1600200" indent="-228600" eaLnBrk="0" hangingPunct="0">
              <a:defRPr>
                <a:solidFill>
                  <a:schemeClr val="tx1"/>
                </a:solidFill>
                <a:latin typeface="Franklin Gothic Book"/>
                <a:cs typeface="Arial" pitchFamily="34" charset="0"/>
              </a:defRPr>
            </a:lvl4pPr>
            <a:lvl5pPr marL="2057400" indent="-228600" eaLnBrk="0" hangingPunct="0">
              <a:defRPr>
                <a:solidFill>
                  <a:schemeClr val="tx1"/>
                </a:solidFill>
                <a:latin typeface="Franklin Gothic Book"/>
                <a:cs typeface="Arial" pitchFamily="34" charset="0"/>
              </a:defRPr>
            </a:lvl5pPr>
            <a:lvl6pPr marL="2514600" indent="-228600" eaLnBrk="0" fontAlgn="base" hangingPunct="0">
              <a:spcBef>
                <a:spcPct val="0"/>
              </a:spcBef>
              <a:spcAft>
                <a:spcPct val="0"/>
              </a:spcAft>
              <a:defRPr>
                <a:solidFill>
                  <a:schemeClr val="tx1"/>
                </a:solidFill>
                <a:latin typeface="Franklin Gothic Book"/>
                <a:cs typeface="Arial" pitchFamily="34" charset="0"/>
              </a:defRPr>
            </a:lvl6pPr>
            <a:lvl7pPr marL="2971800" indent="-228600" eaLnBrk="0" fontAlgn="base" hangingPunct="0">
              <a:spcBef>
                <a:spcPct val="0"/>
              </a:spcBef>
              <a:spcAft>
                <a:spcPct val="0"/>
              </a:spcAft>
              <a:defRPr>
                <a:solidFill>
                  <a:schemeClr val="tx1"/>
                </a:solidFill>
                <a:latin typeface="Franklin Gothic Book"/>
                <a:cs typeface="Arial" pitchFamily="34" charset="0"/>
              </a:defRPr>
            </a:lvl7pPr>
            <a:lvl8pPr marL="3429000" indent="-228600" eaLnBrk="0" fontAlgn="base" hangingPunct="0">
              <a:spcBef>
                <a:spcPct val="0"/>
              </a:spcBef>
              <a:spcAft>
                <a:spcPct val="0"/>
              </a:spcAft>
              <a:defRPr>
                <a:solidFill>
                  <a:schemeClr val="tx1"/>
                </a:solidFill>
                <a:latin typeface="Franklin Gothic Book"/>
                <a:cs typeface="Arial" pitchFamily="34" charset="0"/>
              </a:defRPr>
            </a:lvl8pPr>
            <a:lvl9pPr marL="3886200" indent="-228600" eaLnBrk="0" fontAlgn="base" hangingPunct="0">
              <a:spcBef>
                <a:spcPct val="0"/>
              </a:spcBef>
              <a:spcAft>
                <a:spcPct val="0"/>
              </a:spcAft>
              <a:defRPr>
                <a:solidFill>
                  <a:schemeClr val="tx1"/>
                </a:solidFill>
                <a:latin typeface="Franklin Gothic Book"/>
                <a:cs typeface="Arial" pitchFamily="34" charset="0"/>
              </a:defRPr>
            </a:lvl9pPr>
          </a:lstStyle>
          <a:p>
            <a:pPr algn="ctr" eaLnBrk="1" hangingPunct="1"/>
            <a:r>
              <a:rPr lang="en-US" sz="1600" dirty="0" smtClean="0">
                <a:solidFill>
                  <a:srgbClr val="FFFFFF"/>
                </a:solidFill>
              </a:rPr>
              <a:t>CBP Predator B</a:t>
            </a:r>
            <a:endParaRPr lang="en-US" sz="1600" dirty="0">
              <a:solidFill>
                <a:srgbClr val="FFFFFF"/>
              </a:solidFill>
            </a:endParaRPr>
          </a:p>
        </p:txBody>
      </p:sp>
      <p:sp>
        <p:nvSpPr>
          <p:cNvPr id="2" name="Rectangle 1"/>
          <p:cNvSpPr/>
          <p:nvPr/>
        </p:nvSpPr>
        <p:spPr>
          <a:xfrm>
            <a:off x="111515" y="1125043"/>
            <a:ext cx="8839200" cy="5016758"/>
          </a:xfrm>
          <a:prstGeom prst="rect">
            <a:avLst/>
          </a:prstGeom>
        </p:spPr>
        <p:txBody>
          <a:bodyPr wrap="square">
            <a:spAutoFit/>
          </a:bodyPr>
          <a:lstStyle/>
          <a:p>
            <a:r>
              <a:rPr lang="en-US" sz="1600" b="1" dirty="0" smtClean="0">
                <a:solidFill>
                  <a:srgbClr val="000000"/>
                </a:solidFill>
              </a:rPr>
              <a:t>1:15 </a:t>
            </a:r>
            <a:r>
              <a:rPr lang="en-US" sz="1600" b="1" dirty="0">
                <a:solidFill>
                  <a:srgbClr val="000000"/>
                </a:solidFill>
              </a:rPr>
              <a:t>PM   </a:t>
            </a:r>
            <a:r>
              <a:rPr lang="en-US" sz="1600" b="1" dirty="0" smtClean="0">
                <a:solidFill>
                  <a:srgbClr val="000000"/>
                </a:solidFill>
              </a:rPr>
              <a:t>Afternoon Briefings Resume (20 Minutes Each)</a:t>
            </a:r>
          </a:p>
          <a:p>
            <a:pPr lvl="0"/>
            <a:r>
              <a:rPr lang="en-US" sz="1600" dirty="0" smtClean="0">
                <a:solidFill>
                  <a:srgbClr val="000000"/>
                </a:solidFill>
              </a:rPr>
              <a:t>	</a:t>
            </a:r>
            <a:r>
              <a:rPr lang="en-US" sz="1600" dirty="0" smtClean="0"/>
              <a:t>Update on NASA Wildfire Proposals – Phase II</a:t>
            </a:r>
            <a:r>
              <a:rPr lang="en-US" sz="1600" dirty="0"/>
              <a:t>	</a:t>
            </a:r>
            <a:r>
              <a:rPr lang="en-US" sz="1600" dirty="0" smtClean="0"/>
              <a:t>	V. Ambrosia &amp;  A. Soja</a:t>
            </a:r>
          </a:p>
          <a:p>
            <a:pPr lvl="0"/>
            <a:r>
              <a:rPr lang="en-US" sz="1600" dirty="0"/>
              <a:t>	</a:t>
            </a:r>
            <a:r>
              <a:rPr lang="en-US" sz="1600" dirty="0" smtClean="0"/>
              <a:t>2017 AK Ikhana Deployment				V. Ambrosia</a:t>
            </a:r>
          </a:p>
          <a:p>
            <a:pPr lvl="0"/>
            <a:r>
              <a:rPr lang="en-US" sz="1600" dirty="0" smtClean="0"/>
              <a:t>	NASA DEVELOP National Program			Christine Rains</a:t>
            </a:r>
          </a:p>
          <a:p>
            <a:pPr lvl="0"/>
            <a:r>
              <a:rPr lang="en-US" sz="1600" dirty="0" smtClean="0"/>
              <a:t>	Progress on UAS Testbed on the Front Range		Ed Freeborn</a:t>
            </a:r>
          </a:p>
          <a:p>
            <a:pPr lvl="0"/>
            <a:endParaRPr lang="en-US" sz="1600" dirty="0"/>
          </a:p>
          <a:p>
            <a:r>
              <a:rPr lang="en-US" sz="1600" b="1" dirty="0"/>
              <a:t>3:10 </a:t>
            </a:r>
            <a:r>
              <a:rPr lang="en-US" sz="1600" b="1" dirty="0" smtClean="0"/>
              <a:t>PM</a:t>
            </a:r>
            <a:r>
              <a:rPr lang="en-US" sz="1600" b="1" dirty="0"/>
              <a:t>	</a:t>
            </a:r>
            <a:r>
              <a:rPr lang="en-US" sz="1600" b="1" dirty="0" smtClean="0"/>
              <a:t>Break</a:t>
            </a:r>
            <a:r>
              <a:rPr lang="en-US" sz="1600" dirty="0"/>
              <a:t> </a:t>
            </a:r>
          </a:p>
          <a:p>
            <a:endParaRPr lang="en-US" sz="1600" b="1" dirty="0" smtClean="0"/>
          </a:p>
          <a:p>
            <a:r>
              <a:rPr lang="en-US" sz="1600" b="1" dirty="0" smtClean="0"/>
              <a:t>3:20 PM</a:t>
            </a:r>
            <a:r>
              <a:rPr lang="en-US" sz="1600" b="1" dirty="0"/>
              <a:t>	</a:t>
            </a:r>
            <a:r>
              <a:rPr lang="en-US" sz="1600" b="1" dirty="0" smtClean="0"/>
              <a:t>Continue Briefings (20 Minutes Each)</a:t>
            </a:r>
            <a:endParaRPr lang="en-US" sz="1600" dirty="0"/>
          </a:p>
          <a:p>
            <a:r>
              <a:rPr lang="en-US" sz="1600" dirty="0"/>
              <a:t> </a:t>
            </a:r>
            <a:r>
              <a:rPr lang="en-US" sz="1600" dirty="0" smtClean="0"/>
              <a:t>	XIOMAS Sensors Update				John Green</a:t>
            </a:r>
            <a:r>
              <a:rPr lang="en-US" sz="1600" dirty="0"/>
              <a:t>	</a:t>
            </a:r>
          </a:p>
          <a:p>
            <a:pPr lvl="0"/>
            <a:r>
              <a:rPr lang="en-US" sz="1600" dirty="0" smtClean="0"/>
              <a:t>	Aviatrix Fire Mapping Technology			Ron </a:t>
            </a:r>
            <a:r>
              <a:rPr lang="en-US" sz="1600" dirty="0" smtClean="0"/>
              <a:t>Palumbo</a:t>
            </a:r>
            <a:endParaRPr lang="en-US" sz="1600" dirty="0" smtClean="0"/>
          </a:p>
          <a:p>
            <a:pPr lvl="0"/>
            <a:r>
              <a:rPr lang="en-US" sz="1600" dirty="0"/>
              <a:t>	</a:t>
            </a:r>
            <a:r>
              <a:rPr lang="en-US" sz="1600" dirty="0" smtClean="0"/>
              <a:t>UAS Bridge </a:t>
            </a:r>
            <a:r>
              <a:rPr lang="en-US" sz="1600" dirty="0" smtClean="0"/>
              <a:t>Mapping Project</a:t>
            </a:r>
            <a:r>
              <a:rPr lang="en-US" sz="1600" dirty="0"/>
              <a:t>				</a:t>
            </a:r>
            <a:r>
              <a:rPr lang="en-US" sz="1600" dirty="0" smtClean="0"/>
              <a:t>Mark Riley</a:t>
            </a:r>
          </a:p>
          <a:p>
            <a:pPr lvl="0"/>
            <a:r>
              <a:rPr lang="en-US" sz="1600" dirty="0"/>
              <a:t>	</a:t>
            </a:r>
            <a:r>
              <a:rPr lang="en-US" sz="1600" dirty="0" smtClean="0"/>
              <a:t>Designing </a:t>
            </a:r>
            <a:r>
              <a:rPr lang="en-US" sz="1600" dirty="0" err="1" smtClean="0"/>
              <a:t>Sensorsfor</a:t>
            </a:r>
            <a:r>
              <a:rPr lang="en-US" sz="1600" dirty="0" smtClean="0"/>
              <a:t> UAV and Etc.</a:t>
            </a:r>
          </a:p>
          <a:p>
            <a:pPr lvl="0"/>
            <a:r>
              <a:rPr lang="en-US" sz="1600" dirty="0"/>
              <a:t>	</a:t>
            </a:r>
            <a:r>
              <a:rPr lang="en-US" sz="1600" dirty="0" smtClean="0"/>
              <a:t>Drone America Octo-copter static display		Tim Ball</a:t>
            </a:r>
          </a:p>
          <a:p>
            <a:pPr lvl="0"/>
            <a:endParaRPr lang="en-US" sz="1600" dirty="0"/>
          </a:p>
          <a:p>
            <a:endParaRPr lang="en-US" sz="1600" b="1" dirty="0" smtClean="0">
              <a:solidFill>
                <a:srgbClr val="000000"/>
              </a:solidFill>
            </a:endParaRPr>
          </a:p>
          <a:p>
            <a:r>
              <a:rPr lang="en-US" sz="1600" b="1" dirty="0" smtClean="0">
                <a:solidFill>
                  <a:srgbClr val="000000"/>
                </a:solidFill>
              </a:rPr>
              <a:t>5:00 </a:t>
            </a:r>
            <a:r>
              <a:rPr lang="en-US" sz="1600" b="1" dirty="0">
                <a:solidFill>
                  <a:srgbClr val="000000"/>
                </a:solidFill>
              </a:rPr>
              <a:t>PM	</a:t>
            </a:r>
            <a:r>
              <a:rPr lang="en-US" sz="1600" b="1" dirty="0" smtClean="0">
                <a:solidFill>
                  <a:srgbClr val="000000"/>
                </a:solidFill>
              </a:rPr>
              <a:t>	Adjourn for the day</a:t>
            </a:r>
            <a:endParaRPr lang="en-US" sz="1600" b="1" dirty="0">
              <a:solidFill>
                <a:srgbClr val="000000"/>
              </a:solidFill>
            </a:endParaRPr>
          </a:p>
          <a:p>
            <a:endParaRPr lang="en-US" sz="1600" b="1" dirty="0">
              <a:solidFill>
                <a:srgbClr val="000000"/>
              </a:solidFill>
            </a:endParaRPr>
          </a:p>
          <a:p>
            <a:endParaRPr lang="en-US" sz="1600" b="1" dirty="0" smtClean="0">
              <a:solidFill>
                <a:srgbClr val="000000"/>
              </a:solidFill>
            </a:endParaRPr>
          </a:p>
          <a:p>
            <a:r>
              <a:rPr lang="en-US" sz="1600" b="1" dirty="0" smtClean="0">
                <a:solidFill>
                  <a:srgbClr val="000000"/>
                </a:solidFill>
              </a:rPr>
              <a:t>6;45 PM</a:t>
            </a:r>
            <a:r>
              <a:rPr lang="en-US" sz="1600" b="1" dirty="0">
                <a:solidFill>
                  <a:srgbClr val="000000"/>
                </a:solidFill>
              </a:rPr>
              <a:t>	</a:t>
            </a:r>
            <a:r>
              <a:rPr lang="en-US" sz="1600" b="1" dirty="0" smtClean="0">
                <a:solidFill>
                  <a:srgbClr val="000000"/>
                </a:solidFill>
              </a:rPr>
              <a:t>Meet for dinner at Tied House, Mountain View</a:t>
            </a:r>
            <a:endParaRPr lang="en-US" sz="1600" dirty="0">
              <a:solidFill>
                <a:srgbClr val="000000"/>
              </a:solidFill>
            </a:endParaRPr>
          </a:p>
        </p:txBody>
      </p:sp>
      <p:sp>
        <p:nvSpPr>
          <p:cNvPr id="6" name="Rectangle 5"/>
          <p:cNvSpPr/>
          <p:nvPr/>
        </p:nvSpPr>
        <p:spPr bwMode="auto">
          <a:xfrm>
            <a:off x="152400" y="2560320"/>
            <a:ext cx="8722115" cy="373602"/>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7" name="Rectangle 6"/>
          <p:cNvSpPr/>
          <p:nvPr/>
        </p:nvSpPr>
        <p:spPr bwMode="auto">
          <a:xfrm>
            <a:off x="152400" y="4977234"/>
            <a:ext cx="8722115" cy="457200"/>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Tree>
    <p:extLst>
      <p:ext uri="{BB962C8B-B14F-4D97-AF65-F5344CB8AC3E}">
        <p14:creationId xmlns:p14="http://schemas.microsoft.com/office/powerpoint/2010/main" val="741311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9CDCFF4-D8AA-480F-BA3F-C26AE8042B35}" type="slidenum">
              <a:rPr lang="en-US" smtClean="0"/>
              <a:pPr>
                <a:defRPr/>
              </a:pPr>
              <a:t>30</a:t>
            </a:fld>
            <a:endParaRPr lang="en-US"/>
          </a:p>
        </p:txBody>
      </p:sp>
      <p:sp>
        <p:nvSpPr>
          <p:cNvPr id="3" name="Rectangle 3"/>
          <p:cNvSpPr>
            <a:spLocks noChangeArrowheads="1"/>
          </p:cNvSpPr>
          <p:nvPr/>
        </p:nvSpPr>
        <p:spPr bwMode="auto">
          <a:xfrm>
            <a:off x="314325" y="0"/>
            <a:ext cx="7519490" cy="835025"/>
          </a:xfrm>
          <a:prstGeom prst="rect">
            <a:avLst/>
          </a:prstGeom>
          <a:noFill/>
          <a:ln w="9525">
            <a:noFill/>
            <a:miter lim="800000"/>
            <a:headEnd/>
            <a:tailEnd/>
          </a:ln>
        </p:spPr>
        <p:txBody>
          <a:bodyPr anchor="ctr"/>
          <a:lstStyle/>
          <a:p>
            <a:r>
              <a:rPr lang="en-US" sz="2800" b="1" i="1" dirty="0" smtClean="0">
                <a:solidFill>
                  <a:srgbClr val="FFFFFF"/>
                </a:solidFill>
              </a:rPr>
              <a:t>Earth Science Decadal Survey: Next Steps</a:t>
            </a:r>
            <a:endParaRPr lang="en-US" b="1" i="1" dirty="0">
              <a:solidFill>
                <a:srgbClr val="FFFFFF"/>
              </a:solidFill>
            </a:endParaRPr>
          </a:p>
        </p:txBody>
      </p:sp>
      <p:sp>
        <p:nvSpPr>
          <p:cNvPr id="4" name="Rectangle 3"/>
          <p:cNvSpPr>
            <a:spLocks noChangeArrowheads="1"/>
          </p:cNvSpPr>
          <p:nvPr/>
        </p:nvSpPr>
        <p:spPr bwMode="auto">
          <a:xfrm>
            <a:off x="417283" y="1108434"/>
            <a:ext cx="8372477" cy="5407619"/>
          </a:xfrm>
          <a:prstGeom prst="rect">
            <a:avLst/>
          </a:prstGeom>
          <a:noFill/>
          <a:ln w="9525">
            <a:noFill/>
            <a:miter lim="800000"/>
            <a:headEnd/>
            <a:tailEnd/>
          </a:ln>
        </p:spPr>
        <p:txBody>
          <a:bodyPr anchor="t" anchorCtr="0"/>
          <a:lstStyle/>
          <a:p>
            <a:pPr marL="342900" indent="-342900">
              <a:buFont typeface="Arial" panose="020B0604020202020204" pitchFamily="34" charset="0"/>
              <a:buChar char="•"/>
            </a:pPr>
            <a:r>
              <a:rPr lang="en-US" sz="2000" dirty="0" smtClean="0"/>
              <a:t>The </a:t>
            </a:r>
            <a:r>
              <a:rPr lang="en-US" sz="2000" dirty="0"/>
              <a:t>NRC will appoint an </a:t>
            </a:r>
            <a:r>
              <a:rPr lang="en-US" sz="2000" dirty="0" smtClean="0"/>
              <a:t>ad-hoc </a:t>
            </a:r>
            <a:r>
              <a:rPr lang="en-US" sz="2000" dirty="0"/>
              <a:t>steering committee and a series of discipline-oriented panels to carry out the survey; the disciplines for the panels are yet to be determined.  Overall, the NRC expects ~100 members </a:t>
            </a:r>
            <a:r>
              <a:rPr lang="en-US" sz="2000" dirty="0" smtClean="0"/>
              <a:t>serving </a:t>
            </a:r>
            <a:r>
              <a:rPr lang="en-US" sz="2000" dirty="0"/>
              <a:t>on a steering committee or one of its </a:t>
            </a:r>
            <a:r>
              <a:rPr lang="en-US" sz="2000" dirty="0" smtClean="0"/>
              <a:t>panels;</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smtClean="0">
                <a:solidFill>
                  <a:srgbClr val="000000"/>
                </a:solidFill>
              </a:rPr>
              <a:t>The </a:t>
            </a:r>
            <a:r>
              <a:rPr lang="en-US" sz="2000" dirty="0" smtClean="0"/>
              <a:t>NRC </a:t>
            </a:r>
            <a:r>
              <a:rPr lang="en-US" sz="2000" dirty="0"/>
              <a:t>just began to take nominations, and the wildfires community can nominate people. The website </a:t>
            </a:r>
            <a:r>
              <a:rPr lang="en-US" sz="2000" dirty="0" smtClean="0"/>
              <a:t>is: </a:t>
            </a:r>
            <a:r>
              <a:rPr lang="en-US" sz="2000" u="sng" dirty="0">
                <a:hlinkClick r:id="rId2"/>
              </a:rPr>
              <a:t>http://tinyurl.com/nzmgozd</a:t>
            </a:r>
            <a:r>
              <a:rPr lang="en-US" sz="2000" dirty="0" smtClean="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Rather than NASA, it’s the wildfires community that needs to organize itself on its priorities and provide any inputs to the Decadal Survey </a:t>
            </a:r>
            <a:r>
              <a:rPr lang="en-US" sz="2000" dirty="0" smtClean="0"/>
              <a:t>Committee;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Visit the FRAMES site to share comments about the </a:t>
            </a:r>
            <a:r>
              <a:rPr lang="en-US" sz="2000" dirty="0"/>
              <a:t>Decadal Survey: (https://www.frames.gov/myframes/content/welcome-myframes-collaboration-space?destination=node/819).</a:t>
            </a:r>
          </a:p>
          <a:p>
            <a:r>
              <a:rPr lang="en-US" sz="2000" dirty="0"/>
              <a:t> </a:t>
            </a:r>
          </a:p>
          <a:p>
            <a:r>
              <a:rPr lang="en-US" sz="2400" dirty="0" smtClean="0">
                <a:solidFill>
                  <a:srgbClr val="000000"/>
                </a:solidFill>
              </a:rPr>
              <a:t> </a:t>
            </a:r>
            <a:endParaRPr lang="en-US" sz="2800" dirty="0" smtClean="0">
              <a:solidFill>
                <a:srgbClr val="000000"/>
              </a:solidFill>
            </a:endParaRPr>
          </a:p>
          <a:p>
            <a:endParaRPr lang="en-US" sz="2800" dirty="0">
              <a:solidFill>
                <a:srgbClr val="000000"/>
              </a:solidFill>
            </a:endParaRPr>
          </a:p>
          <a:p>
            <a:endParaRPr lang="en-US" sz="2800" dirty="0">
              <a:solidFill>
                <a:srgbClr val="000000"/>
              </a:solidFill>
            </a:endParaRPr>
          </a:p>
          <a:p>
            <a:endParaRPr lang="en-US" sz="2800" dirty="0" smtClean="0">
              <a:solidFill>
                <a:srgbClr val="000000"/>
              </a:solidFill>
            </a:endParaRPr>
          </a:p>
        </p:txBody>
      </p:sp>
    </p:spTree>
    <p:extLst>
      <p:ext uri="{BB962C8B-B14F-4D97-AF65-F5344CB8AC3E}">
        <p14:creationId xmlns:p14="http://schemas.microsoft.com/office/powerpoint/2010/main" val="2621681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2" y="131765"/>
            <a:ext cx="6851650" cy="530225"/>
          </a:xfrm>
        </p:spPr>
        <p:txBody>
          <a:bodyPr/>
          <a:lstStyle/>
          <a:p>
            <a:r>
              <a:rPr lang="en-US" dirty="0" smtClean="0">
                <a:solidFill>
                  <a:schemeClr val="bg1"/>
                </a:solidFill>
              </a:rPr>
              <a:t>NASA Wildfire Proposals: Update</a:t>
            </a:r>
            <a:endParaRPr lang="en-US" dirty="0">
              <a:solidFill>
                <a:schemeClr val="bg1"/>
              </a:solidFill>
            </a:endParaRPr>
          </a:p>
        </p:txBody>
      </p:sp>
      <p:sp>
        <p:nvSpPr>
          <p:cNvPr id="3" name="Content Placeholder 2"/>
          <p:cNvSpPr>
            <a:spLocks noGrp="1"/>
          </p:cNvSpPr>
          <p:nvPr>
            <p:ph idx="1"/>
          </p:nvPr>
        </p:nvSpPr>
        <p:spPr>
          <a:xfrm>
            <a:off x="599937" y="2645573"/>
            <a:ext cx="7845425" cy="1495353"/>
          </a:xfrm>
        </p:spPr>
        <p:txBody>
          <a:bodyPr/>
          <a:lstStyle/>
          <a:p>
            <a:pPr marL="0" indent="0" algn="ctr">
              <a:buNone/>
            </a:pPr>
            <a:r>
              <a:rPr lang="en-US" sz="4800" b="1" dirty="0" smtClean="0"/>
              <a:t>Update of NASA Wildfire Projects</a:t>
            </a:r>
            <a:endParaRPr lang="en-US" sz="4800" b="1" dirty="0"/>
          </a:p>
        </p:txBody>
      </p:sp>
      <p:sp>
        <p:nvSpPr>
          <p:cNvPr id="4" name="Slide Number Placeholder 3"/>
          <p:cNvSpPr>
            <a:spLocks noGrp="1"/>
          </p:cNvSpPr>
          <p:nvPr>
            <p:ph type="sldNum" sz="quarter" idx="10"/>
          </p:nvPr>
        </p:nvSpPr>
        <p:spPr/>
        <p:txBody>
          <a:bodyPr/>
          <a:lstStyle/>
          <a:p>
            <a:pPr>
              <a:defRPr/>
            </a:pPr>
            <a:fld id="{A2BAD5C3-77D7-4C56-9837-62490DC50765}" type="slidenum">
              <a:rPr lang="en-US" smtClean="0"/>
              <a:pPr>
                <a:defRPr/>
              </a:pPr>
              <a:t>31</a:t>
            </a:fld>
            <a:endParaRPr lang="en-US"/>
          </a:p>
        </p:txBody>
      </p:sp>
    </p:spTree>
    <p:extLst>
      <p:ext uri="{BB962C8B-B14F-4D97-AF65-F5344CB8AC3E}">
        <p14:creationId xmlns:p14="http://schemas.microsoft.com/office/powerpoint/2010/main" val="247910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01872"/>
            <a:ext cx="9144001" cy="6056128"/>
          </a:xfrm>
          <a:prstGeom prst="rect">
            <a:avLst/>
          </a:prstGeom>
        </p:spPr>
      </p:pic>
      <p:sp>
        <p:nvSpPr>
          <p:cNvPr id="84995" name="Rectangle 3"/>
          <p:cNvSpPr txBox="1">
            <a:spLocks noChangeArrowheads="1"/>
          </p:cNvSpPr>
          <p:nvPr/>
        </p:nvSpPr>
        <p:spPr bwMode="auto">
          <a:xfrm>
            <a:off x="8628065" y="6503989"/>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sz="1400">
                <a:solidFill>
                  <a:srgbClr val="000000"/>
                </a:solidFill>
              </a:rPr>
              <a:t>|‌ </a:t>
            </a:r>
            <a:fld id="{666562FE-D062-48CB-86B7-53774D3A18B2}" type="slidenum">
              <a:rPr lang="en-US" sz="1400">
                <a:solidFill>
                  <a:srgbClr val="000000"/>
                </a:solidFill>
              </a:rPr>
              <a:pPr algn="r" fontAlgn="base">
                <a:spcBef>
                  <a:spcPct val="0"/>
                </a:spcBef>
                <a:spcAft>
                  <a:spcPct val="0"/>
                </a:spcAft>
              </a:pPr>
              <a:t>32</a:t>
            </a:fld>
            <a:endParaRPr lang="en-US" sz="1400">
              <a:solidFill>
                <a:srgbClr val="000000"/>
              </a:solidFill>
            </a:endParaRPr>
          </a:p>
        </p:txBody>
      </p:sp>
      <p:sp>
        <p:nvSpPr>
          <p:cNvPr id="6" name="Title 8"/>
          <p:cNvSpPr txBox="1">
            <a:spLocks/>
          </p:cNvSpPr>
          <p:nvPr/>
        </p:nvSpPr>
        <p:spPr bwMode="auto">
          <a:xfrm>
            <a:off x="130177" y="149226"/>
            <a:ext cx="7731125" cy="530225"/>
          </a:xfrm>
          <a:prstGeom prst="rect">
            <a:avLst/>
          </a:prstGeom>
          <a:solidFill>
            <a:schemeClr val="tx1"/>
          </a:solidFill>
          <a:ln>
            <a:miter lim="800000"/>
            <a:headEnd/>
            <a:tailEnd/>
          </a:ln>
        </p:spPr>
        <p:txBody>
          <a:bodyPr anchor="ctr"/>
          <a:lstStyle/>
          <a:p>
            <a:pPr eaLnBrk="0" fontAlgn="base" hangingPunct="0">
              <a:lnSpc>
                <a:spcPct val="85000"/>
              </a:lnSpc>
              <a:spcBef>
                <a:spcPct val="0"/>
              </a:spcBef>
              <a:spcAft>
                <a:spcPct val="0"/>
              </a:spcAft>
              <a:defRPr/>
            </a:pPr>
            <a:r>
              <a:rPr lang="en-US" sz="2800" b="1" i="1" kern="0" dirty="0" smtClean="0">
                <a:solidFill>
                  <a:srgbClr val="FFFFFF"/>
                </a:solidFill>
                <a:ea typeface="+mj-ea"/>
                <a:cs typeface="+mj-cs"/>
              </a:rPr>
              <a:t>NASA Wildland Fire Phase II Projects</a:t>
            </a:r>
            <a:endParaRPr lang="en-US" sz="2800" b="1" i="1" kern="0" dirty="0">
              <a:solidFill>
                <a:srgbClr val="FFFFFF"/>
              </a:solidFill>
              <a:ea typeface="+mj-ea"/>
              <a:cs typeface="+mj-cs"/>
            </a:endParaRPr>
          </a:p>
        </p:txBody>
      </p:sp>
      <p:sp>
        <p:nvSpPr>
          <p:cNvPr id="10" name="Rectangle 9"/>
          <p:cNvSpPr/>
          <p:nvPr/>
        </p:nvSpPr>
        <p:spPr>
          <a:xfrm>
            <a:off x="204604" y="769079"/>
            <a:ext cx="8939397" cy="5909308"/>
          </a:xfrm>
          <a:prstGeom prst="rect">
            <a:avLst/>
          </a:prstGeom>
        </p:spPr>
        <p:txBody>
          <a:bodyPr wrap="square">
            <a:spAutoFit/>
          </a:bodyPr>
          <a:lstStyle/>
          <a:p>
            <a:pPr lvl="0"/>
            <a:r>
              <a:rPr lang="en-US" sz="1400" b="1" dirty="0" smtClean="0">
                <a:solidFill>
                  <a:srgbClr val="26FA26"/>
                </a:solidFill>
              </a:rPr>
              <a:t>Zachary </a:t>
            </a:r>
            <a:r>
              <a:rPr lang="en-US" sz="1400" b="1" dirty="0">
                <a:solidFill>
                  <a:srgbClr val="26FA26"/>
                </a:solidFill>
              </a:rPr>
              <a:t>Holden / USDA Forest Service:</a:t>
            </a:r>
            <a:endParaRPr lang="en-US" sz="1400" dirty="0">
              <a:solidFill>
                <a:srgbClr val="26FA26"/>
              </a:solidFill>
            </a:endParaRPr>
          </a:p>
          <a:p>
            <a:r>
              <a:rPr lang="en-US" sz="1400" i="1" dirty="0" smtClean="0">
                <a:solidFill>
                  <a:srgbClr val="26FA26"/>
                </a:solidFill>
              </a:rPr>
              <a:t>	A </a:t>
            </a:r>
            <a:r>
              <a:rPr lang="en-US" sz="1400" i="1" dirty="0">
                <a:solidFill>
                  <a:srgbClr val="26FA26"/>
                </a:solidFill>
              </a:rPr>
              <a:t>Prototype System for Predicting Insect and Climate-Induced Impacts on Fire </a:t>
            </a:r>
            <a:r>
              <a:rPr lang="en-US" sz="1400" i="1" dirty="0" smtClean="0">
                <a:solidFill>
                  <a:srgbClr val="26FA26"/>
                </a:solidFill>
              </a:rPr>
              <a:t>Hazard in Complex 	Terrain</a:t>
            </a:r>
            <a:r>
              <a:rPr lang="en-US" sz="1400" dirty="0">
                <a:solidFill>
                  <a:srgbClr val="26FA26"/>
                </a:solidFill>
              </a:rPr>
              <a:t>;</a:t>
            </a:r>
          </a:p>
          <a:p>
            <a:pPr lvl="0"/>
            <a:r>
              <a:rPr lang="en-US" sz="1400" b="1" dirty="0" smtClean="0">
                <a:solidFill>
                  <a:srgbClr val="26FA26"/>
                </a:solidFill>
              </a:rPr>
              <a:t>Sher </a:t>
            </a:r>
            <a:r>
              <a:rPr lang="en-US" sz="1400" b="1" dirty="0">
                <a:solidFill>
                  <a:srgbClr val="26FA26"/>
                </a:solidFill>
              </a:rPr>
              <a:t>Schranz / NOAA:</a:t>
            </a:r>
            <a:endParaRPr lang="en-US" sz="1400" dirty="0">
              <a:solidFill>
                <a:srgbClr val="26FA26"/>
              </a:solidFill>
            </a:endParaRPr>
          </a:p>
          <a:p>
            <a:r>
              <a:rPr lang="en-US" sz="1400" i="1" dirty="0" smtClean="0">
                <a:solidFill>
                  <a:srgbClr val="26FA26"/>
                </a:solidFill>
              </a:rPr>
              <a:t>	Wildland </a:t>
            </a:r>
            <a:r>
              <a:rPr lang="en-US" sz="1400" i="1" dirty="0">
                <a:solidFill>
                  <a:srgbClr val="26FA26"/>
                </a:solidFill>
              </a:rPr>
              <a:t>Fire Behavior and Risk Prediction</a:t>
            </a:r>
            <a:r>
              <a:rPr lang="en-US" sz="1400" dirty="0">
                <a:solidFill>
                  <a:srgbClr val="26FA26"/>
                </a:solidFill>
              </a:rPr>
              <a:t>;</a:t>
            </a:r>
          </a:p>
          <a:p>
            <a:r>
              <a:rPr lang="en-US" sz="1400" b="1" dirty="0">
                <a:solidFill>
                  <a:srgbClr val="26FA26"/>
                </a:solidFill>
              </a:rPr>
              <a:t>James Vogelmann / USGS EROS Center</a:t>
            </a:r>
            <a:endParaRPr lang="en-US" sz="1400" dirty="0">
              <a:solidFill>
                <a:srgbClr val="26FA26"/>
              </a:solidFill>
            </a:endParaRPr>
          </a:p>
          <a:p>
            <a:r>
              <a:rPr lang="en-US" sz="1400" i="1" dirty="0">
                <a:solidFill>
                  <a:srgbClr val="26FA26"/>
                </a:solidFill>
              </a:rPr>
              <a:t>	Improving National Shrub and Grass Fuel Maps Using Remotely Sensed Data and </a:t>
            </a:r>
            <a:r>
              <a:rPr lang="en-US" sz="1400" i="1" dirty="0" smtClean="0">
                <a:solidFill>
                  <a:srgbClr val="26FA26"/>
                </a:solidFill>
              </a:rPr>
              <a:t>	Biogeochemical Modeling </a:t>
            </a:r>
            <a:r>
              <a:rPr lang="en-US" sz="1400" i="1" dirty="0">
                <a:solidFill>
                  <a:srgbClr val="26FA26"/>
                </a:solidFill>
              </a:rPr>
              <a:t>to </a:t>
            </a:r>
            <a:r>
              <a:rPr lang="en-US" sz="1400" i="1" dirty="0" smtClean="0">
                <a:solidFill>
                  <a:srgbClr val="26FA26"/>
                </a:solidFill>
              </a:rPr>
              <a:t>	Support </a:t>
            </a:r>
            <a:r>
              <a:rPr lang="en-US" sz="1400" i="1" dirty="0">
                <a:solidFill>
                  <a:srgbClr val="26FA26"/>
                </a:solidFill>
              </a:rPr>
              <a:t>Fire Risk Assessments</a:t>
            </a:r>
            <a:r>
              <a:rPr lang="en-US" sz="1400" dirty="0">
                <a:solidFill>
                  <a:srgbClr val="26FA26"/>
                </a:solidFill>
              </a:rPr>
              <a:t>;</a:t>
            </a:r>
          </a:p>
          <a:p>
            <a:pPr lvl="0"/>
            <a:r>
              <a:rPr lang="en-US" sz="1400" b="1" dirty="0">
                <a:solidFill>
                  <a:srgbClr val="26FA26"/>
                </a:solidFill>
              </a:rPr>
              <a:t>Birgit Peterson / USGS EROS Center</a:t>
            </a:r>
            <a:r>
              <a:rPr lang="en-US" sz="1400" dirty="0">
                <a:solidFill>
                  <a:srgbClr val="26FA26"/>
                </a:solidFill>
              </a:rPr>
              <a:t>:</a:t>
            </a:r>
          </a:p>
          <a:p>
            <a:r>
              <a:rPr lang="en-US" sz="1400" i="1" dirty="0">
                <a:solidFill>
                  <a:srgbClr val="26FA26"/>
                </a:solidFill>
              </a:rPr>
              <a:t>	Enhanced Wildland Fire Management Decision Support Using Lidar-Infused </a:t>
            </a:r>
            <a:r>
              <a:rPr lang="en-US" sz="1400" i="1" dirty="0" smtClean="0">
                <a:solidFill>
                  <a:srgbClr val="26FA26"/>
                </a:solidFill>
              </a:rPr>
              <a:t>	LANDFIRE </a:t>
            </a:r>
            <a:r>
              <a:rPr lang="en-US" sz="1400" i="1" dirty="0">
                <a:solidFill>
                  <a:srgbClr val="26FA26"/>
                </a:solidFill>
              </a:rPr>
              <a:t>Data</a:t>
            </a:r>
            <a:r>
              <a:rPr lang="en-US" sz="1400" dirty="0" smtClean="0">
                <a:solidFill>
                  <a:srgbClr val="26FA26"/>
                </a:solidFill>
              </a:rPr>
              <a:t>;</a:t>
            </a:r>
          </a:p>
          <a:p>
            <a:pPr lvl="0"/>
            <a:r>
              <a:rPr lang="en-US" sz="1400" b="1" dirty="0">
                <a:solidFill>
                  <a:srgbClr val="26FA26"/>
                </a:solidFill>
              </a:rPr>
              <a:t>Karyn Tabor / Conservation International Foundation</a:t>
            </a:r>
            <a:endParaRPr lang="en-US" sz="1400" dirty="0">
              <a:solidFill>
                <a:srgbClr val="26FA26"/>
              </a:solidFill>
            </a:endParaRPr>
          </a:p>
          <a:p>
            <a:pPr lvl="0"/>
            <a:r>
              <a:rPr lang="en-US" sz="1400" i="1" dirty="0">
                <a:solidFill>
                  <a:srgbClr val="26FA26"/>
                </a:solidFill>
              </a:rPr>
              <a:t>	An Integrated Forest and Fire Monitoring and Forecasting System for Improved </a:t>
            </a:r>
            <a:r>
              <a:rPr lang="en-US" sz="1400" i="1" dirty="0" smtClean="0">
                <a:solidFill>
                  <a:srgbClr val="26FA26"/>
                </a:solidFill>
              </a:rPr>
              <a:t>Forest 	Management </a:t>
            </a:r>
            <a:r>
              <a:rPr lang="en-US" sz="1400" i="1" dirty="0">
                <a:solidFill>
                  <a:srgbClr val="26FA26"/>
                </a:solidFill>
              </a:rPr>
              <a:t>in the Tropics</a:t>
            </a:r>
            <a:r>
              <a:rPr lang="en-US" sz="1400" dirty="0">
                <a:solidFill>
                  <a:srgbClr val="26FA26"/>
                </a:solidFill>
              </a:rPr>
              <a:t>;</a:t>
            </a:r>
          </a:p>
          <a:p>
            <a:pPr lvl="0"/>
            <a:endParaRPr lang="en-US" sz="1400" b="1" dirty="0" smtClean="0">
              <a:solidFill>
                <a:schemeClr val="bg1"/>
              </a:solidFill>
            </a:endParaRPr>
          </a:p>
          <a:p>
            <a:pPr lvl="0"/>
            <a:endParaRPr lang="en-US" sz="1400" b="1" dirty="0" smtClean="0">
              <a:solidFill>
                <a:schemeClr val="bg1"/>
              </a:solidFill>
            </a:endParaRPr>
          </a:p>
          <a:p>
            <a:pPr lvl="0"/>
            <a:r>
              <a:rPr lang="en-US" sz="1400" b="1" dirty="0" err="1" smtClean="0">
                <a:solidFill>
                  <a:schemeClr val="bg1"/>
                </a:solidFill>
              </a:rPr>
              <a:t>Wilfrid</a:t>
            </a:r>
            <a:r>
              <a:rPr lang="en-US" sz="1400" b="1" dirty="0" smtClean="0">
                <a:solidFill>
                  <a:schemeClr val="bg1"/>
                </a:solidFill>
              </a:rPr>
              <a:t> </a:t>
            </a:r>
            <a:r>
              <a:rPr lang="en-US" sz="1400" b="1" dirty="0">
                <a:solidFill>
                  <a:schemeClr val="bg1"/>
                </a:solidFill>
              </a:rPr>
              <a:t>Schroeder / University of Maryland</a:t>
            </a:r>
            <a:endParaRPr lang="en-US" sz="1400" dirty="0">
              <a:solidFill>
                <a:schemeClr val="bg1"/>
              </a:solidFill>
            </a:endParaRPr>
          </a:p>
          <a:p>
            <a:pPr lvl="0"/>
            <a:r>
              <a:rPr lang="en-US" sz="1400" i="1" dirty="0" smtClean="0">
                <a:solidFill>
                  <a:schemeClr val="bg1"/>
                </a:solidFill>
              </a:rPr>
              <a:t>	Development </a:t>
            </a:r>
            <a:r>
              <a:rPr lang="en-US" sz="1400" i="1" dirty="0">
                <a:solidFill>
                  <a:schemeClr val="bg1"/>
                </a:solidFill>
              </a:rPr>
              <a:t>and Application of Spatially Refined Remote Sensing Active Fire Data </a:t>
            </a:r>
            <a:r>
              <a:rPr lang="en-US" sz="1400" i="1" dirty="0" smtClean="0">
                <a:solidFill>
                  <a:schemeClr val="bg1"/>
                </a:solidFill>
              </a:rPr>
              <a:t>Sets </a:t>
            </a:r>
            <a:r>
              <a:rPr lang="en-US" sz="1400" i="1" dirty="0">
                <a:solidFill>
                  <a:schemeClr val="bg1"/>
                </a:solidFill>
              </a:rPr>
              <a:t>in </a:t>
            </a:r>
            <a:r>
              <a:rPr lang="en-US" sz="1400" i="1" dirty="0" smtClean="0">
                <a:solidFill>
                  <a:schemeClr val="bg1"/>
                </a:solidFill>
              </a:rPr>
              <a:t>Support </a:t>
            </a:r>
            <a:r>
              <a:rPr lang="en-US" sz="1400" i="1" dirty="0">
                <a:solidFill>
                  <a:schemeClr val="bg1"/>
                </a:solidFill>
              </a:rPr>
              <a:t>of Fire </a:t>
            </a:r>
            <a:r>
              <a:rPr lang="en-US" sz="1400" i="1" dirty="0" smtClean="0">
                <a:solidFill>
                  <a:schemeClr val="bg1"/>
                </a:solidFill>
              </a:rPr>
              <a:t>	Monitoring</a:t>
            </a:r>
            <a:r>
              <a:rPr lang="en-US" sz="1400" i="1" dirty="0">
                <a:solidFill>
                  <a:schemeClr val="bg1"/>
                </a:solidFill>
              </a:rPr>
              <a:t>, Management and Planning</a:t>
            </a:r>
            <a:r>
              <a:rPr lang="en-US" sz="1400" dirty="0">
                <a:solidFill>
                  <a:schemeClr val="bg1"/>
                </a:solidFill>
              </a:rPr>
              <a:t>;</a:t>
            </a:r>
          </a:p>
          <a:p>
            <a:pPr lvl="0"/>
            <a:r>
              <a:rPr lang="en-US" sz="1400" b="1" dirty="0">
                <a:solidFill>
                  <a:schemeClr val="bg1"/>
                </a:solidFill>
              </a:rPr>
              <a:t>Stephen Howard  / USGS EROS Center</a:t>
            </a:r>
            <a:r>
              <a:rPr lang="en-US" sz="1400" dirty="0">
                <a:solidFill>
                  <a:schemeClr val="bg1"/>
                </a:solidFill>
              </a:rPr>
              <a:t>:</a:t>
            </a:r>
          </a:p>
          <a:p>
            <a:r>
              <a:rPr lang="en-US" sz="1400" i="1" dirty="0">
                <a:solidFill>
                  <a:schemeClr val="bg1"/>
                </a:solidFill>
              </a:rPr>
              <a:t>	Utilization of Multi-Sensor Active Fire Detections to Map Fires in the US</a:t>
            </a:r>
            <a:r>
              <a:rPr lang="en-US" sz="1400" dirty="0" smtClean="0">
                <a:solidFill>
                  <a:schemeClr val="bg1"/>
                </a:solidFill>
              </a:rPr>
              <a:t>;</a:t>
            </a:r>
          </a:p>
          <a:p>
            <a:pPr lvl="0"/>
            <a:endParaRPr lang="en-US" sz="1400" b="1" dirty="0">
              <a:solidFill>
                <a:srgbClr val="00B0F0"/>
              </a:solidFill>
            </a:endParaRPr>
          </a:p>
          <a:p>
            <a:pPr lvl="0"/>
            <a:endParaRPr lang="en-US" sz="1400" b="1" dirty="0" smtClean="0">
              <a:solidFill>
                <a:srgbClr val="00B0F0"/>
              </a:solidFill>
            </a:endParaRPr>
          </a:p>
          <a:p>
            <a:pPr lvl="0"/>
            <a:r>
              <a:rPr lang="en-US" sz="1400" b="1" dirty="0" smtClean="0">
                <a:solidFill>
                  <a:srgbClr val="00B0F0"/>
                </a:solidFill>
              </a:rPr>
              <a:t>Mary </a:t>
            </a:r>
            <a:r>
              <a:rPr lang="en-US" sz="1400" b="1" dirty="0">
                <a:solidFill>
                  <a:srgbClr val="00B0F0"/>
                </a:solidFill>
              </a:rPr>
              <a:t>Ellen Miller / Michigan Tech Research Institute (MTRI):</a:t>
            </a:r>
            <a:endParaRPr lang="en-US" sz="1400" dirty="0">
              <a:solidFill>
                <a:srgbClr val="00B0F0"/>
              </a:solidFill>
            </a:endParaRPr>
          </a:p>
          <a:p>
            <a:r>
              <a:rPr lang="en-US" sz="1400" i="1" dirty="0">
                <a:solidFill>
                  <a:srgbClr val="00B0F0"/>
                </a:solidFill>
              </a:rPr>
              <a:t>	Linking Remote Sensing and Process-Based Hydrological Models to </a:t>
            </a:r>
            <a:r>
              <a:rPr lang="en-US" sz="1400" i="1" dirty="0" smtClean="0">
                <a:solidFill>
                  <a:srgbClr val="00B0F0"/>
                </a:solidFill>
              </a:rPr>
              <a:t>Increase</a:t>
            </a:r>
            <a:r>
              <a:rPr lang="en-US" sz="1400" i="1" dirty="0">
                <a:solidFill>
                  <a:srgbClr val="00B0F0"/>
                </a:solidFill>
              </a:rPr>
              <a:t> </a:t>
            </a:r>
            <a:r>
              <a:rPr lang="en-US" sz="1400" i="1" dirty="0" smtClean="0">
                <a:solidFill>
                  <a:srgbClr val="00B0F0"/>
                </a:solidFill>
              </a:rPr>
              <a:t>	Understanding </a:t>
            </a:r>
            <a:r>
              <a:rPr lang="en-US" sz="1400" i="1" dirty="0">
                <a:solidFill>
                  <a:srgbClr val="00B0F0"/>
                </a:solidFill>
              </a:rPr>
              <a:t>of </a:t>
            </a:r>
            <a:r>
              <a:rPr lang="en-US" sz="1400" i="1" dirty="0" smtClean="0">
                <a:solidFill>
                  <a:srgbClr val="00B0F0"/>
                </a:solidFill>
              </a:rPr>
              <a:t>	Wildfire </a:t>
            </a:r>
            <a:r>
              <a:rPr lang="en-US" sz="1400" i="1" dirty="0">
                <a:solidFill>
                  <a:srgbClr val="00B0F0"/>
                </a:solidFill>
              </a:rPr>
              <a:t>Effects on </a:t>
            </a:r>
            <a:r>
              <a:rPr lang="en-US" sz="1400" i="1" dirty="0" smtClean="0">
                <a:solidFill>
                  <a:srgbClr val="00B0F0"/>
                </a:solidFill>
              </a:rPr>
              <a:t>Watersheds </a:t>
            </a:r>
            <a:r>
              <a:rPr lang="en-US" sz="1400" i="1" dirty="0">
                <a:solidFill>
                  <a:srgbClr val="00B0F0"/>
                </a:solidFill>
              </a:rPr>
              <a:t>and Improve Post-</a:t>
            </a:r>
            <a:r>
              <a:rPr lang="en-US" sz="1400" i="1" dirty="0" smtClean="0">
                <a:solidFill>
                  <a:srgbClr val="00B0F0"/>
                </a:solidFill>
              </a:rPr>
              <a:t>Fire Remediation </a:t>
            </a:r>
            <a:r>
              <a:rPr lang="en-US" sz="1400" i="1" dirty="0">
                <a:solidFill>
                  <a:srgbClr val="00B0F0"/>
                </a:solidFill>
              </a:rPr>
              <a:t>Efforts</a:t>
            </a:r>
            <a:r>
              <a:rPr lang="en-US" sz="1400" i="1" dirty="0" smtClean="0">
                <a:solidFill>
                  <a:srgbClr val="00B0F0"/>
                </a:solidFill>
              </a:rPr>
              <a:t>;</a:t>
            </a:r>
            <a:endParaRPr lang="en-US" sz="1400" dirty="0">
              <a:solidFill>
                <a:srgbClr val="00B0F0"/>
              </a:solidFill>
            </a:endParaRPr>
          </a:p>
          <a:p>
            <a:r>
              <a:rPr lang="en-US" sz="1400" dirty="0" smtClean="0">
                <a:solidFill>
                  <a:srgbClr val="00B0F0"/>
                </a:solidFill>
              </a:rPr>
              <a:t> </a:t>
            </a:r>
            <a:r>
              <a:rPr lang="en-US" sz="1400" b="1" dirty="0" smtClean="0">
                <a:solidFill>
                  <a:srgbClr val="00B0F0"/>
                </a:solidFill>
              </a:rPr>
              <a:t>Keith </a:t>
            </a:r>
            <a:r>
              <a:rPr lang="en-US" sz="1400" b="1" dirty="0">
                <a:solidFill>
                  <a:srgbClr val="00B0F0"/>
                </a:solidFill>
              </a:rPr>
              <a:t>Weber / Idaho State </a:t>
            </a:r>
            <a:r>
              <a:rPr lang="en-US" sz="1400" b="1" dirty="0" smtClean="0">
                <a:solidFill>
                  <a:srgbClr val="00B0F0"/>
                </a:solidFill>
              </a:rPr>
              <a:t>University</a:t>
            </a:r>
            <a:r>
              <a:rPr lang="en-US" sz="1400" dirty="0" smtClean="0">
                <a:solidFill>
                  <a:srgbClr val="00B0F0"/>
                </a:solidFill>
              </a:rPr>
              <a:t>;</a:t>
            </a:r>
          </a:p>
          <a:p>
            <a:r>
              <a:rPr lang="en-US" sz="1400" dirty="0">
                <a:solidFill>
                  <a:srgbClr val="00B0F0"/>
                </a:solidFill>
              </a:rPr>
              <a:t>	</a:t>
            </a:r>
            <a:r>
              <a:rPr lang="en-US" sz="1400" dirty="0" smtClean="0">
                <a:solidFill>
                  <a:srgbClr val="00B0F0"/>
                </a:solidFill>
              </a:rPr>
              <a:t>RECOVER</a:t>
            </a:r>
            <a:r>
              <a:rPr lang="en-US" sz="1400" dirty="0">
                <a:solidFill>
                  <a:srgbClr val="00B0F0"/>
                </a:solidFill>
              </a:rPr>
              <a:t>: Rehabilitation Capability Convergence for Ecosystem Recovery;</a:t>
            </a:r>
          </a:p>
        </p:txBody>
      </p:sp>
    </p:spTree>
    <p:extLst>
      <p:ext uri="{BB962C8B-B14F-4D97-AF65-F5344CB8AC3E}">
        <p14:creationId xmlns:p14="http://schemas.microsoft.com/office/powerpoint/2010/main" val="28983309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0" y="0"/>
            <a:ext cx="3039400" cy="22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i="1" dirty="0" smtClean="0">
                <a:solidFill>
                  <a:srgbClr val="FFFF00"/>
                </a:solidFill>
              </a:rPr>
              <a:t>NASA ASP Wildland Fire Applications:</a:t>
            </a:r>
          </a:p>
          <a:p>
            <a:pPr algn="ctr"/>
            <a:r>
              <a:rPr lang="en-US" sz="2000" b="1" i="1" dirty="0" smtClean="0">
                <a:solidFill>
                  <a:srgbClr val="FFFF00"/>
                </a:solidFill>
              </a:rPr>
              <a:t>9 Phase II Projects</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4878" y="115720"/>
            <a:ext cx="2927256" cy="216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35884" y="4683056"/>
            <a:ext cx="1746250" cy="214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54880" y="5531348"/>
            <a:ext cx="1317077" cy="130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154880" y="4701817"/>
            <a:ext cx="1181007" cy="400110"/>
          </a:xfrm>
          <a:prstGeom prst="rect">
            <a:avLst/>
          </a:prstGeom>
          <a:solidFill>
            <a:schemeClr val="accent1">
              <a:alpha val="87000"/>
            </a:schemeClr>
          </a:solidFill>
        </p:spPr>
        <p:txBody>
          <a:bodyPr wrap="square" rtlCol="0">
            <a:spAutoFit/>
          </a:bodyPr>
          <a:lstStyle/>
          <a:p>
            <a:pPr algn="ctr"/>
            <a:r>
              <a:rPr lang="en-US" sz="1000" b="1" dirty="0" smtClean="0">
                <a:solidFill>
                  <a:srgbClr val="FFFF00"/>
                </a:solidFill>
              </a:rPr>
              <a:t>International R/T Fire Alerts</a:t>
            </a:r>
            <a:endParaRPr lang="en-US" sz="1000" b="1" dirty="0">
              <a:solidFill>
                <a:srgbClr val="FFFF00"/>
              </a:solidFill>
            </a:endParaRPr>
          </a:p>
        </p:txBody>
      </p:sp>
      <p:sp>
        <p:nvSpPr>
          <p:cNvPr id="31" name="Rectangle 30"/>
          <p:cNvSpPr/>
          <p:nvPr/>
        </p:nvSpPr>
        <p:spPr>
          <a:xfrm>
            <a:off x="80719" y="2079269"/>
            <a:ext cx="2920627" cy="400110"/>
          </a:xfrm>
          <a:prstGeom prst="rect">
            <a:avLst/>
          </a:prstGeom>
          <a:solidFill>
            <a:schemeClr val="accent1"/>
          </a:solidFill>
        </p:spPr>
        <p:txBody>
          <a:bodyPr wrap="square">
            <a:spAutoFit/>
          </a:bodyPr>
          <a:lstStyle/>
          <a:p>
            <a:pPr algn="ctr"/>
            <a:r>
              <a:rPr lang="en-US" sz="1000" b="1" dirty="0" smtClean="0">
                <a:solidFill>
                  <a:srgbClr val="FFFF00"/>
                </a:solidFill>
                <a:cs typeface="Arial" pitchFamily="34" charset="0"/>
              </a:rPr>
              <a:t>Web-enabled Post-Fire Rehabilitation Planning Application</a:t>
            </a:r>
            <a:endParaRPr lang="en-US" sz="1000" dirty="0">
              <a:solidFill>
                <a:srgbClr val="FFFF00"/>
              </a:solidFill>
            </a:endParaRPr>
          </a:p>
        </p:txBody>
      </p:sp>
      <p:pic>
        <p:nvPicPr>
          <p:cNvPr id="205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96527" y="2678053"/>
            <a:ext cx="2150593" cy="183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6650807" y="2349761"/>
            <a:ext cx="2042026" cy="246221"/>
          </a:xfrm>
          <a:prstGeom prst="rect">
            <a:avLst/>
          </a:prstGeom>
          <a:solidFill>
            <a:schemeClr val="accent1"/>
          </a:solidFill>
        </p:spPr>
        <p:txBody>
          <a:bodyPr wrap="square" rtlCol="0">
            <a:spAutoFit/>
          </a:bodyPr>
          <a:lstStyle/>
          <a:p>
            <a:pPr algn="ctr"/>
            <a:r>
              <a:rPr lang="en-US" sz="1000" b="1" dirty="0" smtClean="0">
                <a:solidFill>
                  <a:srgbClr val="FFFF00"/>
                </a:solidFill>
              </a:rPr>
              <a:t>Fire </a:t>
            </a:r>
            <a:r>
              <a:rPr lang="en-US" sz="1000" b="1" dirty="0">
                <a:solidFill>
                  <a:srgbClr val="FFFF00"/>
                </a:solidFill>
              </a:rPr>
              <a:t>Behavior and Risk </a:t>
            </a:r>
            <a:r>
              <a:rPr lang="en-US" sz="1000" b="1" dirty="0" smtClean="0">
                <a:solidFill>
                  <a:srgbClr val="FFFF00"/>
                </a:solidFill>
              </a:rPr>
              <a:t>Forecasting</a:t>
            </a:r>
            <a:endParaRPr lang="en-US" sz="1000" b="1" dirty="0">
              <a:solidFill>
                <a:srgbClr val="FFFF00"/>
              </a:solidFill>
            </a:endParaRPr>
          </a:p>
        </p:txBody>
      </p:sp>
      <p:pic>
        <p:nvPicPr>
          <p:cNvPr id="13"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54174" y="4942075"/>
            <a:ext cx="3035655" cy="188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610196" y="4673674"/>
            <a:ext cx="1722622" cy="246221"/>
          </a:xfrm>
          <a:prstGeom prst="rect">
            <a:avLst/>
          </a:prstGeom>
          <a:solidFill>
            <a:schemeClr val="accent1"/>
          </a:solidFill>
        </p:spPr>
        <p:txBody>
          <a:bodyPr wrap="square" rtlCol="0">
            <a:spAutoFit/>
          </a:bodyPr>
          <a:lstStyle/>
          <a:p>
            <a:pPr algn="ctr"/>
            <a:r>
              <a:rPr lang="en-US" sz="1000" b="1" dirty="0" smtClean="0">
                <a:solidFill>
                  <a:srgbClr val="FFFF00"/>
                </a:solidFill>
              </a:rPr>
              <a:t>Erosion Model Prediction</a:t>
            </a:r>
            <a:endParaRPr lang="en-US" sz="1000" b="1" dirty="0">
              <a:solidFill>
                <a:srgbClr val="FFFF00"/>
              </a:solidFill>
            </a:endParaRPr>
          </a:p>
        </p:txBody>
      </p:sp>
      <p:pic>
        <p:nvPicPr>
          <p:cNvPr id="15"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5434" y="2500194"/>
            <a:ext cx="2728535" cy="240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47" y="4750971"/>
            <a:ext cx="2959969" cy="2008868"/>
          </a:xfrm>
          <a:prstGeom prst="rect">
            <a:avLst/>
          </a:prstGeom>
        </p:spPr>
      </p:pic>
      <p:pic>
        <p:nvPicPr>
          <p:cNvPr id="19" name="Picture 1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21014" y="2538885"/>
            <a:ext cx="3112080" cy="2043755"/>
          </a:xfrm>
          <a:prstGeom prst="rect">
            <a:avLst/>
          </a:prstGeom>
        </p:spPr>
      </p:pic>
      <p:pic>
        <p:nvPicPr>
          <p:cNvPr id="20"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13123" y="429541"/>
            <a:ext cx="2201890" cy="20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3355194" y="115720"/>
            <a:ext cx="2317751" cy="553998"/>
          </a:xfrm>
          <a:prstGeom prst="rect">
            <a:avLst/>
          </a:prstGeom>
          <a:solidFill>
            <a:schemeClr val="accent1"/>
          </a:solidFill>
        </p:spPr>
        <p:txBody>
          <a:bodyPr wrap="square">
            <a:spAutoFit/>
          </a:bodyPr>
          <a:lstStyle/>
          <a:p>
            <a:pPr algn="ctr"/>
            <a:r>
              <a:rPr lang="en-US" sz="1000" b="1" dirty="0">
                <a:solidFill>
                  <a:srgbClr val="FFFF00"/>
                </a:solidFill>
              </a:rPr>
              <a:t>Improving Shrub and Grass Fuel Maps Using Remotely Sensed Data to Support Fire Risk Assessments</a:t>
            </a:r>
          </a:p>
        </p:txBody>
      </p:sp>
    </p:spTree>
    <p:extLst>
      <p:ext uri="{BB962C8B-B14F-4D97-AF65-F5344CB8AC3E}">
        <p14:creationId xmlns:p14="http://schemas.microsoft.com/office/powerpoint/2010/main" val="235682540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500"/>
                                        <p:tgtEl>
                                          <p:spTgt spid="27"/>
                                        </p:tgtEl>
                                      </p:cBhvr>
                                    </p:animEffect>
                                  </p:childTnLst>
                                </p:cTn>
                              </p:par>
                              <p:par>
                                <p:cTn id="8" presetID="1"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500"/>
                                        <p:tgtEl>
                                          <p:spTgt spid="31"/>
                                        </p:tgtEl>
                                      </p:cBhvr>
                                    </p:animEffect>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500"/>
                                        <p:tgtEl>
                                          <p:spTgt spid="26"/>
                                        </p:tgtEl>
                                      </p:cBhvr>
                                    </p:animEffect>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500"/>
                                        <p:tgtEl>
                                          <p:spTgt spid="32"/>
                                        </p:tgtEl>
                                      </p:cBhvr>
                                    </p:animEffect>
                                  </p:childTnLst>
                                </p:cTn>
                              </p:par>
                              <p:par>
                                <p:cTn id="37" presetID="42"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fade">
                                      <p:cBhvr>
                                        <p:cTn id="39" dur="1000"/>
                                        <p:tgtEl>
                                          <p:spTgt spid="2050"/>
                                        </p:tgtEl>
                                      </p:cBhvr>
                                    </p:animEffect>
                                    <p:anim calcmode="lin" valueType="num">
                                      <p:cBhvr>
                                        <p:cTn id="40" dur="1000" fill="hold"/>
                                        <p:tgtEl>
                                          <p:spTgt spid="2050"/>
                                        </p:tgtEl>
                                        <p:attrNameLst>
                                          <p:attrName>ppt_x</p:attrName>
                                        </p:attrNameLst>
                                      </p:cBhvr>
                                      <p:tavLst>
                                        <p:tav tm="0">
                                          <p:val>
                                            <p:strVal val="#ppt_x"/>
                                          </p:val>
                                        </p:tav>
                                        <p:tav tm="100000">
                                          <p:val>
                                            <p:strVal val="#ppt_x"/>
                                          </p:val>
                                        </p:tav>
                                      </p:tavLst>
                                    </p:anim>
                                    <p:anim calcmode="lin" valueType="num">
                                      <p:cBhvr>
                                        <p:cTn id="4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24"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6075" y="5011954"/>
            <a:ext cx="2920627" cy="1747884"/>
          </a:xfrm>
          <a:prstGeom prst="rect">
            <a:avLst/>
          </a:prstGeom>
        </p:spPr>
      </p:pic>
      <p:sp>
        <p:nvSpPr>
          <p:cNvPr id="23" name="Rectangle 3"/>
          <p:cNvSpPr>
            <a:spLocks noChangeArrowheads="1"/>
          </p:cNvSpPr>
          <p:nvPr/>
        </p:nvSpPr>
        <p:spPr bwMode="auto">
          <a:xfrm>
            <a:off x="0" y="2"/>
            <a:ext cx="3039400" cy="157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b="1" i="1" dirty="0" smtClean="0">
                <a:solidFill>
                  <a:srgbClr val="FFFF00"/>
                </a:solidFill>
              </a:rPr>
              <a:t>NASA ASP Wildland Fire Applications:</a:t>
            </a:r>
          </a:p>
          <a:p>
            <a:pPr algn="ctr"/>
            <a:r>
              <a:rPr lang="en-US" sz="2000" b="1" i="1" dirty="0" smtClean="0">
                <a:solidFill>
                  <a:srgbClr val="FFFF00"/>
                </a:solidFill>
              </a:rPr>
              <a:t>9 Phase II Projects</a:t>
            </a:r>
          </a:p>
        </p:txBody>
      </p:sp>
      <p:sp>
        <p:nvSpPr>
          <p:cNvPr id="27" name="TextBox 26"/>
          <p:cNvSpPr txBox="1"/>
          <p:nvPr/>
        </p:nvSpPr>
        <p:spPr>
          <a:xfrm>
            <a:off x="6109654" y="2306401"/>
            <a:ext cx="2901148" cy="553998"/>
          </a:xfrm>
          <a:prstGeom prst="rect">
            <a:avLst/>
          </a:prstGeom>
          <a:solidFill>
            <a:schemeClr val="accent1">
              <a:alpha val="87000"/>
            </a:schemeClr>
          </a:solidFill>
        </p:spPr>
        <p:txBody>
          <a:bodyPr wrap="square" rtlCol="0">
            <a:spAutoFit/>
          </a:bodyPr>
          <a:lstStyle/>
          <a:p>
            <a:pPr algn="ctr"/>
            <a:r>
              <a:rPr lang="en-US" sz="1000" b="1" dirty="0">
                <a:solidFill>
                  <a:srgbClr val="FFFF00"/>
                </a:solidFill>
              </a:rPr>
              <a:t>Development and Application of Spatially Refined Remote Sensing Active Fire Data Sets in Support of Fire Monitoring, Management and Planning</a:t>
            </a:r>
            <a:endParaRPr lang="en-US" sz="1000" b="1" dirty="0" smtClean="0">
              <a:solidFill>
                <a:srgbClr val="FFFF00"/>
              </a:solidFill>
            </a:endParaRPr>
          </a:p>
        </p:txBody>
      </p:sp>
      <p:sp>
        <p:nvSpPr>
          <p:cNvPr id="31" name="Rectangle 30"/>
          <p:cNvSpPr/>
          <p:nvPr/>
        </p:nvSpPr>
        <p:spPr>
          <a:xfrm>
            <a:off x="91857" y="1814495"/>
            <a:ext cx="2920627" cy="553998"/>
          </a:xfrm>
          <a:prstGeom prst="rect">
            <a:avLst/>
          </a:prstGeom>
          <a:solidFill>
            <a:schemeClr val="accent1"/>
          </a:solidFill>
        </p:spPr>
        <p:txBody>
          <a:bodyPr wrap="square">
            <a:spAutoFit/>
          </a:bodyPr>
          <a:lstStyle/>
          <a:p>
            <a:pPr algn="ctr"/>
            <a:r>
              <a:rPr lang="en-US" sz="1000" b="1" dirty="0">
                <a:solidFill>
                  <a:srgbClr val="FFFF00"/>
                </a:solidFill>
                <a:cs typeface="Arial" pitchFamily="34" charset="0"/>
              </a:rPr>
              <a:t>TOPOFIRE: A System for Monitoring Insect and Climate Induced Impacts on Fire Danger in Complex Terrain</a:t>
            </a:r>
            <a:endParaRPr lang="en-US" sz="1000" b="1" dirty="0" smtClean="0">
              <a:solidFill>
                <a:srgbClr val="FFFF00"/>
              </a:solidFill>
              <a:cs typeface="Arial" pitchFamily="34" charset="0"/>
            </a:endParaRPr>
          </a:p>
        </p:txBody>
      </p:sp>
      <p:sp>
        <p:nvSpPr>
          <p:cNvPr id="26" name="Rectangle 25"/>
          <p:cNvSpPr/>
          <p:nvPr/>
        </p:nvSpPr>
        <p:spPr>
          <a:xfrm>
            <a:off x="3355194" y="115720"/>
            <a:ext cx="2317751" cy="553998"/>
          </a:xfrm>
          <a:prstGeom prst="rect">
            <a:avLst/>
          </a:prstGeom>
          <a:solidFill>
            <a:schemeClr val="accent1"/>
          </a:solidFill>
        </p:spPr>
        <p:txBody>
          <a:bodyPr wrap="square">
            <a:spAutoFit/>
          </a:bodyPr>
          <a:lstStyle/>
          <a:p>
            <a:pPr algn="ctr"/>
            <a:r>
              <a:rPr lang="en-US" sz="1000" b="1" dirty="0">
                <a:solidFill>
                  <a:srgbClr val="FFFF00"/>
                </a:solidFill>
              </a:rPr>
              <a:t>Enhanced Wildland Fire Management Decision Support Using Lidar-Infused LANDFIRE Data</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18" y="4841422"/>
            <a:ext cx="2921225" cy="191841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3756" y="115721"/>
            <a:ext cx="2992944" cy="224470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2240" y="2583401"/>
            <a:ext cx="3043229" cy="1998539"/>
          </a:xfrm>
          <a:prstGeom prst="rect">
            <a:avLst/>
          </a:prstGeom>
        </p:spPr>
      </p:pic>
      <p:pic>
        <p:nvPicPr>
          <p:cNvPr id="2051"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88289" y="5250876"/>
            <a:ext cx="1425778" cy="109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57826" y="5648632"/>
            <a:ext cx="1628775" cy="111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96386" y="3901013"/>
            <a:ext cx="1414416" cy="100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86601" y="2961852"/>
            <a:ext cx="3024203" cy="93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36075" y="4003421"/>
            <a:ext cx="1215559" cy="86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857" y="2479381"/>
            <a:ext cx="2122217" cy="112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1856" y="3740921"/>
            <a:ext cx="1576701" cy="84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26632" y="3510289"/>
            <a:ext cx="1830496" cy="118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454865" y="4732687"/>
            <a:ext cx="2042026" cy="400110"/>
          </a:xfrm>
          <a:prstGeom prst="rect">
            <a:avLst/>
          </a:prstGeom>
          <a:solidFill>
            <a:schemeClr val="accent1"/>
          </a:solidFill>
        </p:spPr>
        <p:txBody>
          <a:bodyPr wrap="square" rtlCol="0">
            <a:spAutoFit/>
          </a:bodyPr>
          <a:lstStyle/>
          <a:p>
            <a:pPr algn="ctr"/>
            <a:r>
              <a:rPr lang="en-US" sz="1000" b="1" dirty="0">
                <a:solidFill>
                  <a:srgbClr val="FFFF00"/>
                </a:solidFill>
              </a:rPr>
              <a:t>Utilization of Multi-Sensor Active Fire Detections to Map Fires in </a:t>
            </a:r>
            <a:r>
              <a:rPr lang="en-US" sz="1000" b="1" dirty="0" smtClean="0">
                <a:solidFill>
                  <a:srgbClr val="FFFF00"/>
                </a:solidFill>
              </a:rPr>
              <a:t>U.S.</a:t>
            </a:r>
          </a:p>
        </p:txBody>
      </p:sp>
      <p:pic>
        <p:nvPicPr>
          <p:cNvPr id="2059" name="Picture 1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00382" y="802071"/>
            <a:ext cx="1795463"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095418" y="669718"/>
            <a:ext cx="1257220" cy="110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724030" y="1371007"/>
            <a:ext cx="1262571" cy="110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8781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5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1000"/>
                                        <p:tgtEl>
                                          <p:spTgt spid="2054"/>
                                        </p:tgtEl>
                                      </p:cBhvr>
                                    </p:animEffect>
                                    <p:anim calcmode="lin" valueType="num">
                                      <p:cBhvr>
                                        <p:cTn id="11" dur="1000" fill="hold"/>
                                        <p:tgtEl>
                                          <p:spTgt spid="2054"/>
                                        </p:tgtEl>
                                        <p:attrNameLst>
                                          <p:attrName>ppt_x</p:attrName>
                                        </p:attrNameLst>
                                      </p:cBhvr>
                                      <p:tavLst>
                                        <p:tav tm="0">
                                          <p:val>
                                            <p:strVal val="#ppt_x"/>
                                          </p:val>
                                        </p:tav>
                                        <p:tav tm="100000">
                                          <p:val>
                                            <p:strVal val="#ppt_x"/>
                                          </p:val>
                                        </p:tav>
                                      </p:tavLst>
                                    </p:anim>
                                    <p:anim calcmode="lin" valueType="num">
                                      <p:cBhvr>
                                        <p:cTn id="1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fade">
                                      <p:cBhvr>
                                        <p:cTn id="17" dur="1000"/>
                                        <p:tgtEl>
                                          <p:spTgt spid="2055"/>
                                        </p:tgtEl>
                                      </p:cBhvr>
                                    </p:animEffect>
                                    <p:anim calcmode="lin" valueType="num">
                                      <p:cBhvr>
                                        <p:cTn id="18" dur="1000" fill="hold"/>
                                        <p:tgtEl>
                                          <p:spTgt spid="2055"/>
                                        </p:tgtEl>
                                        <p:attrNameLst>
                                          <p:attrName>ppt_x</p:attrName>
                                        </p:attrNameLst>
                                      </p:cBhvr>
                                      <p:tavLst>
                                        <p:tav tm="0">
                                          <p:val>
                                            <p:strVal val="#ppt_x"/>
                                          </p:val>
                                        </p:tav>
                                        <p:tav tm="100000">
                                          <p:val>
                                            <p:strVal val="#ppt_x"/>
                                          </p:val>
                                        </p:tav>
                                      </p:tavLst>
                                    </p:anim>
                                    <p:anim calcmode="lin" valueType="num">
                                      <p:cBhvr>
                                        <p:cTn id="19" dur="1000" fill="hold"/>
                                        <p:tgtEl>
                                          <p:spTgt spid="205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1000"/>
                                        <p:tgtEl>
                                          <p:spTgt spid="2053"/>
                                        </p:tgtEl>
                                      </p:cBhvr>
                                    </p:animEffect>
                                    <p:anim calcmode="lin" valueType="num">
                                      <p:cBhvr>
                                        <p:cTn id="23" dur="1000" fill="hold"/>
                                        <p:tgtEl>
                                          <p:spTgt spid="2053"/>
                                        </p:tgtEl>
                                        <p:attrNameLst>
                                          <p:attrName>ppt_x</p:attrName>
                                        </p:attrNameLst>
                                      </p:cBhvr>
                                      <p:tavLst>
                                        <p:tav tm="0">
                                          <p:val>
                                            <p:strVal val="#ppt_x"/>
                                          </p:val>
                                        </p:tav>
                                        <p:tav tm="100000">
                                          <p:val>
                                            <p:strVal val="#ppt_x"/>
                                          </p:val>
                                        </p:tav>
                                      </p:tavLst>
                                    </p:anim>
                                    <p:anim calcmode="lin" valueType="num">
                                      <p:cBhvr>
                                        <p:cTn id="24"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500"/>
                                        <p:tgtEl>
                                          <p:spTgt spid="31"/>
                                        </p:tgtEl>
                                      </p:cBhvr>
                                    </p:animEffect>
                                  </p:childTnLst>
                                </p:cTn>
                              </p:par>
                              <p:par>
                                <p:cTn id="30" presetID="42" presetClass="entr" presetSubtype="0" fill="hold" nodeType="with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1000"/>
                                        <p:tgtEl>
                                          <p:spTgt spid="2056"/>
                                        </p:tgtEl>
                                      </p:cBhvr>
                                    </p:animEffect>
                                    <p:anim calcmode="lin" valueType="num">
                                      <p:cBhvr>
                                        <p:cTn id="33" dur="1000" fill="hold"/>
                                        <p:tgtEl>
                                          <p:spTgt spid="2056"/>
                                        </p:tgtEl>
                                        <p:attrNameLst>
                                          <p:attrName>ppt_x</p:attrName>
                                        </p:attrNameLst>
                                      </p:cBhvr>
                                      <p:tavLst>
                                        <p:tav tm="0">
                                          <p:val>
                                            <p:strVal val="#ppt_x"/>
                                          </p:val>
                                        </p:tav>
                                        <p:tav tm="100000">
                                          <p:val>
                                            <p:strVal val="#ppt_x"/>
                                          </p:val>
                                        </p:tav>
                                      </p:tavLst>
                                    </p:anim>
                                    <p:anim calcmode="lin" valueType="num">
                                      <p:cBhvr>
                                        <p:cTn id="34"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57"/>
                                        </p:tgtEl>
                                        <p:attrNameLst>
                                          <p:attrName>style.visibility</p:attrName>
                                        </p:attrNameLst>
                                      </p:cBhvr>
                                      <p:to>
                                        <p:strVal val="visible"/>
                                      </p:to>
                                    </p:set>
                                    <p:anim calcmode="lin" valueType="num">
                                      <p:cBhvr additive="base">
                                        <p:cTn id="39" dur="500" fill="hold"/>
                                        <p:tgtEl>
                                          <p:spTgt spid="2057"/>
                                        </p:tgtEl>
                                        <p:attrNameLst>
                                          <p:attrName>ppt_x</p:attrName>
                                        </p:attrNameLst>
                                      </p:cBhvr>
                                      <p:tavLst>
                                        <p:tav tm="0">
                                          <p:val>
                                            <p:strVal val="#ppt_x"/>
                                          </p:val>
                                        </p:tav>
                                        <p:tav tm="100000">
                                          <p:val>
                                            <p:strVal val="#ppt_x"/>
                                          </p:val>
                                        </p:tav>
                                      </p:tavLst>
                                    </p:anim>
                                    <p:anim calcmode="lin" valueType="num">
                                      <p:cBhvr additive="base">
                                        <p:cTn id="40" dur="5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58"/>
                                        </p:tgtEl>
                                        <p:attrNameLst>
                                          <p:attrName>style.visibility</p:attrName>
                                        </p:attrNameLst>
                                      </p:cBhvr>
                                      <p:to>
                                        <p:strVal val="visible"/>
                                      </p:to>
                                    </p:set>
                                    <p:animEffect transition="in" filter="fade">
                                      <p:cBhvr>
                                        <p:cTn id="45" dur="1000"/>
                                        <p:tgtEl>
                                          <p:spTgt spid="2058"/>
                                        </p:tgtEl>
                                      </p:cBhvr>
                                    </p:animEffect>
                                    <p:anim calcmode="lin" valueType="num">
                                      <p:cBhvr>
                                        <p:cTn id="46" dur="1000" fill="hold"/>
                                        <p:tgtEl>
                                          <p:spTgt spid="2058"/>
                                        </p:tgtEl>
                                        <p:attrNameLst>
                                          <p:attrName>ppt_x</p:attrName>
                                        </p:attrNameLst>
                                      </p:cBhvr>
                                      <p:tavLst>
                                        <p:tav tm="0">
                                          <p:val>
                                            <p:strVal val="#ppt_x"/>
                                          </p:val>
                                        </p:tav>
                                        <p:tav tm="100000">
                                          <p:val>
                                            <p:strVal val="#ppt_x"/>
                                          </p:val>
                                        </p:tav>
                                      </p:tavLst>
                                    </p:anim>
                                    <p:anim calcmode="lin" valueType="num">
                                      <p:cBhvr>
                                        <p:cTn id="47"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500"/>
                                        <p:tgtEl>
                                          <p:spTgt spid="26"/>
                                        </p:tgtEl>
                                      </p:cBhvr>
                                    </p:animEffect>
                                  </p:childTnLst>
                                </p:cTn>
                              </p:par>
                              <p:par>
                                <p:cTn id="53" presetID="42" presetClass="entr" presetSubtype="0" fill="hold" nodeType="withEffect">
                                  <p:stCondLst>
                                    <p:cond delay="0"/>
                                  </p:stCondLst>
                                  <p:childTnLst>
                                    <p:set>
                                      <p:cBhvr>
                                        <p:cTn id="54" dur="1" fill="hold">
                                          <p:stCondLst>
                                            <p:cond delay="0"/>
                                          </p:stCondLst>
                                        </p:cTn>
                                        <p:tgtEl>
                                          <p:spTgt spid="2059"/>
                                        </p:tgtEl>
                                        <p:attrNameLst>
                                          <p:attrName>style.visibility</p:attrName>
                                        </p:attrNameLst>
                                      </p:cBhvr>
                                      <p:to>
                                        <p:strVal val="visible"/>
                                      </p:to>
                                    </p:set>
                                    <p:animEffect transition="in" filter="fade">
                                      <p:cBhvr>
                                        <p:cTn id="55" dur="1000"/>
                                        <p:tgtEl>
                                          <p:spTgt spid="2059"/>
                                        </p:tgtEl>
                                      </p:cBhvr>
                                    </p:animEffect>
                                    <p:anim calcmode="lin" valueType="num">
                                      <p:cBhvr>
                                        <p:cTn id="56" dur="1000" fill="hold"/>
                                        <p:tgtEl>
                                          <p:spTgt spid="2059"/>
                                        </p:tgtEl>
                                        <p:attrNameLst>
                                          <p:attrName>ppt_x</p:attrName>
                                        </p:attrNameLst>
                                      </p:cBhvr>
                                      <p:tavLst>
                                        <p:tav tm="0">
                                          <p:val>
                                            <p:strVal val="#ppt_x"/>
                                          </p:val>
                                        </p:tav>
                                        <p:tav tm="100000">
                                          <p:val>
                                            <p:strVal val="#ppt_x"/>
                                          </p:val>
                                        </p:tav>
                                      </p:tavLst>
                                    </p:anim>
                                    <p:anim calcmode="lin" valueType="num">
                                      <p:cBhvr>
                                        <p:cTn id="57" dur="1000" fill="hold"/>
                                        <p:tgtEl>
                                          <p:spTgt spid="205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61"/>
                                        </p:tgtEl>
                                        <p:attrNameLst>
                                          <p:attrName>style.visibility</p:attrName>
                                        </p:attrNameLst>
                                      </p:cBhvr>
                                      <p:to>
                                        <p:strVal val="visible"/>
                                      </p:to>
                                    </p:set>
                                    <p:animEffect transition="in" filter="fade">
                                      <p:cBhvr>
                                        <p:cTn id="62" dur="1000"/>
                                        <p:tgtEl>
                                          <p:spTgt spid="2061"/>
                                        </p:tgtEl>
                                      </p:cBhvr>
                                    </p:animEffect>
                                    <p:anim calcmode="lin" valueType="num">
                                      <p:cBhvr>
                                        <p:cTn id="63" dur="1000" fill="hold"/>
                                        <p:tgtEl>
                                          <p:spTgt spid="2061"/>
                                        </p:tgtEl>
                                        <p:attrNameLst>
                                          <p:attrName>ppt_x</p:attrName>
                                        </p:attrNameLst>
                                      </p:cBhvr>
                                      <p:tavLst>
                                        <p:tav tm="0">
                                          <p:val>
                                            <p:strVal val="#ppt_x"/>
                                          </p:val>
                                        </p:tav>
                                        <p:tav tm="100000">
                                          <p:val>
                                            <p:strVal val="#ppt_x"/>
                                          </p:val>
                                        </p:tav>
                                      </p:tavLst>
                                    </p:anim>
                                    <p:anim calcmode="lin" valueType="num">
                                      <p:cBhvr>
                                        <p:cTn id="64" dur="1000" fill="hold"/>
                                        <p:tgtEl>
                                          <p:spTgt spid="206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62"/>
                                        </p:tgtEl>
                                        <p:attrNameLst>
                                          <p:attrName>style.visibility</p:attrName>
                                        </p:attrNameLst>
                                      </p:cBhvr>
                                      <p:to>
                                        <p:strVal val="visible"/>
                                      </p:to>
                                    </p:set>
                                    <p:animEffect transition="in" filter="fade">
                                      <p:cBhvr>
                                        <p:cTn id="67" dur="1000"/>
                                        <p:tgtEl>
                                          <p:spTgt spid="2062"/>
                                        </p:tgtEl>
                                      </p:cBhvr>
                                    </p:animEffect>
                                    <p:anim calcmode="lin" valueType="num">
                                      <p:cBhvr>
                                        <p:cTn id="68" dur="1000" fill="hold"/>
                                        <p:tgtEl>
                                          <p:spTgt spid="2062"/>
                                        </p:tgtEl>
                                        <p:attrNameLst>
                                          <p:attrName>ppt_x</p:attrName>
                                        </p:attrNameLst>
                                      </p:cBhvr>
                                      <p:tavLst>
                                        <p:tav tm="0">
                                          <p:val>
                                            <p:strVal val="#ppt_x"/>
                                          </p:val>
                                        </p:tav>
                                        <p:tav tm="100000">
                                          <p:val>
                                            <p:strVal val="#ppt_x"/>
                                          </p:val>
                                        </p:tav>
                                      </p:tavLst>
                                    </p:anim>
                                    <p:anim calcmode="lin" valueType="num">
                                      <p:cBhvr>
                                        <p:cTn id="69" dur="1000" fill="hold"/>
                                        <p:tgtEl>
                                          <p:spTgt spid="206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1500"/>
                                        <p:tgtEl>
                                          <p:spTgt spid="32"/>
                                        </p:tgtEl>
                                      </p:cBhvr>
                                    </p:animEffect>
                                  </p:childTnLst>
                                </p:cTn>
                              </p:par>
                              <p:par>
                                <p:cTn id="75" presetID="10" presetClass="entr" presetSubtype="0" fill="hold" nodeType="withEffect">
                                  <p:stCondLst>
                                    <p:cond delay="0"/>
                                  </p:stCondLst>
                                  <p:childTnLst>
                                    <p:set>
                                      <p:cBhvr>
                                        <p:cTn id="76" dur="1" fill="hold">
                                          <p:stCondLst>
                                            <p:cond delay="0"/>
                                          </p:stCondLst>
                                        </p:cTn>
                                        <p:tgtEl>
                                          <p:spTgt spid="2051"/>
                                        </p:tgtEl>
                                        <p:attrNameLst>
                                          <p:attrName>style.visibility</p:attrName>
                                        </p:attrNameLst>
                                      </p:cBhvr>
                                      <p:to>
                                        <p:strVal val="visible"/>
                                      </p:to>
                                    </p:set>
                                    <p:animEffect transition="in" filter="fade">
                                      <p:cBhvr>
                                        <p:cTn id="77" dur="500"/>
                                        <p:tgtEl>
                                          <p:spTgt spid="2051"/>
                                        </p:tgtEl>
                                      </p:cBhvr>
                                    </p:animEffect>
                                  </p:childTnLst>
                                </p:cTn>
                              </p:par>
                              <p:par>
                                <p:cTn id="78" presetID="10" presetClass="entr" presetSubtype="0" fill="hold" nodeType="withEffect">
                                  <p:stCondLst>
                                    <p:cond delay="0"/>
                                  </p:stCondLst>
                                  <p:childTnLst>
                                    <p:set>
                                      <p:cBhvr>
                                        <p:cTn id="79" dur="1" fill="hold">
                                          <p:stCondLst>
                                            <p:cond delay="0"/>
                                          </p:stCondLst>
                                        </p:cTn>
                                        <p:tgtEl>
                                          <p:spTgt spid="2052"/>
                                        </p:tgtEl>
                                        <p:attrNameLst>
                                          <p:attrName>style.visibility</p:attrName>
                                        </p:attrNameLst>
                                      </p:cBhvr>
                                      <p:to>
                                        <p:strVal val="visible"/>
                                      </p:to>
                                    </p:set>
                                    <p:animEffect transition="in" filter="fade">
                                      <p:cBhvr>
                                        <p:cTn id="8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26"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08" y="144827"/>
            <a:ext cx="6851650" cy="530225"/>
          </a:xfrm>
        </p:spPr>
        <p:txBody>
          <a:bodyPr/>
          <a:lstStyle/>
          <a:p>
            <a:r>
              <a:rPr lang="en-US" dirty="0" smtClean="0">
                <a:solidFill>
                  <a:schemeClr val="bg1"/>
                </a:solidFill>
              </a:rPr>
              <a:t>Wildfire Rapid Response Proposal</a:t>
            </a:r>
            <a:endParaRPr lang="en-US" dirty="0">
              <a:solidFill>
                <a:schemeClr val="bg1"/>
              </a:solidFill>
            </a:endParaRPr>
          </a:p>
        </p:txBody>
      </p:sp>
      <p:sp>
        <p:nvSpPr>
          <p:cNvPr id="3" name="Content Placeholder 2"/>
          <p:cNvSpPr>
            <a:spLocks noGrp="1"/>
          </p:cNvSpPr>
          <p:nvPr>
            <p:ph idx="1"/>
          </p:nvPr>
        </p:nvSpPr>
        <p:spPr>
          <a:xfrm>
            <a:off x="665253" y="1156406"/>
            <a:ext cx="7845425" cy="5137151"/>
          </a:xfrm>
        </p:spPr>
        <p:txBody>
          <a:bodyPr/>
          <a:lstStyle/>
          <a:p>
            <a:r>
              <a:rPr lang="en-US" sz="2800" dirty="0" smtClean="0"/>
              <a:t>NASA Open-ended Solicitation: </a:t>
            </a:r>
            <a:r>
              <a:rPr lang="en-US" sz="2800" i="1" dirty="0" smtClean="0"/>
              <a:t>Rapid Response and Novel Research in Earth Science (NNH14ZDA001N-RRNES</a:t>
            </a:r>
            <a:r>
              <a:rPr lang="en-US" sz="2800" dirty="0" smtClean="0"/>
              <a:t>); one-year funding opportunities (FY15)</a:t>
            </a:r>
          </a:p>
          <a:p>
            <a:r>
              <a:rPr lang="en-US" sz="2800" dirty="0" smtClean="0"/>
              <a:t>Proposal submitted by D. Schimel (NASA JPL), C. Ramirez (USFS-R5), and J. </a:t>
            </a:r>
            <a:r>
              <a:rPr lang="en-US" sz="2800" dirty="0" err="1" smtClean="0"/>
              <a:t>Coen</a:t>
            </a:r>
            <a:r>
              <a:rPr lang="en-US" sz="2800" dirty="0" smtClean="0"/>
              <a:t> (UCAR</a:t>
            </a:r>
            <a:r>
              <a:rPr lang="en-US" sz="2800" dirty="0" smtClean="0"/>
              <a:t>), N. Stavros (JPL) on </a:t>
            </a:r>
            <a:r>
              <a:rPr lang="en-US" sz="2800" dirty="0" smtClean="0"/>
              <a:t>11-1-14</a:t>
            </a:r>
          </a:p>
          <a:p>
            <a:r>
              <a:rPr lang="en-US" sz="2800" dirty="0" smtClean="0"/>
              <a:t>Peer-reviewed at NASA HQ, funded quickly</a:t>
            </a:r>
          </a:p>
          <a:p>
            <a:r>
              <a:rPr lang="en-US" sz="2800" dirty="0" smtClean="0"/>
              <a:t>Title: Rapid Response to the 2014 King Fire</a:t>
            </a:r>
          </a:p>
          <a:p>
            <a:r>
              <a:rPr lang="en-US" sz="2800" dirty="0" smtClean="0"/>
              <a:t>Cost-sharing proposal between USFS and NASA (50/50 budget split)</a:t>
            </a:r>
            <a:endParaRPr lang="en-US" sz="2800" dirty="0"/>
          </a:p>
        </p:txBody>
      </p:sp>
      <p:sp>
        <p:nvSpPr>
          <p:cNvPr id="4" name="Slide Number Placeholder 3"/>
          <p:cNvSpPr>
            <a:spLocks noGrp="1"/>
          </p:cNvSpPr>
          <p:nvPr>
            <p:ph type="sldNum" sz="quarter" idx="10"/>
          </p:nvPr>
        </p:nvSpPr>
        <p:spPr/>
        <p:txBody>
          <a:bodyPr/>
          <a:lstStyle/>
          <a:p>
            <a:pPr>
              <a:defRPr/>
            </a:pPr>
            <a:fld id="{A2BAD5C3-77D7-4C56-9837-62490DC50765}" type="slidenum">
              <a:rPr lang="en-US" smtClean="0"/>
              <a:pPr>
                <a:defRPr/>
              </a:pPr>
              <a:t>35</a:t>
            </a:fld>
            <a:endParaRPr lang="en-US"/>
          </a:p>
        </p:txBody>
      </p:sp>
    </p:spTree>
    <p:extLst>
      <p:ext uri="{BB962C8B-B14F-4D97-AF65-F5344CB8AC3E}">
        <p14:creationId xmlns:p14="http://schemas.microsoft.com/office/powerpoint/2010/main" val="287956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363" y="0"/>
            <a:ext cx="7710181" cy="809897"/>
          </a:xfrm>
          <a:solidFill>
            <a:schemeClr val="tx1"/>
          </a:solidFill>
          <a:ln>
            <a:noFill/>
          </a:ln>
          <a:effectLst/>
        </p:spPr>
        <p:txBody>
          <a:bodyPr>
            <a:normAutofit fontScale="90000"/>
          </a:bodyPr>
          <a:lstStyle/>
          <a:p>
            <a:pPr algn="l"/>
            <a:r>
              <a:rPr lang="en-US" sz="2800" b="1" dirty="0" smtClean="0">
                <a:solidFill>
                  <a:schemeClr val="bg1"/>
                </a:solidFill>
              </a:rPr>
              <a:t>Megafire Disaster Response: NASA / USFS Aid Fire Recovery</a:t>
            </a:r>
            <a:endParaRPr lang="en-US" sz="2800" b="1" dirty="0">
              <a:solidFill>
                <a:schemeClr val="bg1"/>
              </a:solidFill>
            </a:endParaRPr>
          </a:p>
        </p:txBody>
      </p:sp>
      <p:pic>
        <p:nvPicPr>
          <p:cNvPr id="4" name="Picture 3" descr="AVIRIS_RimFire_JPLnew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7948" y="1341272"/>
            <a:ext cx="4176053" cy="2418185"/>
          </a:xfrm>
          <a:prstGeom prst="rect">
            <a:avLst/>
          </a:prstGeom>
        </p:spPr>
      </p:pic>
      <p:sp>
        <p:nvSpPr>
          <p:cNvPr id="8" name="Content Placeholder 7"/>
          <p:cNvSpPr>
            <a:spLocks noGrp="1"/>
          </p:cNvSpPr>
          <p:nvPr>
            <p:ph idx="1"/>
          </p:nvPr>
        </p:nvSpPr>
        <p:spPr>
          <a:xfrm>
            <a:off x="18316" y="1176117"/>
            <a:ext cx="5100212" cy="3861549"/>
          </a:xfrm>
        </p:spPr>
        <p:txBody>
          <a:bodyPr anchor="ctr">
            <a:noAutofit/>
          </a:bodyPr>
          <a:lstStyle/>
          <a:p>
            <a:r>
              <a:rPr lang="en-US" sz="1400" dirty="0" smtClean="0">
                <a:solidFill>
                  <a:srgbClr val="FF0000"/>
                </a:solidFill>
              </a:rPr>
              <a:t>Objective: </a:t>
            </a:r>
            <a:r>
              <a:rPr lang="en-US" sz="1400" dirty="0">
                <a:solidFill>
                  <a:srgbClr val="FF0000"/>
                </a:solidFill>
              </a:rPr>
              <a:t>characterize </a:t>
            </a:r>
            <a:r>
              <a:rPr lang="en-US" sz="1400" dirty="0" smtClean="0">
                <a:solidFill>
                  <a:srgbClr val="FF0000"/>
                </a:solidFill>
              </a:rPr>
              <a:t>pre, </a:t>
            </a:r>
            <a:r>
              <a:rPr lang="en-US" sz="1400" dirty="0">
                <a:solidFill>
                  <a:srgbClr val="FF0000"/>
                </a:solidFill>
              </a:rPr>
              <a:t>active and </a:t>
            </a:r>
            <a:r>
              <a:rPr lang="en-US" sz="1400" dirty="0" smtClean="0">
                <a:solidFill>
                  <a:srgbClr val="FF0000"/>
                </a:solidFill>
              </a:rPr>
              <a:t>post-burn conditions of megafires, </a:t>
            </a:r>
            <a:r>
              <a:rPr lang="en-US" sz="1400" dirty="0">
                <a:solidFill>
                  <a:srgbClr val="FF0000"/>
                </a:solidFill>
              </a:rPr>
              <a:t>to observe ecosystem properties influencing fire </a:t>
            </a:r>
            <a:r>
              <a:rPr lang="en-US" sz="1400" dirty="0" smtClean="0">
                <a:solidFill>
                  <a:srgbClr val="FF0000"/>
                </a:solidFill>
              </a:rPr>
              <a:t>probability, </a:t>
            </a:r>
            <a:r>
              <a:rPr lang="en-US" sz="1400" dirty="0">
                <a:solidFill>
                  <a:srgbClr val="FF0000"/>
                </a:solidFill>
              </a:rPr>
              <a:t>behavior and recovery as a basis for </a:t>
            </a:r>
            <a:r>
              <a:rPr lang="en-US" sz="1400" dirty="0" smtClean="0">
                <a:solidFill>
                  <a:srgbClr val="FF0000"/>
                </a:solidFill>
              </a:rPr>
              <a:t>aiding management</a:t>
            </a:r>
          </a:p>
          <a:p>
            <a:r>
              <a:rPr lang="en-US" sz="1400" dirty="0" smtClean="0">
                <a:solidFill>
                  <a:srgbClr val="FF0000"/>
                </a:solidFill>
              </a:rPr>
              <a:t>Coverage: California King (2014) and Rim (2013) megafires</a:t>
            </a:r>
          </a:p>
          <a:p>
            <a:r>
              <a:rPr lang="en-US" sz="1400" dirty="0" smtClean="0">
                <a:solidFill>
                  <a:srgbClr val="FF0000"/>
                </a:solidFill>
              </a:rPr>
              <a:t>Data collection, processing and dissemination (</a:t>
            </a:r>
            <a:r>
              <a:rPr lang="en-US" sz="1400" dirty="0" err="1" smtClean="0">
                <a:solidFill>
                  <a:srgbClr val="FF0000"/>
                </a:solidFill>
              </a:rPr>
              <a:t>wildfire.jpl.nasa.gov</a:t>
            </a:r>
            <a:r>
              <a:rPr lang="en-US" sz="1400" dirty="0" smtClean="0">
                <a:solidFill>
                  <a:srgbClr val="FF0000"/>
                </a:solidFill>
              </a:rPr>
              <a:t>) is a collaborative effort that aids disaster response and post-fire recovery planning such as:</a:t>
            </a:r>
          </a:p>
          <a:p>
            <a:pPr lvl="1"/>
            <a:r>
              <a:rPr lang="en-US" sz="1400" dirty="0">
                <a:solidFill>
                  <a:srgbClr val="FF0000"/>
                </a:solidFill>
              </a:rPr>
              <a:t>Identify endangered species habitat</a:t>
            </a:r>
            <a:endParaRPr lang="en-US" sz="1400" dirty="0" smtClean="0">
              <a:solidFill>
                <a:srgbClr val="FF0000"/>
              </a:solidFill>
            </a:endParaRPr>
          </a:p>
          <a:p>
            <a:pPr lvl="1"/>
            <a:r>
              <a:rPr lang="en-US" sz="1400" dirty="0" smtClean="0">
                <a:solidFill>
                  <a:srgbClr val="FF0000"/>
                </a:solidFill>
              </a:rPr>
              <a:t>Water quality assessment</a:t>
            </a:r>
          </a:p>
          <a:p>
            <a:pPr lvl="1"/>
            <a:r>
              <a:rPr lang="en-US" sz="1400" dirty="0">
                <a:solidFill>
                  <a:srgbClr val="FF0000"/>
                </a:solidFill>
              </a:rPr>
              <a:t>E</a:t>
            </a:r>
            <a:r>
              <a:rPr lang="en-US" sz="1400" dirty="0" smtClean="0">
                <a:solidFill>
                  <a:srgbClr val="FF0000"/>
                </a:solidFill>
              </a:rPr>
              <a:t>rosion assessment</a:t>
            </a:r>
          </a:p>
          <a:p>
            <a:pPr lvl="1"/>
            <a:r>
              <a:rPr lang="en-US" sz="1400" dirty="0" smtClean="0">
                <a:solidFill>
                  <a:srgbClr val="FF0000"/>
                </a:solidFill>
              </a:rPr>
              <a:t>Removal </a:t>
            </a:r>
            <a:r>
              <a:rPr lang="en-US" sz="1400" dirty="0">
                <a:solidFill>
                  <a:srgbClr val="FF0000"/>
                </a:solidFill>
              </a:rPr>
              <a:t>of hazardous </a:t>
            </a:r>
            <a:r>
              <a:rPr lang="en-US" sz="1400" dirty="0" smtClean="0">
                <a:solidFill>
                  <a:srgbClr val="FF0000"/>
                </a:solidFill>
              </a:rPr>
              <a:t>logs</a:t>
            </a:r>
          </a:p>
          <a:p>
            <a:pPr lvl="1"/>
            <a:r>
              <a:rPr lang="en-US" sz="1400" dirty="0">
                <a:solidFill>
                  <a:srgbClr val="FF0000"/>
                </a:solidFill>
              </a:rPr>
              <a:t>Timber harvesting</a:t>
            </a:r>
          </a:p>
          <a:p>
            <a:pPr lvl="1"/>
            <a:endParaRPr lang="en-US" sz="1200" dirty="0">
              <a:solidFill>
                <a:srgbClr val="FF0000"/>
              </a:solidFill>
            </a:endParaRPr>
          </a:p>
        </p:txBody>
      </p:sp>
      <p:grpSp>
        <p:nvGrpSpPr>
          <p:cNvPr id="11" name="Group 10"/>
          <p:cNvGrpSpPr/>
          <p:nvPr/>
        </p:nvGrpSpPr>
        <p:grpSpPr>
          <a:xfrm>
            <a:off x="62219" y="4896556"/>
            <a:ext cx="4058226" cy="1745051"/>
            <a:chOff x="1" y="4453470"/>
            <a:chExt cx="5108038" cy="2404529"/>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53470"/>
              <a:ext cx="2550384" cy="240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0386" y="4453470"/>
              <a:ext cx="2557653" cy="240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4991528" y="1091451"/>
            <a:ext cx="4152472" cy="276999"/>
          </a:xfrm>
          <a:prstGeom prst="rect">
            <a:avLst/>
          </a:prstGeom>
          <a:noFill/>
        </p:spPr>
        <p:txBody>
          <a:bodyPr wrap="square" rtlCol="0">
            <a:spAutoFit/>
          </a:bodyPr>
          <a:lstStyle/>
          <a:p>
            <a:pPr algn="ctr"/>
            <a:r>
              <a:rPr lang="en-US" sz="1200" dirty="0" smtClean="0"/>
              <a:t>AVIRIS </a:t>
            </a:r>
            <a:r>
              <a:rPr lang="en-US" sz="1200" dirty="0" err="1" smtClean="0"/>
              <a:t>hyperspectral</a:t>
            </a:r>
            <a:r>
              <a:rPr lang="en-US" sz="1200" dirty="0" smtClean="0"/>
              <a:t> improves burn area imaging over Rim Fire</a:t>
            </a:r>
            <a:endParaRPr lang="en-US" sz="1200" dirty="0"/>
          </a:p>
        </p:txBody>
      </p:sp>
      <p:sp>
        <p:nvSpPr>
          <p:cNvPr id="14" name="TextBox 13"/>
          <p:cNvSpPr txBox="1"/>
          <p:nvPr/>
        </p:nvSpPr>
        <p:spPr>
          <a:xfrm>
            <a:off x="102982" y="6578957"/>
            <a:ext cx="4017463" cy="307777"/>
          </a:xfrm>
          <a:prstGeom prst="rect">
            <a:avLst/>
          </a:prstGeom>
          <a:noFill/>
        </p:spPr>
        <p:txBody>
          <a:bodyPr wrap="square" rtlCol="0">
            <a:spAutoFit/>
          </a:bodyPr>
          <a:lstStyle/>
          <a:p>
            <a:pPr algn="ctr"/>
            <a:r>
              <a:rPr lang="en-US" sz="1400" dirty="0" err="1" smtClean="0"/>
              <a:t>LiDAR</a:t>
            </a:r>
            <a:r>
              <a:rPr lang="en-US" sz="1400" dirty="0" smtClean="0"/>
              <a:t> before (left) and after (right) King Fire</a:t>
            </a:r>
            <a:endParaRPr lang="en-US" sz="1400" dirty="0"/>
          </a:p>
        </p:txBody>
      </p:sp>
      <p:pic>
        <p:nvPicPr>
          <p:cNvPr id="16" name="Picture 15" descr="nasalogo_twitter_400x400.jpg"/>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6000" y1="43500" x2="25000" y2="54000"/>
                        <a14:foregroundMark x1="5500" y1="59000" x2="1750" y2="61250"/>
                        <a14:foregroundMark x1="13750" y1="85500" x2="16750" y2="81750"/>
                        <a14:foregroundMark x1="41500" y1="44000" x2="43250" y2="53000"/>
                        <a14:foregroundMark x1="55000" y1="44750" x2="62750" y2="50500"/>
                        <a14:foregroundMark x1="77500" y1="45750" x2="80250" y2="55250"/>
                        <a14:foregroundMark x1="27500" y1="24000" x2="27000" y2="32250"/>
                        <a14:foregroundMark x1="47000" y1="66000" x2="43000" y2="62750"/>
                      </a14:backgroundRemoval>
                    </a14:imgEffect>
                  </a14:imgLayer>
                </a14:imgProps>
              </a:ext>
              <a:ext uri="{28A0092B-C50C-407E-A947-70E740481C1C}">
                <a14:useLocalDpi xmlns:a14="http://schemas.microsoft.com/office/drawing/2010/main" val="0"/>
              </a:ext>
            </a:extLst>
          </a:blip>
          <a:stretch>
            <a:fillRect/>
          </a:stretch>
        </p:blipFill>
        <p:spPr>
          <a:xfrm>
            <a:off x="8163277" y="0"/>
            <a:ext cx="980724" cy="980724"/>
          </a:xfrm>
          <a:prstGeom prst="rect">
            <a:avLst/>
          </a:prstGeom>
        </p:spPr>
      </p:pic>
      <p:pic>
        <p:nvPicPr>
          <p:cNvPr id="17" name="Picture 16" descr="NASAHQ-AppliedScience_WildfireJPL.pdf"/>
          <p:cNvPicPr>
            <a:picLocks noChangeAspect="1"/>
          </p:cNvPicPr>
          <p:nvPr/>
        </p:nvPicPr>
        <p:blipFill rotWithShape="1">
          <a:blip r:embed="rId7">
            <a:extLst>
              <a:ext uri="{28A0092B-C50C-407E-A947-70E740481C1C}">
                <a14:useLocalDpi xmlns:a14="http://schemas.microsoft.com/office/drawing/2010/main" val="0"/>
              </a:ext>
            </a:extLst>
          </a:blip>
          <a:srcRect l="4769" t="8230" r="4762" b="18107"/>
          <a:stretch/>
        </p:blipFill>
        <p:spPr>
          <a:xfrm>
            <a:off x="4219221" y="3759458"/>
            <a:ext cx="4924779" cy="3098542"/>
          </a:xfrm>
          <a:prstGeom prst="rect">
            <a:avLst/>
          </a:prstGeom>
        </p:spPr>
      </p:pic>
    </p:spTree>
    <p:extLst>
      <p:ext uri="{BB962C8B-B14F-4D97-AF65-F5344CB8AC3E}">
        <p14:creationId xmlns:p14="http://schemas.microsoft.com/office/powerpoint/2010/main" val="2163122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txBox="1">
            <a:spLocks noChangeArrowheads="1"/>
          </p:cNvSpPr>
          <p:nvPr/>
        </p:nvSpPr>
        <p:spPr bwMode="auto">
          <a:xfrm>
            <a:off x="8628065" y="6503989"/>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400">
                <a:solidFill>
                  <a:srgbClr val="000000"/>
                </a:solidFill>
              </a:rPr>
              <a:t>|‌ </a:t>
            </a:r>
            <a:fld id="{A1BB0028-D3DB-42AC-92D9-22F99DCCCC69}" type="slidenum">
              <a:rPr lang="en-US" altLang="en-US" sz="1400">
                <a:solidFill>
                  <a:srgbClr val="000000"/>
                </a:solidFill>
              </a:rPr>
              <a:pPr algn="r"/>
              <a:t>37</a:t>
            </a:fld>
            <a:endParaRPr lang="en-US" altLang="en-US" sz="1400">
              <a:solidFill>
                <a:srgbClr val="000000"/>
              </a:solidFill>
            </a:endParaRPr>
          </a:p>
        </p:txBody>
      </p:sp>
      <p:sp>
        <p:nvSpPr>
          <p:cNvPr id="6" name="Title 8"/>
          <p:cNvSpPr txBox="1">
            <a:spLocks/>
          </p:cNvSpPr>
          <p:nvPr/>
        </p:nvSpPr>
        <p:spPr bwMode="auto">
          <a:xfrm>
            <a:off x="130177" y="149226"/>
            <a:ext cx="7731125" cy="530225"/>
          </a:xfrm>
          <a:prstGeom prst="rect">
            <a:avLst/>
          </a:prstGeom>
          <a:solidFill>
            <a:schemeClr val="tx1"/>
          </a:solidFill>
          <a:ln>
            <a:miter lim="800000"/>
            <a:headEnd/>
            <a:tailEnd/>
          </a:ln>
        </p:spPr>
        <p:txBody>
          <a:bodyPr anchor="ctr"/>
          <a:lstStyle/>
          <a:p>
            <a:pPr eaLnBrk="0" hangingPunct="0">
              <a:lnSpc>
                <a:spcPct val="85000"/>
              </a:lnSpc>
              <a:defRPr/>
            </a:pPr>
            <a:r>
              <a:rPr lang="en-US" sz="2800" b="1" i="1" kern="0" dirty="0" smtClean="0">
                <a:solidFill>
                  <a:srgbClr val="FFFFFF"/>
                </a:solidFill>
              </a:rPr>
              <a:t>Interagency  Partnerships</a:t>
            </a:r>
            <a:endParaRPr lang="en-US" sz="2800" b="1" i="1" kern="0" dirty="0">
              <a:solidFill>
                <a:srgbClr val="FFFFFF"/>
              </a:solidFill>
            </a:endParaRPr>
          </a:p>
        </p:txBody>
      </p:sp>
      <p:sp>
        <p:nvSpPr>
          <p:cNvPr id="3" name="TextBox 2"/>
          <p:cNvSpPr txBox="1"/>
          <p:nvPr/>
        </p:nvSpPr>
        <p:spPr>
          <a:xfrm>
            <a:off x="361955" y="2525269"/>
            <a:ext cx="8288399" cy="1384995"/>
          </a:xfrm>
          <a:prstGeom prst="rect">
            <a:avLst/>
          </a:prstGeom>
          <a:solidFill>
            <a:schemeClr val="accent1"/>
          </a:solidFill>
        </p:spPr>
        <p:txBody>
          <a:bodyPr wrap="square" rtlCol="0">
            <a:spAutoFit/>
          </a:bodyPr>
          <a:lstStyle/>
          <a:p>
            <a:pPr algn="ctr"/>
            <a:r>
              <a:rPr lang="en-US" altLang="en-US" sz="2800" b="1" dirty="0">
                <a:solidFill>
                  <a:srgbClr val="000000"/>
                </a:solidFill>
                <a:latin typeface="Calibri" pitchFamily="34" charset="0"/>
              </a:rPr>
              <a:t>NASA </a:t>
            </a:r>
            <a:r>
              <a:rPr lang="en-US" altLang="en-US" sz="2800" b="1" dirty="0" smtClean="0">
                <a:solidFill>
                  <a:srgbClr val="000000"/>
                </a:solidFill>
                <a:latin typeface="Calibri" pitchFamily="34" charset="0"/>
              </a:rPr>
              <a:t>collaborates </a:t>
            </a:r>
            <a:r>
              <a:rPr lang="en-US" altLang="en-US" sz="2800" b="1" dirty="0">
                <a:solidFill>
                  <a:srgbClr val="000000"/>
                </a:solidFill>
                <a:latin typeface="Calibri" pitchFamily="34" charset="0"/>
              </a:rPr>
              <a:t>with numerous land management agencies and other partners in the United </a:t>
            </a:r>
            <a:r>
              <a:rPr lang="en-US" altLang="en-US" sz="2800" b="1" dirty="0" smtClean="0">
                <a:solidFill>
                  <a:srgbClr val="000000"/>
                </a:solidFill>
                <a:latin typeface="Calibri" pitchFamily="34" charset="0"/>
              </a:rPr>
              <a:t>States to improve wildfire characterization</a:t>
            </a:r>
            <a:endParaRPr lang="en-US" sz="20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1988" y="930752"/>
            <a:ext cx="1583307" cy="156587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3598" y="4528360"/>
            <a:ext cx="1624187" cy="1396504"/>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4983" y="4531607"/>
            <a:ext cx="1241005" cy="161578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5398" y="911645"/>
            <a:ext cx="1439581" cy="1584979"/>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688" y="5224257"/>
            <a:ext cx="1109270" cy="1499656"/>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20593" y="1331466"/>
            <a:ext cx="2371118" cy="874351"/>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6182" y="4517736"/>
            <a:ext cx="1499656" cy="1499656"/>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85369" y="5310315"/>
            <a:ext cx="1512924" cy="1512924"/>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46190" y="4469356"/>
            <a:ext cx="1539843" cy="1539843"/>
          </a:xfrm>
          <a:prstGeom prst="rect">
            <a:avLst/>
          </a:prstGeom>
        </p:spPr>
      </p:pic>
      <p:pic>
        <p:nvPicPr>
          <p:cNvPr id="17"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41988" y="6173426"/>
            <a:ext cx="2144045" cy="6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121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txBox="1">
            <a:spLocks noChangeArrowheads="1"/>
          </p:cNvSpPr>
          <p:nvPr/>
        </p:nvSpPr>
        <p:spPr bwMode="auto">
          <a:xfrm>
            <a:off x="8628065" y="6503989"/>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400">
                <a:solidFill>
                  <a:srgbClr val="000000"/>
                </a:solidFill>
              </a:rPr>
              <a:t>|‌ </a:t>
            </a:r>
            <a:fld id="{A1BB0028-D3DB-42AC-92D9-22F99DCCCC69}" type="slidenum">
              <a:rPr lang="en-US" altLang="en-US" sz="1400">
                <a:solidFill>
                  <a:srgbClr val="000000"/>
                </a:solidFill>
              </a:rPr>
              <a:pPr algn="r"/>
              <a:t>38</a:t>
            </a:fld>
            <a:endParaRPr lang="en-US" altLang="en-US" sz="1400">
              <a:solidFill>
                <a:srgbClr val="000000"/>
              </a:solidFill>
            </a:endParaRPr>
          </a:p>
        </p:txBody>
      </p:sp>
      <p:sp>
        <p:nvSpPr>
          <p:cNvPr id="6" name="Title 8"/>
          <p:cNvSpPr txBox="1">
            <a:spLocks/>
          </p:cNvSpPr>
          <p:nvPr/>
        </p:nvSpPr>
        <p:spPr bwMode="auto">
          <a:xfrm>
            <a:off x="130177" y="149226"/>
            <a:ext cx="8347619" cy="530225"/>
          </a:xfrm>
          <a:prstGeom prst="rect">
            <a:avLst/>
          </a:prstGeom>
          <a:solidFill>
            <a:schemeClr val="tx1"/>
          </a:solidFill>
          <a:ln>
            <a:miter lim="800000"/>
            <a:headEnd/>
            <a:tailEnd/>
          </a:ln>
        </p:spPr>
        <p:txBody>
          <a:bodyPr anchor="ctr"/>
          <a:lstStyle/>
          <a:p>
            <a:pPr eaLnBrk="0" hangingPunct="0">
              <a:lnSpc>
                <a:spcPct val="85000"/>
              </a:lnSpc>
              <a:defRPr/>
            </a:pPr>
            <a:r>
              <a:rPr lang="en-US" sz="2600" b="1" i="1" kern="0" dirty="0" smtClean="0">
                <a:solidFill>
                  <a:srgbClr val="FFFFFF"/>
                </a:solidFill>
              </a:rPr>
              <a:t>NASA Participation in Research / Applications Committees</a:t>
            </a:r>
            <a:endParaRPr lang="en-US" sz="2600" b="1" i="1" kern="0" dirty="0">
              <a:solidFill>
                <a:srgbClr val="FFFFFF"/>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2408" y="5474646"/>
            <a:ext cx="1604533" cy="120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78" y="5961269"/>
            <a:ext cx="3872026" cy="6548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735" y="841125"/>
            <a:ext cx="1421265" cy="142126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119" y="942010"/>
            <a:ext cx="2354602" cy="110889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6361" y="885606"/>
            <a:ext cx="1221703" cy="1221703"/>
          </a:xfrm>
          <a:prstGeom prst="rect">
            <a:avLst/>
          </a:prstGeom>
        </p:spPr>
      </p:pic>
      <p:sp>
        <p:nvSpPr>
          <p:cNvPr id="3" name="TextBox 2"/>
          <p:cNvSpPr txBox="1"/>
          <p:nvPr/>
        </p:nvSpPr>
        <p:spPr>
          <a:xfrm>
            <a:off x="1" y="2091182"/>
            <a:ext cx="9144000"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Group on Earth Observations (GEO), Global Wildfire Information </a:t>
            </a:r>
            <a:r>
              <a:rPr lang="en-US" sz="2000" b="1" dirty="0" smtClean="0"/>
              <a:t>System (GWIS</a:t>
            </a:r>
            <a:r>
              <a:rPr lang="en-US" sz="2000" b="1" dirty="0"/>
              <a:t>); </a:t>
            </a:r>
          </a:p>
          <a:p>
            <a:endParaRPr lang="en-US" sz="2000" b="1" dirty="0"/>
          </a:p>
          <a:p>
            <a:pPr marL="285750" indent="-285750">
              <a:buFont typeface="Arial" panose="020B0604020202020204" pitchFamily="34" charset="0"/>
              <a:buChar char="•"/>
            </a:pPr>
            <a:r>
              <a:rPr lang="en-US" sz="2000" b="1" dirty="0"/>
              <a:t>National Science &amp; Technology Council (NSTC) Subcommittee on Disaster </a:t>
            </a:r>
            <a:r>
              <a:rPr lang="en-US" sz="2000" b="1" dirty="0" smtClean="0"/>
              <a:t>Reduction </a:t>
            </a:r>
            <a:r>
              <a:rPr lang="en-US" sz="2000" b="1" dirty="0"/>
              <a:t>(SDR) Wildland Fire Science and Technology Task Force (WFST TF); </a:t>
            </a:r>
          </a:p>
          <a:p>
            <a:endParaRPr lang="en-US" sz="2000" b="1" dirty="0"/>
          </a:p>
          <a:p>
            <a:pPr marL="285750" indent="-285750">
              <a:buFont typeface="Arial" panose="020B0604020202020204" pitchFamily="34" charset="0"/>
              <a:buChar char="•"/>
            </a:pPr>
            <a:r>
              <a:rPr lang="en-US" sz="2000" b="1" dirty="0"/>
              <a:t>Interagency Arctic Research Policy Committee (IARPC); Wildfire </a:t>
            </a:r>
            <a:r>
              <a:rPr lang="en-US" sz="2000" b="1" dirty="0" smtClean="0"/>
              <a:t>Implementation Team </a:t>
            </a:r>
            <a:r>
              <a:rPr lang="en-US" sz="2000" b="1" dirty="0"/>
              <a:t>(WIT</a:t>
            </a:r>
            <a:r>
              <a:rPr lang="en-US" sz="2000" b="1" dirty="0" smtClean="0"/>
              <a:t>); </a:t>
            </a:r>
            <a:endParaRPr lang="en-US" sz="2000" b="1" dirty="0"/>
          </a:p>
          <a:p>
            <a:endParaRPr lang="en-US" sz="2000" b="1" dirty="0"/>
          </a:p>
          <a:p>
            <a:pPr marL="285750" indent="-285750">
              <a:buFont typeface="Arial" panose="020B0604020202020204" pitchFamily="34" charset="0"/>
              <a:buChar char="•"/>
            </a:pPr>
            <a:r>
              <a:rPr lang="en-US" sz="2000" b="1" dirty="0"/>
              <a:t>NRC, Div. of Earth &amp; Life Sciences, Wildfire Study Team; </a:t>
            </a:r>
          </a:p>
        </p:txBody>
      </p:sp>
    </p:spTree>
    <p:extLst>
      <p:ext uri="{BB962C8B-B14F-4D97-AF65-F5344CB8AC3E}">
        <p14:creationId xmlns:p14="http://schemas.microsoft.com/office/powerpoint/2010/main" val="933272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bwMode="auto">
          <a:xfrm>
            <a:off x="96762" y="136904"/>
            <a:ext cx="7100451" cy="530225"/>
          </a:xfrm>
          <a:prstGeom prst="rect">
            <a:avLst/>
          </a:prstGeom>
          <a:solidFill>
            <a:schemeClr val="tx1"/>
          </a:solidFill>
          <a:ln>
            <a:miter lim="800000"/>
            <a:headEnd/>
            <a:tailEnd/>
          </a:ln>
        </p:spPr>
        <p:txBody>
          <a:bodyPr anchor="ctr"/>
          <a:lstStyle/>
          <a:p>
            <a:pPr eaLnBrk="0" hangingPunct="0">
              <a:lnSpc>
                <a:spcPct val="85000"/>
              </a:lnSpc>
              <a:defRPr/>
            </a:pPr>
            <a:r>
              <a:rPr lang="en-US" sz="3200" b="1" i="1" kern="0" dirty="0" smtClean="0">
                <a:solidFill>
                  <a:schemeClr val="bg1"/>
                </a:solidFill>
                <a:latin typeface="+mj-lt"/>
                <a:ea typeface="+mj-ea"/>
                <a:cs typeface="+mj-cs"/>
              </a:rPr>
              <a:t>Active &amp; Upcoming Activities</a:t>
            </a:r>
            <a:endParaRPr lang="en-US" sz="3200" b="1" i="1" kern="0" dirty="0">
              <a:solidFill>
                <a:schemeClr val="bg1"/>
              </a:solidFill>
              <a:latin typeface="+mj-lt"/>
              <a:ea typeface="+mj-ea"/>
              <a:cs typeface="+mj-cs"/>
            </a:endParaRPr>
          </a:p>
        </p:txBody>
      </p:sp>
      <p:sp>
        <p:nvSpPr>
          <p:cNvPr id="5" name="Content Placeholder 2"/>
          <p:cNvSpPr txBox="1">
            <a:spLocks/>
          </p:cNvSpPr>
          <p:nvPr/>
        </p:nvSpPr>
        <p:spPr bwMode="auto">
          <a:xfrm>
            <a:off x="258762" y="1170756"/>
            <a:ext cx="8789704" cy="5405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0000"/>
              </a:spcBef>
              <a:spcAft>
                <a:spcPct val="0"/>
              </a:spcAft>
              <a:buNone/>
              <a:defRPr sz="2000">
                <a:solidFill>
                  <a:schemeClr val="tx1"/>
                </a:solidFill>
                <a:latin typeface="+mn-lt"/>
                <a:ea typeface="+mn-ea"/>
                <a:cs typeface="+mn-cs"/>
              </a:defRPr>
            </a:lvl1pPr>
            <a:lvl2pPr marL="457200" indent="0" algn="ctr" rtl="0" eaLnBrk="0" fontAlgn="base" hangingPunct="0">
              <a:spcBef>
                <a:spcPct val="30000"/>
              </a:spcBef>
              <a:spcAft>
                <a:spcPct val="0"/>
              </a:spcAft>
              <a:buFont typeface="Times" charset="0"/>
              <a:buNone/>
              <a:defRPr sz="2000">
                <a:solidFill>
                  <a:schemeClr val="tx1"/>
                </a:solidFill>
                <a:latin typeface="+mn-lt"/>
              </a:defRPr>
            </a:lvl2pPr>
            <a:lvl3pPr marL="914400" indent="0" algn="ctr" rtl="0" eaLnBrk="0" fontAlgn="base" hangingPunct="0">
              <a:spcBef>
                <a:spcPct val="30000"/>
              </a:spcBef>
              <a:spcAft>
                <a:spcPct val="0"/>
              </a:spcAft>
              <a:buNone/>
              <a:defRPr sz="2000">
                <a:solidFill>
                  <a:schemeClr val="tx1"/>
                </a:solidFill>
                <a:latin typeface="+mn-lt"/>
              </a:defRPr>
            </a:lvl3pPr>
            <a:lvl4pPr marL="1371600" indent="0" algn="ctr" rtl="0" eaLnBrk="0" fontAlgn="base" hangingPunct="0">
              <a:spcBef>
                <a:spcPct val="30000"/>
              </a:spcBef>
              <a:spcAft>
                <a:spcPct val="0"/>
              </a:spcAft>
              <a:buNone/>
              <a:defRPr sz="2000">
                <a:solidFill>
                  <a:schemeClr val="tx1"/>
                </a:solidFill>
                <a:latin typeface="+mn-lt"/>
              </a:defRPr>
            </a:lvl4pPr>
            <a:lvl5pPr marL="1828800" indent="0" algn="ctr" rtl="0" eaLnBrk="0" fontAlgn="base" hangingPunct="0">
              <a:spcBef>
                <a:spcPct val="30000"/>
              </a:spcBef>
              <a:spcAft>
                <a:spcPct val="0"/>
              </a:spcAft>
              <a:buNone/>
              <a:defRPr sz="2000">
                <a:solidFill>
                  <a:schemeClr val="tx1"/>
                </a:solidFill>
                <a:latin typeface="+mn-lt"/>
              </a:defRPr>
            </a:lvl5pPr>
            <a:lvl6pPr marL="2286000" indent="0" algn="ctr" rtl="0" fontAlgn="base">
              <a:spcBef>
                <a:spcPct val="30000"/>
              </a:spcBef>
              <a:spcAft>
                <a:spcPct val="0"/>
              </a:spcAft>
              <a:buNone/>
              <a:defRPr sz="2000">
                <a:solidFill>
                  <a:schemeClr val="tx1"/>
                </a:solidFill>
                <a:latin typeface="+mn-lt"/>
              </a:defRPr>
            </a:lvl6pPr>
            <a:lvl7pPr marL="2743200" indent="0" algn="ctr" rtl="0" fontAlgn="base">
              <a:spcBef>
                <a:spcPct val="30000"/>
              </a:spcBef>
              <a:spcAft>
                <a:spcPct val="0"/>
              </a:spcAft>
              <a:buNone/>
              <a:defRPr sz="2000">
                <a:solidFill>
                  <a:schemeClr val="tx1"/>
                </a:solidFill>
                <a:latin typeface="+mn-lt"/>
              </a:defRPr>
            </a:lvl7pPr>
            <a:lvl8pPr marL="3200400" indent="0" algn="ctr" rtl="0" fontAlgn="base">
              <a:spcBef>
                <a:spcPct val="30000"/>
              </a:spcBef>
              <a:spcAft>
                <a:spcPct val="0"/>
              </a:spcAft>
              <a:buNone/>
              <a:defRPr sz="2000">
                <a:solidFill>
                  <a:schemeClr val="tx1"/>
                </a:solidFill>
                <a:latin typeface="+mn-lt"/>
              </a:defRPr>
            </a:lvl8pPr>
            <a:lvl9pPr marL="3657600" indent="0" algn="ctr" rtl="0" fontAlgn="base">
              <a:spcBef>
                <a:spcPct val="30000"/>
              </a:spcBef>
              <a:spcAft>
                <a:spcPct val="0"/>
              </a:spcAft>
              <a:buNone/>
              <a:defRPr sz="2000">
                <a:solidFill>
                  <a:schemeClr val="tx1"/>
                </a:solidFill>
                <a:latin typeface="+mn-lt"/>
              </a:defRPr>
            </a:lvl9pPr>
          </a:lstStyle>
          <a:p>
            <a:pPr marL="342900" indent="-342900" algn="l">
              <a:buFont typeface="Arial" panose="020B0604020202020204" pitchFamily="34" charset="0"/>
              <a:buChar char="•"/>
            </a:pPr>
            <a:r>
              <a:rPr lang="en-US" sz="2400" i="1" dirty="0" smtClean="0"/>
              <a:t>Committee Member (rep NASA) on GEO 2012-2015 Work Plan, element DI-01--Disasters; Risk Reduction , Group C4: Global Wildfire Information System;</a:t>
            </a:r>
          </a:p>
          <a:p>
            <a:pPr marL="342900" lvl="0" indent="-342900" algn="l">
              <a:buFont typeface="Arial" panose="020B0604020202020204" pitchFamily="34" charset="0"/>
              <a:buChar char="•"/>
            </a:pPr>
            <a:r>
              <a:rPr lang="en-US" sz="2400" dirty="0" smtClean="0"/>
              <a:t>NASA represented on</a:t>
            </a:r>
            <a:r>
              <a:rPr lang="en-US" sz="2400" dirty="0" smtClean="0">
                <a:solidFill>
                  <a:srgbClr val="000000"/>
                </a:solidFill>
              </a:rPr>
              <a:t> </a:t>
            </a:r>
            <a:r>
              <a:rPr lang="en-US" sz="2400" dirty="0" smtClean="0"/>
              <a:t>Wildland </a:t>
            </a:r>
            <a:r>
              <a:rPr lang="en-US" sz="2400" dirty="0"/>
              <a:t>Fire Science &amp; Technology Task </a:t>
            </a:r>
            <a:r>
              <a:rPr lang="en-US" sz="2400" dirty="0" smtClean="0"/>
              <a:t>Force (Amber Soja);</a:t>
            </a:r>
          </a:p>
          <a:p>
            <a:pPr marL="342900" indent="-342900" algn="l">
              <a:buFont typeface="Arial" panose="020B0604020202020204" pitchFamily="34" charset="0"/>
              <a:buChar char="•"/>
            </a:pPr>
            <a:r>
              <a:rPr lang="en-US" sz="2400" dirty="0" smtClean="0"/>
              <a:t>Sponsored and supported NASA exhibit at IUFRO, Salt Lake City, UT. 5-12 October 2014.</a:t>
            </a:r>
            <a:endParaRPr lang="en-US" sz="2400" kern="0" dirty="0" smtClean="0"/>
          </a:p>
          <a:p>
            <a:pPr marL="342900" indent="-342900" algn="l">
              <a:buFont typeface="Arial" panose="020B0604020202020204" pitchFamily="34" charset="0"/>
              <a:buChar char="•"/>
            </a:pPr>
            <a:r>
              <a:rPr lang="en-US" sz="2400" kern="0" dirty="0" smtClean="0"/>
              <a:t>Phase </a:t>
            </a:r>
            <a:r>
              <a:rPr lang="en-US" sz="2400" kern="0" dirty="0"/>
              <a:t>II Project team 1</a:t>
            </a:r>
            <a:r>
              <a:rPr lang="en-US" sz="2400" kern="0" baseline="30000" dirty="0"/>
              <a:t>st</a:t>
            </a:r>
            <a:r>
              <a:rPr lang="en-US" sz="2400" kern="0" dirty="0"/>
              <a:t> Year Review and Planning Workshop (January ‘15 at RSAC / SLC; ‘16 at NIFC / Boise; ‘17 at TBD</a:t>
            </a:r>
          </a:p>
          <a:p>
            <a:pPr marL="342900" lvl="0" indent="-342900" algn="l">
              <a:buFont typeface="Arial" panose="020B0604020202020204" pitchFamily="34" charset="0"/>
              <a:buChar char="•"/>
            </a:pPr>
            <a:endParaRPr lang="en-US" sz="2400" dirty="0" smtClean="0"/>
          </a:p>
          <a:p>
            <a:pPr marL="342900" lvl="0" indent="-342900" algn="l">
              <a:buFont typeface="Arial" panose="020B0604020202020204" pitchFamily="34" charset="0"/>
              <a:buChar char="•"/>
            </a:pPr>
            <a:endParaRPr lang="en-US" sz="2400" dirty="0"/>
          </a:p>
          <a:p>
            <a:pPr marL="342900" indent="-342900" algn="l">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90195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91440"/>
            <a:ext cx="9067800" cy="701675"/>
          </a:xfrm>
        </p:spPr>
        <p:txBody>
          <a:bodyPr/>
          <a:lstStyle/>
          <a:p>
            <a:pPr eaLnBrk="1" hangingPunct="1"/>
            <a:r>
              <a:rPr lang="en-US" sz="4000" b="1" i="1" dirty="0" smtClean="0">
                <a:solidFill>
                  <a:schemeClr val="bg1"/>
                </a:solidFill>
              </a:rPr>
              <a:t>TFRSAC Schedule: 28 May</a:t>
            </a:r>
          </a:p>
        </p:txBody>
      </p:sp>
      <p:sp>
        <p:nvSpPr>
          <p:cNvPr id="15" name="TextBox 13"/>
          <p:cNvSpPr txBox="1">
            <a:spLocks noChangeArrowheads="1"/>
          </p:cNvSpPr>
          <p:nvPr/>
        </p:nvSpPr>
        <p:spPr bwMode="auto">
          <a:xfrm>
            <a:off x="6863092" y="3325659"/>
            <a:ext cx="1905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a:cs typeface="Arial" pitchFamily="34" charset="0"/>
              </a:defRPr>
            </a:lvl1pPr>
            <a:lvl2pPr marL="742950" indent="-285750" eaLnBrk="0" hangingPunct="0">
              <a:defRPr>
                <a:solidFill>
                  <a:schemeClr val="tx1"/>
                </a:solidFill>
                <a:latin typeface="Franklin Gothic Book"/>
                <a:cs typeface="Arial" pitchFamily="34" charset="0"/>
              </a:defRPr>
            </a:lvl2pPr>
            <a:lvl3pPr marL="1143000" indent="-228600" eaLnBrk="0" hangingPunct="0">
              <a:defRPr>
                <a:solidFill>
                  <a:schemeClr val="tx1"/>
                </a:solidFill>
                <a:latin typeface="Franklin Gothic Book"/>
                <a:cs typeface="Arial" pitchFamily="34" charset="0"/>
              </a:defRPr>
            </a:lvl3pPr>
            <a:lvl4pPr marL="1600200" indent="-228600" eaLnBrk="0" hangingPunct="0">
              <a:defRPr>
                <a:solidFill>
                  <a:schemeClr val="tx1"/>
                </a:solidFill>
                <a:latin typeface="Franklin Gothic Book"/>
                <a:cs typeface="Arial" pitchFamily="34" charset="0"/>
              </a:defRPr>
            </a:lvl4pPr>
            <a:lvl5pPr marL="2057400" indent="-228600" eaLnBrk="0" hangingPunct="0">
              <a:defRPr>
                <a:solidFill>
                  <a:schemeClr val="tx1"/>
                </a:solidFill>
                <a:latin typeface="Franklin Gothic Book"/>
                <a:cs typeface="Arial" pitchFamily="34" charset="0"/>
              </a:defRPr>
            </a:lvl5pPr>
            <a:lvl6pPr marL="2514600" indent="-228600" eaLnBrk="0" fontAlgn="base" hangingPunct="0">
              <a:spcBef>
                <a:spcPct val="0"/>
              </a:spcBef>
              <a:spcAft>
                <a:spcPct val="0"/>
              </a:spcAft>
              <a:defRPr>
                <a:solidFill>
                  <a:schemeClr val="tx1"/>
                </a:solidFill>
                <a:latin typeface="Franklin Gothic Book"/>
                <a:cs typeface="Arial" pitchFamily="34" charset="0"/>
              </a:defRPr>
            </a:lvl6pPr>
            <a:lvl7pPr marL="2971800" indent="-228600" eaLnBrk="0" fontAlgn="base" hangingPunct="0">
              <a:spcBef>
                <a:spcPct val="0"/>
              </a:spcBef>
              <a:spcAft>
                <a:spcPct val="0"/>
              </a:spcAft>
              <a:defRPr>
                <a:solidFill>
                  <a:schemeClr val="tx1"/>
                </a:solidFill>
                <a:latin typeface="Franklin Gothic Book"/>
                <a:cs typeface="Arial" pitchFamily="34" charset="0"/>
              </a:defRPr>
            </a:lvl7pPr>
            <a:lvl8pPr marL="3429000" indent="-228600" eaLnBrk="0" fontAlgn="base" hangingPunct="0">
              <a:spcBef>
                <a:spcPct val="0"/>
              </a:spcBef>
              <a:spcAft>
                <a:spcPct val="0"/>
              </a:spcAft>
              <a:defRPr>
                <a:solidFill>
                  <a:schemeClr val="tx1"/>
                </a:solidFill>
                <a:latin typeface="Franklin Gothic Book"/>
                <a:cs typeface="Arial" pitchFamily="34" charset="0"/>
              </a:defRPr>
            </a:lvl8pPr>
            <a:lvl9pPr marL="3886200" indent="-228600" eaLnBrk="0" fontAlgn="base" hangingPunct="0">
              <a:spcBef>
                <a:spcPct val="0"/>
              </a:spcBef>
              <a:spcAft>
                <a:spcPct val="0"/>
              </a:spcAft>
              <a:defRPr>
                <a:solidFill>
                  <a:schemeClr val="tx1"/>
                </a:solidFill>
                <a:latin typeface="Franklin Gothic Book"/>
                <a:cs typeface="Arial" pitchFamily="34" charset="0"/>
              </a:defRPr>
            </a:lvl9pPr>
          </a:lstStyle>
          <a:p>
            <a:pPr algn="ctr" eaLnBrk="1" hangingPunct="1"/>
            <a:r>
              <a:rPr lang="en-US" sz="1600" dirty="0" smtClean="0">
                <a:solidFill>
                  <a:srgbClr val="FFFFFF"/>
                </a:solidFill>
              </a:rPr>
              <a:t>CBP Predator B</a:t>
            </a:r>
            <a:endParaRPr lang="en-US" sz="1600" dirty="0">
              <a:solidFill>
                <a:srgbClr val="FFFFFF"/>
              </a:solidFill>
            </a:endParaRPr>
          </a:p>
        </p:txBody>
      </p:sp>
      <p:sp>
        <p:nvSpPr>
          <p:cNvPr id="2" name="Rectangle 1"/>
          <p:cNvSpPr/>
          <p:nvPr/>
        </p:nvSpPr>
        <p:spPr>
          <a:xfrm>
            <a:off x="117213" y="1278944"/>
            <a:ext cx="8926497" cy="5509200"/>
          </a:xfrm>
          <a:prstGeom prst="rect">
            <a:avLst/>
          </a:prstGeom>
          <a:solidFill>
            <a:schemeClr val="bg1"/>
          </a:solidFill>
        </p:spPr>
        <p:txBody>
          <a:bodyPr wrap="square">
            <a:spAutoFit/>
          </a:bodyPr>
          <a:lstStyle/>
          <a:p>
            <a:r>
              <a:rPr lang="en-US" sz="1600" b="1" dirty="0"/>
              <a:t>7:30 </a:t>
            </a:r>
            <a:r>
              <a:rPr lang="en-US" sz="1600" b="1" dirty="0" smtClean="0"/>
              <a:t>AM</a:t>
            </a:r>
            <a:r>
              <a:rPr lang="en-US" sz="1600" b="1" dirty="0"/>
              <a:t>	Breakfast </a:t>
            </a:r>
            <a:r>
              <a:rPr lang="en-US" sz="1600" b="1" dirty="0" smtClean="0"/>
              <a:t>Provided at Conference Facility (</a:t>
            </a:r>
            <a:r>
              <a:rPr lang="en-US" sz="1600" b="1" dirty="0" err="1" smtClean="0"/>
              <a:t>Bld</a:t>
            </a:r>
            <a:r>
              <a:rPr lang="en-US" sz="1600" b="1" dirty="0" smtClean="0"/>
              <a:t> 152, Rm 171)</a:t>
            </a:r>
            <a:r>
              <a:rPr lang="en-US" sz="1600" b="1" dirty="0"/>
              <a:t>		</a:t>
            </a:r>
            <a:endParaRPr lang="en-US" sz="1600" dirty="0"/>
          </a:p>
          <a:p>
            <a:r>
              <a:rPr lang="en-US" sz="1600" b="1" dirty="0"/>
              <a:t> </a:t>
            </a:r>
            <a:endParaRPr lang="en-US" sz="1600" dirty="0"/>
          </a:p>
          <a:p>
            <a:r>
              <a:rPr lang="en-US" sz="1600" b="1" dirty="0" smtClean="0"/>
              <a:t>9:00 AM </a:t>
            </a:r>
            <a:r>
              <a:rPr lang="en-US" sz="1600" b="1" dirty="0"/>
              <a:t>	Meeting </a:t>
            </a:r>
            <a:r>
              <a:rPr lang="en-US" sz="1600" b="1" dirty="0" smtClean="0"/>
              <a:t>start:</a:t>
            </a:r>
          </a:p>
          <a:p>
            <a:r>
              <a:rPr lang="en-US" sz="1600" b="1" dirty="0"/>
              <a:t>	</a:t>
            </a:r>
            <a:r>
              <a:rPr lang="en-US" sz="1600" b="1" dirty="0" smtClean="0"/>
              <a:t>Morning Session (~20 </a:t>
            </a:r>
            <a:r>
              <a:rPr lang="en-US" sz="1600" b="1" dirty="0"/>
              <a:t>minutes each)</a:t>
            </a:r>
          </a:p>
          <a:p>
            <a:r>
              <a:rPr lang="en-US" sz="1600" dirty="0"/>
              <a:t> </a:t>
            </a:r>
            <a:r>
              <a:rPr lang="en-US" sz="1600" dirty="0" smtClean="0"/>
              <a:t>	Tuesday recap</a:t>
            </a:r>
            <a:r>
              <a:rPr lang="en-US" sz="1600" dirty="0"/>
              <a:t>	</a:t>
            </a:r>
            <a:r>
              <a:rPr lang="en-US" sz="1600" dirty="0" smtClean="0"/>
              <a:t>				Vince </a:t>
            </a:r>
            <a:r>
              <a:rPr lang="en-US" sz="1600" dirty="0"/>
              <a:t>&amp; Everett</a:t>
            </a:r>
          </a:p>
          <a:p>
            <a:pPr lvl="0"/>
            <a:r>
              <a:rPr lang="en-US" sz="1600" dirty="0" smtClean="0"/>
              <a:t>	Carry-Over Presentations from Tuesday (if any)</a:t>
            </a:r>
            <a:r>
              <a:rPr lang="en-US" sz="1600" dirty="0"/>
              <a:t>		</a:t>
            </a:r>
            <a:endParaRPr lang="en-US" sz="1600" dirty="0" smtClean="0"/>
          </a:p>
          <a:p>
            <a:pPr lvl="0"/>
            <a:r>
              <a:rPr lang="en-US" sz="1600" dirty="0" smtClean="0"/>
              <a:t>	International Partner Activities Update (20 Minutes)	</a:t>
            </a:r>
            <a:r>
              <a:rPr lang="en-US" sz="1600" dirty="0"/>
              <a:t>		</a:t>
            </a:r>
            <a:r>
              <a:rPr lang="en-US" sz="1600" dirty="0" smtClean="0"/>
              <a:t>		 Hungary					Restas </a:t>
            </a:r>
            <a:r>
              <a:rPr lang="en-US" sz="1600" dirty="0" err="1"/>
              <a:t>Agoston</a:t>
            </a:r>
            <a:r>
              <a:rPr lang="en-US" sz="1600" dirty="0"/>
              <a:t> </a:t>
            </a:r>
            <a:endParaRPr lang="en-US" sz="1600" dirty="0" smtClean="0"/>
          </a:p>
          <a:p>
            <a:pPr lvl="0"/>
            <a:r>
              <a:rPr lang="en-US" sz="1600" dirty="0"/>
              <a:t>	</a:t>
            </a:r>
            <a:r>
              <a:rPr lang="en-US" sz="1600" dirty="0" smtClean="0"/>
              <a:t>	 Spain					Enric </a:t>
            </a:r>
            <a:r>
              <a:rPr lang="en-US" sz="1600" dirty="0"/>
              <a:t>Pastor </a:t>
            </a:r>
            <a:endParaRPr lang="en-US" sz="1600" dirty="0" smtClean="0"/>
          </a:p>
          <a:p>
            <a:pPr lvl="0"/>
            <a:r>
              <a:rPr lang="en-US" sz="1600" dirty="0"/>
              <a:t>	</a:t>
            </a:r>
            <a:r>
              <a:rPr lang="en-US" sz="1600" dirty="0" smtClean="0"/>
              <a:t>	 Australia					Terry </a:t>
            </a:r>
            <a:r>
              <a:rPr lang="en-US" sz="1600" dirty="0"/>
              <a:t>Cocks </a:t>
            </a:r>
            <a:endParaRPr lang="en-US" sz="1600" dirty="0" smtClean="0"/>
          </a:p>
          <a:p>
            <a:pPr lvl="0"/>
            <a:r>
              <a:rPr lang="en-US" sz="1600" dirty="0" smtClean="0"/>
              <a:t>	Update of Fire Work at Naval Research Lab		Dr. D. Peterson</a:t>
            </a:r>
            <a:r>
              <a:rPr lang="en-US" sz="1600" dirty="0"/>
              <a:t>	</a:t>
            </a:r>
            <a:r>
              <a:rPr lang="en-US" sz="1600" dirty="0" smtClean="0"/>
              <a:t>         </a:t>
            </a:r>
          </a:p>
          <a:p>
            <a:pPr lvl="0"/>
            <a:r>
              <a:rPr lang="en-US" sz="1600" dirty="0" smtClean="0"/>
              <a:t>	</a:t>
            </a:r>
          </a:p>
          <a:p>
            <a:pPr lvl="0"/>
            <a:r>
              <a:rPr lang="en-US" sz="1600" dirty="0" smtClean="0"/>
              <a:t>	</a:t>
            </a:r>
            <a:r>
              <a:rPr lang="en-US" sz="1600" b="1" dirty="0" smtClean="0"/>
              <a:t>10:30 AM 		Break </a:t>
            </a:r>
            <a:r>
              <a:rPr lang="en-US" sz="1600" dirty="0" smtClean="0"/>
              <a:t>(15 min)</a:t>
            </a:r>
          </a:p>
          <a:p>
            <a:r>
              <a:rPr lang="en-US" sz="1600" dirty="0"/>
              <a:t> </a:t>
            </a:r>
          </a:p>
          <a:p>
            <a:pPr lvl="0"/>
            <a:r>
              <a:rPr lang="en-US" sz="1600" b="1" dirty="0" smtClean="0"/>
              <a:t>10:45 AM</a:t>
            </a:r>
            <a:r>
              <a:rPr lang="en-US" sz="1600" dirty="0" smtClean="0"/>
              <a:t>	</a:t>
            </a:r>
            <a:r>
              <a:rPr lang="en-US" sz="1600" dirty="0"/>
              <a:t> </a:t>
            </a:r>
            <a:r>
              <a:rPr lang="en-US" sz="1600" dirty="0" smtClean="0"/>
              <a:t> </a:t>
            </a:r>
            <a:r>
              <a:rPr lang="en-US" sz="1600" b="1" dirty="0" smtClean="0"/>
              <a:t>Late Morning Panel – TFRSAC – Looking Ahead</a:t>
            </a:r>
          </a:p>
          <a:p>
            <a:pPr lvl="0"/>
            <a:r>
              <a:rPr lang="en-US" sz="1600" dirty="0"/>
              <a:t>	</a:t>
            </a:r>
            <a:r>
              <a:rPr lang="en-US" sz="1600" dirty="0" smtClean="0"/>
              <a:t>Panel: V. Ambrosia, E. Hinkley, J. Brass, B. Quayle, B. Roth, C. Berry, K. Guerrero</a:t>
            </a:r>
            <a:endParaRPr lang="en-US" sz="1600" dirty="0"/>
          </a:p>
          <a:p>
            <a:pPr lvl="0"/>
            <a:endParaRPr lang="en-US" sz="1600" dirty="0"/>
          </a:p>
          <a:p>
            <a:r>
              <a:rPr lang="en-US" sz="1600" b="1" dirty="0" smtClean="0"/>
              <a:t>11:30 AM  TFRSAC Wrap-Up: recommendations and Action Items</a:t>
            </a:r>
          </a:p>
          <a:p>
            <a:endParaRPr lang="en-US" sz="1600" b="1" dirty="0"/>
          </a:p>
          <a:p>
            <a:r>
              <a:rPr lang="en-US" sz="1600" b="1" dirty="0" smtClean="0"/>
              <a:t>12:00 PM</a:t>
            </a:r>
            <a:r>
              <a:rPr lang="en-US" sz="1600" b="1" dirty="0"/>
              <a:t>	</a:t>
            </a:r>
            <a:r>
              <a:rPr lang="en-US" sz="1600" b="1" dirty="0" smtClean="0"/>
              <a:t>- 1:15 PM		Lunch (Off Site)</a:t>
            </a:r>
          </a:p>
          <a:p>
            <a:endParaRPr lang="en-US" sz="1600" b="1" dirty="0" smtClean="0"/>
          </a:p>
          <a:p>
            <a:r>
              <a:rPr lang="en-US" sz="1600" b="1" dirty="0" smtClean="0"/>
              <a:t>1:30 PM  AMS Integration Team Meeting</a:t>
            </a:r>
            <a:endParaRPr lang="en-US" sz="1600" dirty="0"/>
          </a:p>
        </p:txBody>
      </p:sp>
      <p:sp>
        <p:nvSpPr>
          <p:cNvPr id="3" name="Rectangle 2"/>
          <p:cNvSpPr/>
          <p:nvPr/>
        </p:nvSpPr>
        <p:spPr bwMode="auto">
          <a:xfrm>
            <a:off x="117213" y="4189051"/>
            <a:ext cx="8784258" cy="381000"/>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6" name="Rectangle 5"/>
          <p:cNvSpPr/>
          <p:nvPr/>
        </p:nvSpPr>
        <p:spPr bwMode="auto">
          <a:xfrm>
            <a:off x="96179" y="5900490"/>
            <a:ext cx="8784258" cy="373602"/>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7" name="Rectangle 6"/>
          <p:cNvSpPr/>
          <p:nvPr/>
        </p:nvSpPr>
        <p:spPr bwMode="auto">
          <a:xfrm>
            <a:off x="96179" y="1160418"/>
            <a:ext cx="8784258" cy="453343"/>
          </a:xfrm>
          <a:prstGeom prst="rect">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Tree>
    <p:extLst>
      <p:ext uri="{BB962C8B-B14F-4D97-AF65-F5344CB8AC3E}">
        <p14:creationId xmlns:p14="http://schemas.microsoft.com/office/powerpoint/2010/main" val="2311128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bwMode="auto">
          <a:xfrm>
            <a:off x="96762" y="136904"/>
            <a:ext cx="7100451" cy="530225"/>
          </a:xfrm>
          <a:prstGeom prst="rect">
            <a:avLst/>
          </a:prstGeom>
          <a:solidFill>
            <a:schemeClr val="tx1"/>
          </a:solidFill>
          <a:ln>
            <a:miter lim="800000"/>
            <a:headEnd/>
            <a:tailEnd/>
          </a:ln>
        </p:spPr>
        <p:txBody>
          <a:bodyPr anchor="ctr"/>
          <a:lstStyle/>
          <a:p>
            <a:pPr eaLnBrk="0" hangingPunct="0">
              <a:lnSpc>
                <a:spcPct val="85000"/>
              </a:lnSpc>
              <a:defRPr/>
            </a:pPr>
            <a:r>
              <a:rPr lang="en-US" sz="3200" b="1" i="1" kern="0" dirty="0" smtClean="0">
                <a:solidFill>
                  <a:schemeClr val="bg1"/>
                </a:solidFill>
                <a:latin typeface="+mj-lt"/>
                <a:ea typeface="+mj-ea"/>
                <a:cs typeface="+mj-cs"/>
              </a:rPr>
              <a:t>Active &amp; Upcoming Activities</a:t>
            </a:r>
            <a:endParaRPr lang="en-US" sz="3200" b="1" i="1" kern="0" dirty="0">
              <a:solidFill>
                <a:schemeClr val="bg1"/>
              </a:solidFill>
              <a:latin typeface="+mj-lt"/>
              <a:ea typeface="+mj-ea"/>
              <a:cs typeface="+mj-cs"/>
            </a:endParaRPr>
          </a:p>
        </p:txBody>
      </p:sp>
      <p:sp>
        <p:nvSpPr>
          <p:cNvPr id="5" name="Content Placeholder 2"/>
          <p:cNvSpPr txBox="1">
            <a:spLocks/>
          </p:cNvSpPr>
          <p:nvPr/>
        </p:nvSpPr>
        <p:spPr bwMode="auto">
          <a:xfrm>
            <a:off x="258762" y="934782"/>
            <a:ext cx="8789704" cy="5405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0000"/>
              </a:spcBef>
              <a:spcAft>
                <a:spcPct val="0"/>
              </a:spcAft>
              <a:buNone/>
              <a:defRPr sz="2000">
                <a:solidFill>
                  <a:schemeClr val="tx1"/>
                </a:solidFill>
                <a:latin typeface="+mn-lt"/>
                <a:ea typeface="+mn-ea"/>
                <a:cs typeface="+mn-cs"/>
              </a:defRPr>
            </a:lvl1pPr>
            <a:lvl2pPr marL="457200" indent="0" algn="ctr" rtl="0" eaLnBrk="0" fontAlgn="base" hangingPunct="0">
              <a:spcBef>
                <a:spcPct val="30000"/>
              </a:spcBef>
              <a:spcAft>
                <a:spcPct val="0"/>
              </a:spcAft>
              <a:buFont typeface="Times" charset="0"/>
              <a:buNone/>
              <a:defRPr sz="2000">
                <a:solidFill>
                  <a:schemeClr val="tx1"/>
                </a:solidFill>
                <a:latin typeface="+mn-lt"/>
              </a:defRPr>
            </a:lvl2pPr>
            <a:lvl3pPr marL="914400" indent="0" algn="ctr" rtl="0" eaLnBrk="0" fontAlgn="base" hangingPunct="0">
              <a:spcBef>
                <a:spcPct val="30000"/>
              </a:spcBef>
              <a:spcAft>
                <a:spcPct val="0"/>
              </a:spcAft>
              <a:buNone/>
              <a:defRPr sz="2000">
                <a:solidFill>
                  <a:schemeClr val="tx1"/>
                </a:solidFill>
                <a:latin typeface="+mn-lt"/>
              </a:defRPr>
            </a:lvl3pPr>
            <a:lvl4pPr marL="1371600" indent="0" algn="ctr" rtl="0" eaLnBrk="0" fontAlgn="base" hangingPunct="0">
              <a:spcBef>
                <a:spcPct val="30000"/>
              </a:spcBef>
              <a:spcAft>
                <a:spcPct val="0"/>
              </a:spcAft>
              <a:buNone/>
              <a:defRPr sz="2000">
                <a:solidFill>
                  <a:schemeClr val="tx1"/>
                </a:solidFill>
                <a:latin typeface="+mn-lt"/>
              </a:defRPr>
            </a:lvl4pPr>
            <a:lvl5pPr marL="1828800" indent="0" algn="ctr" rtl="0" eaLnBrk="0" fontAlgn="base" hangingPunct="0">
              <a:spcBef>
                <a:spcPct val="30000"/>
              </a:spcBef>
              <a:spcAft>
                <a:spcPct val="0"/>
              </a:spcAft>
              <a:buNone/>
              <a:defRPr sz="2000">
                <a:solidFill>
                  <a:schemeClr val="tx1"/>
                </a:solidFill>
                <a:latin typeface="+mn-lt"/>
              </a:defRPr>
            </a:lvl5pPr>
            <a:lvl6pPr marL="2286000" indent="0" algn="ctr" rtl="0" fontAlgn="base">
              <a:spcBef>
                <a:spcPct val="30000"/>
              </a:spcBef>
              <a:spcAft>
                <a:spcPct val="0"/>
              </a:spcAft>
              <a:buNone/>
              <a:defRPr sz="2000">
                <a:solidFill>
                  <a:schemeClr val="tx1"/>
                </a:solidFill>
                <a:latin typeface="+mn-lt"/>
              </a:defRPr>
            </a:lvl6pPr>
            <a:lvl7pPr marL="2743200" indent="0" algn="ctr" rtl="0" fontAlgn="base">
              <a:spcBef>
                <a:spcPct val="30000"/>
              </a:spcBef>
              <a:spcAft>
                <a:spcPct val="0"/>
              </a:spcAft>
              <a:buNone/>
              <a:defRPr sz="2000">
                <a:solidFill>
                  <a:schemeClr val="tx1"/>
                </a:solidFill>
                <a:latin typeface="+mn-lt"/>
              </a:defRPr>
            </a:lvl7pPr>
            <a:lvl8pPr marL="3200400" indent="0" algn="ctr" rtl="0" fontAlgn="base">
              <a:spcBef>
                <a:spcPct val="30000"/>
              </a:spcBef>
              <a:spcAft>
                <a:spcPct val="0"/>
              </a:spcAft>
              <a:buNone/>
              <a:defRPr sz="2000">
                <a:solidFill>
                  <a:schemeClr val="tx1"/>
                </a:solidFill>
                <a:latin typeface="+mn-lt"/>
              </a:defRPr>
            </a:lvl8pPr>
            <a:lvl9pPr marL="3657600" indent="0" algn="ctr" rtl="0" fontAlgn="base">
              <a:spcBef>
                <a:spcPct val="30000"/>
              </a:spcBef>
              <a:spcAft>
                <a:spcPct val="0"/>
              </a:spcAft>
              <a:buNone/>
              <a:defRPr sz="2000">
                <a:solidFill>
                  <a:schemeClr val="tx1"/>
                </a:solidFill>
                <a:latin typeface="+mn-lt"/>
              </a:defRPr>
            </a:lvl9pPr>
          </a:lstStyle>
          <a:p>
            <a:pPr marL="342900" indent="-342900" algn="l">
              <a:buFont typeface="Arial" panose="020B0604020202020204" pitchFamily="34" charset="0"/>
              <a:buChar char="•"/>
            </a:pPr>
            <a:r>
              <a:rPr lang="en-US" sz="2400" i="1" kern="0" dirty="0" smtClean="0"/>
              <a:t>Speaker on NASA’s </a:t>
            </a:r>
            <a:r>
              <a:rPr lang="en-US" sz="2400" i="1" kern="0" dirty="0"/>
              <a:t>ASP-Wildfire  program element at International Conference on Forest Fire Research, Coimbra, Portugal, November 2014</a:t>
            </a:r>
            <a:r>
              <a:rPr lang="en-US" sz="2400" i="1" kern="0" dirty="0" smtClean="0"/>
              <a:t>.</a:t>
            </a:r>
            <a:endParaRPr lang="en-US" sz="2400" i="1" kern="0" dirty="0"/>
          </a:p>
          <a:p>
            <a:pPr marL="342900" indent="-342900" algn="l">
              <a:buFont typeface="Arial" panose="020B0604020202020204" pitchFamily="34" charset="0"/>
              <a:buChar char="•"/>
            </a:pPr>
            <a:r>
              <a:rPr lang="en-US" sz="2400" i="1" kern="0" dirty="0"/>
              <a:t>Organized Special Session on NASA Wildfire Applications at Pecora Conference, Denver, CO, November, Amber Soja – Chair.</a:t>
            </a:r>
          </a:p>
          <a:p>
            <a:pPr marL="342900" indent="-342900" algn="l">
              <a:buFont typeface="Arial" panose="020B0604020202020204" pitchFamily="34" charset="0"/>
              <a:buChar char="•"/>
            </a:pPr>
            <a:r>
              <a:rPr lang="en-US" sz="2400" i="1" kern="0" dirty="0" smtClean="0"/>
              <a:t>ISRSE </a:t>
            </a:r>
            <a:r>
              <a:rPr lang="en-US" sz="2400" i="1" kern="0" dirty="0"/>
              <a:t>2015 Berlin, Program Technical Committee; </a:t>
            </a:r>
            <a:r>
              <a:rPr lang="en-US" sz="2400" i="1" kern="0" dirty="0" smtClean="0"/>
              <a:t>Theme Chair of Disasters Theme and Airborne Theme. Organized three (3) Special Sessions on “</a:t>
            </a:r>
            <a:r>
              <a:rPr lang="en-US" sz="2400" i="1" u="sng" kern="0" dirty="0" smtClean="0"/>
              <a:t>Wildfires</a:t>
            </a:r>
            <a:r>
              <a:rPr lang="en-US" sz="2400" i="1" kern="0" dirty="0" smtClean="0"/>
              <a:t>” and two (2) “</a:t>
            </a:r>
            <a:r>
              <a:rPr lang="en-US" sz="2400" i="1" u="sng" kern="0" dirty="0" smtClean="0"/>
              <a:t>UAS for Resource Assessment</a:t>
            </a:r>
            <a:r>
              <a:rPr lang="en-US" sz="2400" i="1" kern="0" dirty="0" smtClean="0"/>
              <a:t>” Special Sessions</a:t>
            </a:r>
          </a:p>
          <a:p>
            <a:pPr marL="342900" indent="-342900" algn="l">
              <a:buFont typeface="Arial" panose="020B0604020202020204" pitchFamily="34" charset="0"/>
              <a:buChar char="•"/>
            </a:pPr>
            <a:r>
              <a:rPr lang="en-US" sz="2400" i="1" kern="0" dirty="0" smtClean="0"/>
              <a:t>NASA rep on IARPC Wildfire Implementation Team; developed a document on orbital and airborne wildfire remote sensing assets that is web-served by the IARPC; and development of a workshop on “Arctic Wildfires and Assessment tools”.</a:t>
            </a:r>
            <a:endParaRPr lang="en-US" kern="0" dirty="0" smtClean="0"/>
          </a:p>
        </p:txBody>
      </p:sp>
    </p:spTree>
    <p:extLst>
      <p:ext uri="{BB962C8B-B14F-4D97-AF65-F5344CB8AC3E}">
        <p14:creationId xmlns:p14="http://schemas.microsoft.com/office/powerpoint/2010/main" val="209476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8041" y="1079542"/>
            <a:ext cx="8634054" cy="5192268"/>
          </a:xfrm>
        </p:spPr>
        <p:txBody>
          <a:bodyPr>
            <a:noAutofit/>
          </a:bodyPr>
          <a:lstStyle/>
          <a:p>
            <a:pPr marL="342900" indent="-342900" algn="l">
              <a:spcBef>
                <a:spcPts val="1500"/>
              </a:spcBef>
              <a:buFont typeface="Wingdings" panose="05000000000000000000" pitchFamily="2" charset="2"/>
              <a:buChar char="v"/>
            </a:pPr>
            <a:r>
              <a:rPr lang="en-US" sz="2400" dirty="0" smtClean="0"/>
              <a:t>Task Force established to </a:t>
            </a:r>
            <a:r>
              <a:rPr lang="en-US" sz="2400" dirty="0" smtClean="0">
                <a:solidFill>
                  <a:srgbClr val="FF0000"/>
                </a:solidFill>
              </a:rPr>
              <a:t>increase coordination and cooperation between Federal agencies</a:t>
            </a:r>
            <a:r>
              <a:rPr lang="en-US" sz="2400" dirty="0" smtClean="0"/>
              <a:t>, specifically between wildland fire management and wildfire mitigation, response, and recovery responsibilities (</a:t>
            </a:r>
            <a:r>
              <a:rPr lang="en-US" sz="2400" u="sng" dirty="0" smtClean="0"/>
              <a:t>fire science consumers</a:t>
            </a:r>
            <a:r>
              <a:rPr lang="en-US" sz="2400" dirty="0" smtClean="0"/>
              <a:t>) and the Federal organizations with science and technology </a:t>
            </a:r>
            <a:r>
              <a:rPr lang="en-US" sz="2400" dirty="0"/>
              <a:t>functions (</a:t>
            </a:r>
            <a:r>
              <a:rPr lang="en-US" sz="2400" u="sng" dirty="0"/>
              <a:t>fire science </a:t>
            </a:r>
            <a:r>
              <a:rPr lang="en-US" sz="2400" u="sng" dirty="0" smtClean="0"/>
              <a:t>producers</a:t>
            </a:r>
            <a:r>
              <a:rPr lang="en-US" sz="2400" dirty="0"/>
              <a:t>). </a:t>
            </a:r>
            <a:endParaRPr lang="en-US" sz="2400" dirty="0" smtClean="0"/>
          </a:p>
          <a:p>
            <a:pPr marL="342900" indent="-342900" algn="l">
              <a:spcBef>
                <a:spcPts val="1500"/>
              </a:spcBef>
              <a:buFont typeface="Wingdings" panose="05000000000000000000" pitchFamily="2" charset="2"/>
              <a:buChar char="v"/>
            </a:pPr>
            <a:r>
              <a:rPr lang="en-US" sz="2400" dirty="0" smtClean="0"/>
              <a:t>49 participants from 28 Federal departments and agencies</a:t>
            </a:r>
          </a:p>
          <a:p>
            <a:pPr marL="342900" indent="-342900" algn="l">
              <a:spcBef>
                <a:spcPts val="1500"/>
              </a:spcBef>
              <a:buFont typeface="Wingdings" panose="05000000000000000000" pitchFamily="2" charset="2"/>
              <a:buChar char="v"/>
            </a:pPr>
            <a:r>
              <a:rPr lang="en-US" sz="2400" dirty="0" smtClean="0"/>
              <a:t>A primary goal - Identify </a:t>
            </a:r>
            <a:r>
              <a:rPr lang="en-US" sz="2400" dirty="0"/>
              <a:t>and catalog a</a:t>
            </a:r>
            <a:r>
              <a:rPr lang="en-US" sz="2400" dirty="0" smtClean="0"/>
              <a:t> </a:t>
            </a:r>
            <a:r>
              <a:rPr lang="en-US" sz="2400" dirty="0"/>
              <a:t>baseline </a:t>
            </a:r>
            <a:r>
              <a:rPr lang="en-US" sz="2400" dirty="0" smtClean="0"/>
              <a:t>of </a:t>
            </a:r>
            <a:r>
              <a:rPr lang="en-US" sz="2400" dirty="0"/>
              <a:t>Federal roles and responsibilities related to fire to serve as a foundation for more formal and inclusive coordination between fire science producers and consumers in the </a:t>
            </a:r>
            <a:r>
              <a:rPr lang="en-US" sz="2400" dirty="0" smtClean="0"/>
              <a:t>future. </a:t>
            </a:r>
          </a:p>
          <a:p>
            <a:pPr marL="342900" indent="-342900" algn="l">
              <a:spcBef>
                <a:spcPts val="1500"/>
              </a:spcBef>
              <a:buFont typeface="Wingdings" panose="05000000000000000000" pitchFamily="2" charset="2"/>
              <a:buChar char="v"/>
            </a:pPr>
            <a:r>
              <a:rPr lang="en-US" sz="2400" dirty="0" smtClean="0"/>
              <a:t>Report being finalized now that will serve as a roadmap for future coordination and cooperation.</a:t>
            </a:r>
          </a:p>
        </p:txBody>
      </p:sp>
      <p:sp>
        <p:nvSpPr>
          <p:cNvPr id="4" name="Title 1"/>
          <p:cNvSpPr txBox="1">
            <a:spLocks/>
          </p:cNvSpPr>
          <p:nvPr/>
        </p:nvSpPr>
        <p:spPr bwMode="auto">
          <a:xfrm>
            <a:off x="0" y="-98136"/>
            <a:ext cx="9144000" cy="1053479"/>
          </a:xfrm>
          <a:prstGeom prst="rect">
            <a:avLst/>
          </a:prstGeom>
          <a:noFill/>
          <a:ln>
            <a:noFill/>
          </a:ln>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altLang="en-US" sz="2400" b="1" i="1" dirty="0" smtClean="0">
                <a:solidFill>
                  <a:prstClr val="white"/>
                </a:solidFill>
              </a:rPr>
              <a:t>Subcommittee </a:t>
            </a:r>
            <a:r>
              <a:rPr lang="en-US" altLang="en-US" sz="2400" b="1" i="1" dirty="0">
                <a:solidFill>
                  <a:prstClr val="white"/>
                </a:solidFill>
              </a:rPr>
              <a:t>on Disaster Reduction (SDR)</a:t>
            </a:r>
          </a:p>
          <a:p>
            <a:r>
              <a:rPr lang="en-US" altLang="en-US" sz="2400" b="1" i="1" dirty="0" smtClean="0">
                <a:solidFill>
                  <a:prstClr val="white"/>
                </a:solidFill>
              </a:rPr>
              <a:t> Wildland </a:t>
            </a:r>
            <a:r>
              <a:rPr lang="en-US" altLang="en-US" sz="2400" b="1" i="1" dirty="0">
                <a:solidFill>
                  <a:prstClr val="white"/>
                </a:solidFill>
              </a:rPr>
              <a:t>Fire S</a:t>
            </a:r>
            <a:r>
              <a:rPr lang="en-US" altLang="en-US" sz="2400" b="1" i="1" dirty="0" smtClean="0">
                <a:solidFill>
                  <a:prstClr val="white"/>
                </a:solidFill>
              </a:rPr>
              <a:t>cience and Technology Task Force</a:t>
            </a:r>
          </a:p>
        </p:txBody>
      </p:sp>
    </p:spTree>
    <p:extLst>
      <p:ext uri="{BB962C8B-B14F-4D97-AF65-F5344CB8AC3E}">
        <p14:creationId xmlns:p14="http://schemas.microsoft.com/office/powerpoint/2010/main" val="132006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56" y="144828"/>
            <a:ext cx="8756650" cy="530225"/>
          </a:xfrm>
        </p:spPr>
        <p:txBody>
          <a:bodyPr/>
          <a:lstStyle/>
          <a:p>
            <a:r>
              <a:rPr lang="en-US" dirty="0" smtClean="0">
                <a:solidFill>
                  <a:schemeClr val="bg1"/>
                </a:solidFill>
              </a:rPr>
              <a:t>Idaho Wildfire Remote Sensing Workshop</a:t>
            </a:r>
            <a:endParaRPr lang="en-US" dirty="0">
              <a:solidFill>
                <a:schemeClr val="bg1"/>
              </a:solidFill>
            </a:endParaRPr>
          </a:p>
        </p:txBody>
      </p:sp>
      <p:sp>
        <p:nvSpPr>
          <p:cNvPr id="4" name="Slide Number Placeholder 3"/>
          <p:cNvSpPr>
            <a:spLocks noGrp="1"/>
          </p:cNvSpPr>
          <p:nvPr>
            <p:ph type="sldNum" sz="quarter" idx="10"/>
          </p:nvPr>
        </p:nvSpPr>
        <p:spPr/>
        <p:txBody>
          <a:bodyPr/>
          <a:lstStyle/>
          <a:p>
            <a:pPr>
              <a:defRPr/>
            </a:pPr>
            <a:fld id="{20FFF401-A01B-4E85-BEE1-F369BFEB4EC3}" type="slidenum">
              <a:rPr lang="en-US" smtClean="0"/>
              <a:pPr>
                <a:defRPr/>
              </a:pPr>
              <a:t>42</a:t>
            </a:fld>
            <a:endParaRPr lang="en-US"/>
          </a:p>
        </p:txBody>
      </p:sp>
      <p:sp>
        <p:nvSpPr>
          <p:cNvPr id="6" name="TextBox 1"/>
          <p:cNvSpPr txBox="1"/>
          <p:nvPr/>
        </p:nvSpPr>
        <p:spPr>
          <a:xfrm>
            <a:off x="10755313" y="4449763"/>
            <a:ext cx="3467100" cy="7429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How to locate and download</a:t>
            </a:r>
            <a:r>
              <a:rPr lang="en-US" sz="1100" baseline="0"/>
              <a:t> satellite imagery</a:t>
            </a:r>
          </a:p>
          <a:p>
            <a:r>
              <a:rPr lang="en-US" sz="1100" baseline="0"/>
              <a:t>Use ArcGIS to view  imagery</a:t>
            </a:r>
          </a:p>
          <a:p>
            <a:r>
              <a:rPr lang="en-US" sz="1100" baseline="0"/>
              <a:t>Create an NDVI layer</a:t>
            </a:r>
          </a:p>
        </p:txBody>
      </p:sp>
      <p:sp>
        <p:nvSpPr>
          <p:cNvPr id="7" name="TextBox 2"/>
          <p:cNvSpPr txBox="1"/>
          <p:nvPr/>
        </p:nvSpPr>
        <p:spPr>
          <a:xfrm>
            <a:off x="10745788" y="5783263"/>
            <a:ext cx="3467100" cy="7048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Explore</a:t>
            </a:r>
            <a:r>
              <a:rPr lang="en-US" sz="1100" baseline="0"/>
              <a:t> and visualize various imagery to view  spatial resolution differences and temporal resolution differences</a:t>
            </a:r>
          </a:p>
          <a:p>
            <a:endParaRPr lang="en-US" sz="1100"/>
          </a:p>
        </p:txBody>
      </p:sp>
      <p:sp>
        <p:nvSpPr>
          <p:cNvPr id="8" name="TextBox 3"/>
          <p:cNvSpPr txBox="1"/>
          <p:nvPr/>
        </p:nvSpPr>
        <p:spPr>
          <a:xfrm>
            <a:off x="10745788" y="6735763"/>
            <a:ext cx="3467100" cy="7048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View a pre-fire NDVI layer(s) for a fire</a:t>
            </a:r>
            <a:r>
              <a:rPr lang="en-US" sz="1100" baseline="0"/>
              <a:t> area </a:t>
            </a:r>
          </a:p>
          <a:p>
            <a:r>
              <a:rPr lang="en-US" sz="1100" baseline="0"/>
              <a:t>View the changes in NDVI leading up to the fire </a:t>
            </a:r>
          </a:p>
          <a:p>
            <a:r>
              <a:rPr lang="en-US" sz="1100" baseline="0"/>
              <a:t>Create a pre-fire NBR layer</a:t>
            </a:r>
          </a:p>
        </p:txBody>
      </p:sp>
      <p:sp>
        <p:nvSpPr>
          <p:cNvPr id="9" name="TextBox 4"/>
          <p:cNvSpPr txBox="1"/>
          <p:nvPr/>
        </p:nvSpPr>
        <p:spPr>
          <a:xfrm>
            <a:off x="10726738" y="8240713"/>
            <a:ext cx="3467100" cy="7429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Complete an exercise draping imagery</a:t>
            </a:r>
            <a:r>
              <a:rPr lang="en-US" sz="1100" baseline="0"/>
              <a:t> over a topography layer.  Investigate the interaction  between aspect and NDVI</a:t>
            </a:r>
          </a:p>
        </p:txBody>
      </p:sp>
      <p:sp>
        <p:nvSpPr>
          <p:cNvPr id="10" name="TextBox 5"/>
          <p:cNvSpPr txBox="1"/>
          <p:nvPr/>
        </p:nvSpPr>
        <p:spPr>
          <a:xfrm>
            <a:off x="10745788" y="9783763"/>
            <a:ext cx="3467100" cy="7429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Complete an exercise using exploring</a:t>
            </a:r>
            <a:r>
              <a:rPr lang="en-US" sz="1100" baseline="0"/>
              <a:t> the topics and technologies introduced in the previous section</a:t>
            </a:r>
          </a:p>
          <a:p>
            <a:endParaRPr lang="en-US" sz="1100" baseline="0"/>
          </a:p>
        </p:txBody>
      </p:sp>
      <p:sp>
        <p:nvSpPr>
          <p:cNvPr id="11" name="TextBox 6"/>
          <p:cNvSpPr txBox="1"/>
          <p:nvPr/>
        </p:nvSpPr>
        <p:spPr>
          <a:xfrm>
            <a:off x="10774363" y="13088938"/>
            <a:ext cx="3467100" cy="8572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t>Explore post-fire imagery</a:t>
            </a:r>
          </a:p>
          <a:p>
            <a:r>
              <a:rPr lang="en-US" sz="1100" baseline="0"/>
              <a:t>Create/explore post-fire NDVI</a:t>
            </a:r>
          </a:p>
          <a:p>
            <a:r>
              <a:rPr lang="en-US" sz="1100" baseline="0"/>
              <a:t>Create post-fire NBR</a:t>
            </a:r>
          </a:p>
          <a:p>
            <a:r>
              <a:rPr lang="en-US" sz="1100" baseline="0"/>
              <a:t>Create differenced NBR and explore</a:t>
            </a:r>
          </a:p>
          <a:p>
            <a:endParaRPr lang="en-US" sz="1100" baseline="0"/>
          </a:p>
        </p:txBody>
      </p:sp>
      <p:sp>
        <p:nvSpPr>
          <p:cNvPr id="12" name="TextBox 7"/>
          <p:cNvSpPr txBox="1"/>
          <p:nvPr/>
        </p:nvSpPr>
        <p:spPr>
          <a:xfrm>
            <a:off x="10745788" y="13974763"/>
            <a:ext cx="3467100" cy="7429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Explore</a:t>
            </a:r>
            <a:r>
              <a:rPr lang="en-US" sz="1100" baseline="0"/>
              <a:t> the RECOVER post-fire DSS web map</a:t>
            </a:r>
          </a:p>
          <a:p>
            <a:r>
              <a:rPr lang="en-US" sz="1100" baseline="0"/>
              <a:t>Explore RECOVER web services in ArcGIS</a:t>
            </a:r>
          </a:p>
          <a:p>
            <a:endParaRPr lang="en-US" sz="1100" baseline="0"/>
          </a:p>
        </p:txBody>
      </p:sp>
      <p:sp>
        <p:nvSpPr>
          <p:cNvPr id="13" name="TextBox 8"/>
          <p:cNvSpPr txBox="1"/>
          <p:nvPr/>
        </p:nvSpPr>
        <p:spPr>
          <a:xfrm>
            <a:off x="10745788" y="15117763"/>
            <a:ext cx="3467100" cy="74295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Complete</a:t>
            </a:r>
            <a:r>
              <a:rPr lang="en-US" sz="1100" baseline="0"/>
              <a:t> an exercise exploring various primary productivity layers (NDVI, fPAR, etc) from various satellites.  Consider the relationship to field observations</a:t>
            </a:r>
          </a:p>
          <a:p>
            <a:endParaRPr lang="en-US" sz="1100" baseline="0"/>
          </a:p>
        </p:txBody>
      </p:sp>
      <p:graphicFrame>
        <p:nvGraphicFramePr>
          <p:cNvPr id="17" name="Object 16"/>
          <p:cNvGraphicFramePr>
            <a:graphicFrameLocks noChangeAspect="1"/>
          </p:cNvGraphicFramePr>
          <p:nvPr>
            <p:extLst>
              <p:ext uri="{D42A27DB-BD31-4B8C-83A1-F6EECF244321}">
                <p14:modId xmlns:p14="http://schemas.microsoft.com/office/powerpoint/2010/main" val="366976087"/>
              </p:ext>
            </p:extLst>
          </p:nvPr>
        </p:nvGraphicFramePr>
        <p:xfrm>
          <a:off x="156755" y="862150"/>
          <a:ext cx="8882743" cy="5873614"/>
        </p:xfrm>
        <a:graphic>
          <a:graphicData uri="http://schemas.openxmlformats.org/presentationml/2006/ole">
            <mc:AlternateContent xmlns:mc="http://schemas.openxmlformats.org/markup-compatibility/2006">
              <mc:Choice xmlns:v="urn:schemas-microsoft-com:vml" Requires="v">
                <p:oleObj spid="_x0000_s2067" name="Worksheet" r:id="rId4" imgW="7296021" imgH="15401880" progId="Excel.Sheet.12">
                  <p:embed/>
                </p:oleObj>
              </mc:Choice>
              <mc:Fallback>
                <p:oleObj name="Worksheet" r:id="rId4" imgW="7296021" imgH="15401880" progId="Excel.Sheet.12">
                  <p:embed/>
                  <p:pic>
                    <p:nvPicPr>
                      <p:cNvPr id="0" name=""/>
                      <p:cNvPicPr/>
                      <p:nvPr/>
                    </p:nvPicPr>
                    <p:blipFill>
                      <a:blip r:embed="rId5"/>
                      <a:stretch>
                        <a:fillRect/>
                      </a:stretch>
                    </p:blipFill>
                    <p:spPr>
                      <a:xfrm>
                        <a:off x="156755" y="862150"/>
                        <a:ext cx="8882743" cy="5873614"/>
                      </a:xfrm>
                      <a:prstGeom prst="rect">
                        <a:avLst/>
                      </a:prstGeom>
                    </p:spPr>
                  </p:pic>
                </p:oleObj>
              </mc:Fallback>
            </mc:AlternateContent>
          </a:graphicData>
        </a:graphic>
      </p:graphicFrame>
    </p:spTree>
    <p:extLst>
      <p:ext uri="{BB962C8B-B14F-4D97-AF65-F5344CB8AC3E}">
        <p14:creationId xmlns:p14="http://schemas.microsoft.com/office/powerpoint/2010/main" val="220980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01872"/>
            <a:ext cx="9144001" cy="6056128"/>
          </a:xfrm>
          <a:prstGeom prst="rect">
            <a:avLst/>
          </a:prstGeom>
        </p:spPr>
      </p:pic>
      <p:sp>
        <p:nvSpPr>
          <p:cNvPr id="49155" name="TextBox 4"/>
          <p:cNvSpPr txBox="1">
            <a:spLocks noChangeArrowheads="1"/>
          </p:cNvSpPr>
          <p:nvPr/>
        </p:nvSpPr>
        <p:spPr bwMode="auto">
          <a:xfrm>
            <a:off x="6732191" y="6134100"/>
            <a:ext cx="183435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smtClean="0">
                <a:solidFill>
                  <a:srgbClr val="FFFFFF"/>
                </a:solidFill>
                <a:ea typeface="ＭＳ Ｐゴシック" pitchFamily="34" charset="-128"/>
              </a:rPr>
              <a:t>Suomi NPP VIIRS</a:t>
            </a:r>
          </a:p>
          <a:p>
            <a:pPr algn="ctr" eaLnBrk="1" fontAlgn="base" hangingPunct="1">
              <a:spcBef>
                <a:spcPct val="0"/>
              </a:spcBef>
              <a:spcAft>
                <a:spcPct val="0"/>
              </a:spcAft>
            </a:pPr>
            <a:r>
              <a:rPr lang="en-US" sz="1600" smtClean="0">
                <a:solidFill>
                  <a:srgbClr val="FFFFFF"/>
                </a:solidFill>
                <a:ea typeface="ＭＳ Ｐゴシック" pitchFamily="34" charset="-128"/>
              </a:rPr>
              <a:t>Visible Composite</a:t>
            </a:r>
          </a:p>
        </p:txBody>
      </p:sp>
      <p:sp>
        <p:nvSpPr>
          <p:cNvPr id="49156" name="TextBox 5"/>
          <p:cNvSpPr txBox="1">
            <a:spLocks noChangeArrowheads="1"/>
          </p:cNvSpPr>
          <p:nvPr/>
        </p:nvSpPr>
        <p:spPr bwMode="auto">
          <a:xfrm>
            <a:off x="678660" y="1911966"/>
            <a:ext cx="773400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3200" dirty="0" smtClean="0">
                <a:solidFill>
                  <a:srgbClr val="FFFF00"/>
                </a:solidFill>
                <a:ea typeface="ＭＳ Ｐゴシック" pitchFamily="34" charset="-128"/>
              </a:rPr>
              <a:t>NASA Applied Science Program - Wildfire</a:t>
            </a:r>
          </a:p>
        </p:txBody>
      </p:sp>
      <p:sp>
        <p:nvSpPr>
          <p:cNvPr id="4" name="Rectangle 3"/>
          <p:cNvSpPr/>
          <p:nvPr/>
        </p:nvSpPr>
        <p:spPr>
          <a:xfrm>
            <a:off x="0" y="4540250"/>
            <a:ext cx="9144000" cy="2317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9160" name="Rectangle 7"/>
          <p:cNvSpPr>
            <a:spLocks noChangeArrowheads="1"/>
          </p:cNvSpPr>
          <p:nvPr/>
        </p:nvSpPr>
        <p:spPr bwMode="auto">
          <a:xfrm>
            <a:off x="3221040" y="5040287"/>
            <a:ext cx="264925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ts val="600"/>
              </a:spcAft>
            </a:pPr>
            <a:r>
              <a:rPr lang="en-US" sz="2000" b="1" dirty="0" smtClean="0">
                <a:solidFill>
                  <a:srgbClr val="FFFFFF"/>
                </a:solidFill>
              </a:rPr>
              <a:t>Lawrence Friedl</a:t>
            </a:r>
          </a:p>
          <a:p>
            <a:pPr algn="ctr" fontAlgn="base">
              <a:spcBef>
                <a:spcPct val="0"/>
              </a:spcBef>
              <a:spcAft>
                <a:spcPts val="600"/>
              </a:spcAft>
            </a:pPr>
            <a:r>
              <a:rPr lang="en-US" dirty="0" smtClean="0">
                <a:solidFill>
                  <a:srgbClr val="FFFFFF"/>
                </a:solidFill>
              </a:rPr>
              <a:t>NASA Headquarters</a:t>
            </a:r>
          </a:p>
          <a:p>
            <a:pPr algn="ctr" fontAlgn="base">
              <a:spcBef>
                <a:spcPct val="0"/>
              </a:spcBef>
              <a:spcAft>
                <a:spcPts val="600"/>
              </a:spcAft>
            </a:pPr>
            <a:r>
              <a:rPr lang="en-US" dirty="0" smtClean="0">
                <a:solidFill>
                  <a:srgbClr val="FFFFFF"/>
                </a:solidFill>
              </a:rPr>
              <a:t>LFriedl@nasa.gov</a:t>
            </a:r>
          </a:p>
        </p:txBody>
      </p:sp>
      <p:sp>
        <p:nvSpPr>
          <p:cNvPr id="9" name="Rectangle 7"/>
          <p:cNvSpPr>
            <a:spLocks noChangeArrowheads="1"/>
          </p:cNvSpPr>
          <p:nvPr/>
        </p:nvSpPr>
        <p:spPr bwMode="auto">
          <a:xfrm>
            <a:off x="225425" y="5040289"/>
            <a:ext cx="26492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ts val="600"/>
              </a:spcAft>
            </a:pPr>
            <a:r>
              <a:rPr lang="en-US" sz="2000" b="1" dirty="0" smtClean="0">
                <a:solidFill>
                  <a:srgbClr val="FFFFFF"/>
                </a:solidFill>
              </a:rPr>
              <a:t>Vince Ambrosia</a:t>
            </a:r>
          </a:p>
          <a:p>
            <a:pPr algn="ctr" fontAlgn="base">
              <a:spcBef>
                <a:spcPct val="0"/>
              </a:spcBef>
              <a:spcAft>
                <a:spcPts val="600"/>
              </a:spcAft>
            </a:pPr>
            <a:r>
              <a:rPr lang="en-US" dirty="0" smtClean="0">
                <a:solidFill>
                  <a:srgbClr val="FFFFFF"/>
                </a:solidFill>
              </a:rPr>
              <a:t>NASA Ames </a:t>
            </a:r>
          </a:p>
          <a:p>
            <a:pPr algn="ctr" fontAlgn="base">
              <a:spcBef>
                <a:spcPct val="0"/>
              </a:spcBef>
              <a:spcAft>
                <a:spcPts val="600"/>
              </a:spcAft>
            </a:pPr>
            <a:r>
              <a:rPr lang="en-US" dirty="0" err="1" smtClean="0">
                <a:solidFill>
                  <a:srgbClr val="FFFFFF"/>
                </a:solidFill>
              </a:rPr>
              <a:t>vincent.g.ambrosia</a:t>
            </a:r>
            <a:r>
              <a:rPr lang="en-US" dirty="0" smtClean="0">
                <a:solidFill>
                  <a:srgbClr val="FFFFFF"/>
                </a:solidFill>
              </a:rPr>
              <a:t>@</a:t>
            </a:r>
            <a:br>
              <a:rPr lang="en-US" dirty="0" smtClean="0">
                <a:solidFill>
                  <a:srgbClr val="FFFFFF"/>
                </a:solidFill>
              </a:rPr>
            </a:br>
            <a:r>
              <a:rPr lang="en-US" dirty="0" smtClean="0">
                <a:solidFill>
                  <a:srgbClr val="FFFFFF"/>
                </a:solidFill>
              </a:rPr>
              <a:t>nasa.gov</a:t>
            </a:r>
          </a:p>
        </p:txBody>
      </p:sp>
      <p:sp>
        <p:nvSpPr>
          <p:cNvPr id="10" name="Rectangle 7"/>
          <p:cNvSpPr>
            <a:spLocks noChangeArrowheads="1"/>
          </p:cNvSpPr>
          <p:nvPr/>
        </p:nvSpPr>
        <p:spPr bwMode="auto">
          <a:xfrm>
            <a:off x="6320403" y="5040287"/>
            <a:ext cx="26579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ts val="600"/>
              </a:spcAft>
            </a:pPr>
            <a:r>
              <a:rPr lang="en-US" sz="2000" b="1" dirty="0" smtClean="0">
                <a:solidFill>
                  <a:srgbClr val="FFFFFF"/>
                </a:solidFill>
              </a:rPr>
              <a:t>Amber Soja</a:t>
            </a:r>
          </a:p>
          <a:p>
            <a:pPr algn="ctr" fontAlgn="base">
              <a:spcBef>
                <a:spcPct val="0"/>
              </a:spcBef>
              <a:spcAft>
                <a:spcPts val="600"/>
              </a:spcAft>
            </a:pPr>
            <a:r>
              <a:rPr lang="en-US" dirty="0" smtClean="0">
                <a:solidFill>
                  <a:srgbClr val="FFFFFF"/>
                </a:solidFill>
              </a:rPr>
              <a:t>NASA Langley</a:t>
            </a:r>
          </a:p>
          <a:p>
            <a:pPr algn="ctr" fontAlgn="base">
              <a:spcBef>
                <a:spcPct val="0"/>
              </a:spcBef>
              <a:spcAft>
                <a:spcPts val="600"/>
              </a:spcAft>
            </a:pPr>
            <a:r>
              <a:rPr lang="en-US" dirty="0" smtClean="0">
                <a:solidFill>
                  <a:srgbClr val="FFFFFF"/>
                </a:solidFill>
              </a:rPr>
              <a:t>amber.j.soja@nasa.gov</a:t>
            </a:r>
          </a:p>
        </p:txBody>
      </p:sp>
      <p:sp>
        <p:nvSpPr>
          <p:cNvPr id="12" name="Rectangle 11"/>
          <p:cNvSpPr/>
          <p:nvPr/>
        </p:nvSpPr>
        <p:spPr>
          <a:xfrm>
            <a:off x="0" y="0"/>
            <a:ext cx="4572000" cy="665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Rectangle 3"/>
          <p:cNvSpPr>
            <a:spLocks noChangeArrowheads="1"/>
          </p:cNvSpPr>
          <p:nvPr/>
        </p:nvSpPr>
        <p:spPr bwMode="auto">
          <a:xfrm>
            <a:off x="193680" y="1"/>
            <a:ext cx="7765576" cy="835025"/>
          </a:xfrm>
          <a:prstGeom prst="rect">
            <a:avLst/>
          </a:prstGeom>
          <a:noFill/>
          <a:ln w="9525">
            <a:noFill/>
            <a:miter lim="800000"/>
            <a:headEnd/>
            <a:tailEnd/>
          </a:ln>
        </p:spPr>
        <p:txBody>
          <a:bodyPr anchor="ctr"/>
          <a:lstStyle/>
          <a:p>
            <a:pPr eaLnBrk="0" fontAlgn="base" hangingPunct="0">
              <a:spcBef>
                <a:spcPct val="0"/>
              </a:spcBef>
              <a:spcAft>
                <a:spcPct val="0"/>
              </a:spcAft>
            </a:pPr>
            <a:r>
              <a:rPr lang="en-US" sz="2800" b="1" i="1" dirty="0" smtClean="0">
                <a:solidFill>
                  <a:srgbClr val="FFFFFF"/>
                </a:solidFill>
              </a:rPr>
              <a:t>Points of Contact</a:t>
            </a:r>
            <a:endParaRPr lang="en-US" sz="2000" b="1" i="1" dirty="0">
              <a:solidFill>
                <a:srgbClr val="FFFFFF"/>
              </a:solidFill>
            </a:endParaRPr>
          </a:p>
        </p:txBody>
      </p:sp>
      <p:sp>
        <p:nvSpPr>
          <p:cNvPr id="13" name="TextBox 12"/>
          <p:cNvSpPr txBox="1"/>
          <p:nvPr/>
        </p:nvSpPr>
        <p:spPr>
          <a:xfrm>
            <a:off x="1897780" y="2622311"/>
            <a:ext cx="5348443" cy="523220"/>
          </a:xfrm>
          <a:prstGeom prst="rect">
            <a:avLst/>
          </a:prstGeom>
          <a:noFill/>
        </p:spPr>
        <p:txBody>
          <a:bodyPr wrap="square" rtlCol="0">
            <a:spAutoFit/>
          </a:bodyPr>
          <a:lstStyle/>
          <a:p>
            <a:r>
              <a:rPr lang="en-US" sz="2800" dirty="0">
                <a:solidFill>
                  <a:srgbClr val="FFFF00"/>
                </a:solidFill>
              </a:rPr>
              <a:t>http://appliedsciences.nasa.gov/</a:t>
            </a:r>
          </a:p>
        </p:txBody>
      </p:sp>
    </p:spTree>
    <p:extLst>
      <p:ext uri="{BB962C8B-B14F-4D97-AF65-F5344CB8AC3E}">
        <p14:creationId xmlns:p14="http://schemas.microsoft.com/office/powerpoint/2010/main" val="31625115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92" y="166088"/>
            <a:ext cx="6851650" cy="530225"/>
          </a:xfrm>
        </p:spPr>
        <p:txBody>
          <a:bodyPr/>
          <a:lstStyle/>
          <a:p>
            <a:r>
              <a:rPr lang="en-US" i="1" dirty="0" smtClean="0">
                <a:solidFill>
                  <a:srgbClr val="FFFFFF"/>
                </a:solidFill>
              </a:rPr>
              <a:t>DLR Firebird System</a:t>
            </a:r>
            <a:endParaRPr lang="en-US" i="1" dirty="0">
              <a:solidFill>
                <a:srgbClr val="FFFFFF"/>
              </a:solidFill>
            </a:endParaRPr>
          </a:p>
        </p:txBody>
      </p:sp>
      <p:pic>
        <p:nvPicPr>
          <p:cNvPr id="5" name="Content Placeholder 4" descr="DLR_7.jpg"/>
          <p:cNvPicPr>
            <a:picLocks noGrp="1" noChangeAspect="1"/>
          </p:cNvPicPr>
          <p:nvPr>
            <p:ph idx="1"/>
          </p:nvPr>
        </p:nvPicPr>
        <p:blipFill>
          <a:blip r:embed="rId2">
            <a:extLst>
              <a:ext uri="{28A0092B-C50C-407E-A947-70E740481C1C}">
                <a14:useLocalDpi xmlns:a14="http://schemas.microsoft.com/office/drawing/2010/main" val="0"/>
              </a:ext>
            </a:extLst>
          </a:blip>
          <a:srcRect t="6347" b="6347"/>
          <a:stretch>
            <a:fillRect/>
          </a:stretch>
        </p:blipFill>
        <p:spPr>
          <a:xfrm>
            <a:off x="864347" y="1798913"/>
            <a:ext cx="7726206" cy="5059087"/>
          </a:xfrm>
        </p:spPr>
      </p:pic>
      <p:sp>
        <p:nvSpPr>
          <p:cNvPr id="4" name="Slide Number Placeholder 3"/>
          <p:cNvSpPr>
            <a:spLocks noGrp="1"/>
          </p:cNvSpPr>
          <p:nvPr>
            <p:ph type="sldNum" sz="quarter" idx="10"/>
          </p:nvPr>
        </p:nvSpPr>
        <p:spPr/>
        <p:txBody>
          <a:bodyPr/>
          <a:lstStyle/>
          <a:p>
            <a:pPr>
              <a:defRPr/>
            </a:pPr>
            <a:fld id="{20FFF401-A01B-4E85-BEE1-F369BFEB4EC3}" type="slidenum">
              <a:rPr lang="en-US" smtClean="0"/>
              <a:pPr>
                <a:defRPr/>
              </a:pPr>
              <a:t>44</a:t>
            </a:fld>
            <a:endParaRPr lang="en-US"/>
          </a:p>
        </p:txBody>
      </p:sp>
      <p:sp>
        <p:nvSpPr>
          <p:cNvPr id="6" name="TextBox 5"/>
          <p:cNvSpPr txBox="1"/>
          <p:nvPr/>
        </p:nvSpPr>
        <p:spPr>
          <a:xfrm>
            <a:off x="2969333" y="2625647"/>
            <a:ext cx="184666" cy="369332"/>
          </a:xfrm>
          <a:prstGeom prst="rect">
            <a:avLst/>
          </a:prstGeom>
          <a:noFill/>
        </p:spPr>
        <p:txBody>
          <a:bodyPr wrap="none" rtlCol="0">
            <a:spAutoFit/>
          </a:bodyPr>
          <a:lstStyle/>
          <a:p>
            <a:endParaRPr lang="en-US" dirty="0"/>
          </a:p>
        </p:txBody>
      </p:sp>
      <p:pic>
        <p:nvPicPr>
          <p:cNvPr id="7" name="Picture 6" descr="DLR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330" y="846776"/>
            <a:ext cx="1717670" cy="2290228"/>
          </a:xfrm>
          <a:prstGeom prst="rect">
            <a:avLst/>
          </a:prstGeom>
        </p:spPr>
      </p:pic>
      <p:pic>
        <p:nvPicPr>
          <p:cNvPr id="8" name="Picture 7" descr="DLR_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9591"/>
            <a:ext cx="2716520" cy="2037390"/>
          </a:xfrm>
          <a:prstGeom prst="rect">
            <a:avLst/>
          </a:prstGeom>
        </p:spPr>
      </p:pic>
    </p:spTree>
    <p:extLst>
      <p:ext uri="{BB962C8B-B14F-4D97-AF65-F5344CB8AC3E}">
        <p14:creationId xmlns:p14="http://schemas.microsoft.com/office/powerpoint/2010/main" val="3919527763"/>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3160" y="2723950"/>
            <a:ext cx="5866178" cy="1194908"/>
          </a:xfrm>
        </p:spPr>
        <p:txBody>
          <a:bodyPr/>
          <a:lstStyle/>
          <a:p>
            <a:pPr marL="0" indent="0" algn="ctr">
              <a:buNone/>
            </a:pPr>
            <a:r>
              <a:rPr lang="en-US" sz="6000" b="1" dirty="0" smtClean="0"/>
              <a:t>Ikhana AK Deployment</a:t>
            </a:r>
            <a:endParaRPr lang="en-US" sz="6000" b="1" dirty="0"/>
          </a:p>
        </p:txBody>
      </p:sp>
      <p:sp>
        <p:nvSpPr>
          <p:cNvPr id="4" name="Slide Number Placeholder 3"/>
          <p:cNvSpPr>
            <a:spLocks noGrp="1"/>
          </p:cNvSpPr>
          <p:nvPr>
            <p:ph type="sldNum" sz="quarter" idx="10"/>
          </p:nvPr>
        </p:nvSpPr>
        <p:spPr/>
        <p:txBody>
          <a:bodyPr/>
          <a:lstStyle/>
          <a:p>
            <a:pPr>
              <a:defRPr/>
            </a:pPr>
            <a:fld id="{20FFF401-A01B-4E85-BEE1-F369BFEB4EC3}" type="slidenum">
              <a:rPr lang="en-US" smtClean="0"/>
              <a:pPr>
                <a:defRPr/>
              </a:pPr>
              <a:t>45</a:t>
            </a:fld>
            <a:endParaRPr lang="en-US"/>
          </a:p>
        </p:txBody>
      </p:sp>
    </p:spTree>
    <p:extLst>
      <p:ext uri="{BB962C8B-B14F-4D97-AF65-F5344CB8AC3E}">
        <p14:creationId xmlns:p14="http://schemas.microsoft.com/office/powerpoint/2010/main" val="1142870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56" y="144828"/>
            <a:ext cx="6851650" cy="530225"/>
          </a:xfrm>
        </p:spPr>
        <p:txBody>
          <a:bodyPr/>
          <a:lstStyle/>
          <a:p>
            <a:r>
              <a:rPr lang="en-US" dirty="0" smtClean="0">
                <a:solidFill>
                  <a:schemeClr val="bg1"/>
                </a:solidFill>
              </a:rPr>
              <a:t>2017 Alaska Ikhana Deployment</a:t>
            </a:r>
            <a:endParaRPr lang="en-US" dirty="0">
              <a:solidFill>
                <a:schemeClr val="bg1"/>
              </a:solidFill>
            </a:endParaRPr>
          </a:p>
        </p:txBody>
      </p:sp>
      <p:sp>
        <p:nvSpPr>
          <p:cNvPr id="3" name="Content Placeholder 2"/>
          <p:cNvSpPr>
            <a:spLocks noGrp="1"/>
          </p:cNvSpPr>
          <p:nvPr>
            <p:ph idx="1"/>
          </p:nvPr>
        </p:nvSpPr>
        <p:spPr>
          <a:xfrm>
            <a:off x="129676" y="1020444"/>
            <a:ext cx="5578793" cy="5137151"/>
          </a:xfrm>
        </p:spPr>
        <p:txBody>
          <a:bodyPr/>
          <a:lstStyle/>
          <a:p>
            <a:r>
              <a:rPr lang="en-US" dirty="0" smtClean="0"/>
              <a:t>Ikhana in initial planning to support “Northern Edge” DoD Mission in AK in summer 2017;</a:t>
            </a:r>
          </a:p>
          <a:p>
            <a:r>
              <a:rPr lang="en-US" dirty="0" smtClean="0"/>
              <a:t>Potential synergy with wildfire imaging scenarios, including the NASA Arctic-Boreal Vulnerability Experiment (</a:t>
            </a:r>
            <a:r>
              <a:rPr lang="en-US" dirty="0" err="1" smtClean="0"/>
              <a:t>ABoVE</a:t>
            </a:r>
            <a:r>
              <a:rPr lang="en-US" dirty="0"/>
              <a:t>) Science Campaign (http://above.nasa.gov/);</a:t>
            </a:r>
            <a:endParaRPr lang="en-US" dirty="0" smtClean="0"/>
          </a:p>
          <a:p>
            <a:r>
              <a:rPr lang="en-US" dirty="0" smtClean="0"/>
              <a:t>NASA AFRC trying to develop “coalition-of-the-willing” to take advantage of cost-sharing opportunities for missions in AK during Northern Edge;</a:t>
            </a:r>
          </a:p>
          <a:p>
            <a:r>
              <a:rPr lang="en-US" dirty="0" smtClean="0"/>
              <a:t>Proposition to have AMS in pod on Ikhana, operated by USFS / NASA-ARC team;</a:t>
            </a:r>
          </a:p>
          <a:p>
            <a:r>
              <a:rPr lang="en-US" dirty="0" smtClean="0"/>
              <a:t>Cost-sharing potential with AK parties (national and state entities)</a:t>
            </a:r>
          </a:p>
          <a:p>
            <a:r>
              <a:rPr lang="en-US" dirty="0" smtClean="0"/>
              <a:t>Planning telecons to discuss issues, questions, concerns, etc. from AK community;</a:t>
            </a:r>
          </a:p>
          <a:p>
            <a:endParaRPr lang="en-US" dirty="0"/>
          </a:p>
        </p:txBody>
      </p:sp>
      <p:sp>
        <p:nvSpPr>
          <p:cNvPr id="4" name="Slide Number Placeholder 3"/>
          <p:cNvSpPr>
            <a:spLocks noGrp="1"/>
          </p:cNvSpPr>
          <p:nvPr>
            <p:ph type="sldNum" sz="quarter" idx="10"/>
          </p:nvPr>
        </p:nvSpPr>
        <p:spPr/>
        <p:txBody>
          <a:bodyPr/>
          <a:lstStyle/>
          <a:p>
            <a:pPr>
              <a:defRPr/>
            </a:pPr>
            <a:fld id="{20FFF401-A01B-4E85-BEE1-F369BFEB4EC3}" type="slidenum">
              <a:rPr lang="en-US" smtClean="0"/>
              <a:pPr>
                <a:defRPr/>
              </a:pPr>
              <a:t>46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715" y="1124683"/>
            <a:ext cx="3461656" cy="13180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324" y="2690948"/>
            <a:ext cx="1685109" cy="12638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463" y="4154313"/>
            <a:ext cx="3296159" cy="2333680"/>
          </a:xfrm>
          <a:prstGeom prst="rect">
            <a:avLst/>
          </a:prstGeom>
        </p:spPr>
      </p:pic>
    </p:spTree>
    <p:extLst>
      <p:ext uri="{BB962C8B-B14F-4D97-AF65-F5344CB8AC3E}">
        <p14:creationId xmlns:p14="http://schemas.microsoft.com/office/powerpoint/2010/main" val="570461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93160" y="2723950"/>
            <a:ext cx="5866178" cy="1194908"/>
          </a:xfrm>
        </p:spPr>
        <p:txBody>
          <a:bodyPr/>
          <a:lstStyle/>
          <a:p>
            <a:pPr marL="0" indent="0" algn="ctr">
              <a:buNone/>
            </a:pPr>
            <a:r>
              <a:rPr lang="en-US" sz="6000" b="1" dirty="0" smtClean="0"/>
              <a:t>Extra slides</a:t>
            </a:r>
            <a:endParaRPr lang="en-US" sz="6000" b="1" dirty="0"/>
          </a:p>
        </p:txBody>
      </p:sp>
      <p:sp>
        <p:nvSpPr>
          <p:cNvPr id="4" name="Slide Number Placeholder 3"/>
          <p:cNvSpPr>
            <a:spLocks noGrp="1"/>
          </p:cNvSpPr>
          <p:nvPr>
            <p:ph type="sldNum" sz="quarter" idx="10"/>
          </p:nvPr>
        </p:nvSpPr>
        <p:spPr/>
        <p:txBody>
          <a:bodyPr/>
          <a:lstStyle/>
          <a:p>
            <a:pPr>
              <a:defRPr/>
            </a:pPr>
            <a:fld id="{20FFF401-A01B-4E85-BEE1-F369BFEB4EC3}" type="slidenum">
              <a:rPr lang="en-US" smtClean="0"/>
              <a:pPr>
                <a:defRPr/>
              </a:pPr>
              <a:t>47</a:t>
            </a:fld>
            <a:endParaRPr lang="en-US"/>
          </a:p>
        </p:txBody>
      </p:sp>
    </p:spTree>
    <p:extLst>
      <p:ext uri="{BB962C8B-B14F-4D97-AF65-F5344CB8AC3E}">
        <p14:creationId xmlns:p14="http://schemas.microsoft.com/office/powerpoint/2010/main" val="9510443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2" y="131765"/>
            <a:ext cx="6851650" cy="530225"/>
          </a:xfrm>
        </p:spPr>
        <p:txBody>
          <a:bodyPr/>
          <a:lstStyle/>
          <a:p>
            <a:r>
              <a:rPr lang="en-US" dirty="0" smtClean="0">
                <a:solidFill>
                  <a:schemeClr val="bg1"/>
                </a:solidFill>
              </a:rPr>
              <a:t>NASA Outlook</a:t>
            </a:r>
            <a:endParaRPr lang="en-US" dirty="0">
              <a:solidFill>
                <a:schemeClr val="bg1"/>
              </a:solidFill>
            </a:endParaRPr>
          </a:p>
        </p:txBody>
      </p:sp>
      <p:sp>
        <p:nvSpPr>
          <p:cNvPr id="3" name="Content Placeholder 2"/>
          <p:cNvSpPr>
            <a:spLocks noGrp="1"/>
          </p:cNvSpPr>
          <p:nvPr>
            <p:ph idx="1"/>
          </p:nvPr>
        </p:nvSpPr>
        <p:spPr>
          <a:xfrm>
            <a:off x="599937" y="2645573"/>
            <a:ext cx="7845425" cy="1495353"/>
          </a:xfrm>
        </p:spPr>
        <p:txBody>
          <a:bodyPr/>
          <a:lstStyle/>
          <a:p>
            <a:pPr marL="0" indent="0" algn="ctr">
              <a:buNone/>
            </a:pPr>
            <a:r>
              <a:rPr lang="en-US" sz="4800" b="1" dirty="0" smtClean="0"/>
              <a:t>NASA Outlook</a:t>
            </a:r>
            <a:endParaRPr lang="en-US" sz="4800" b="1" dirty="0"/>
          </a:p>
        </p:txBody>
      </p:sp>
      <p:sp>
        <p:nvSpPr>
          <p:cNvPr id="4" name="Slide Number Placeholder 3"/>
          <p:cNvSpPr>
            <a:spLocks noGrp="1"/>
          </p:cNvSpPr>
          <p:nvPr>
            <p:ph type="sldNum" sz="quarter" idx="10"/>
          </p:nvPr>
        </p:nvSpPr>
        <p:spPr/>
        <p:txBody>
          <a:bodyPr/>
          <a:lstStyle/>
          <a:p>
            <a:pPr>
              <a:defRPr/>
            </a:pPr>
            <a:fld id="{A2BAD5C3-77D7-4C56-9837-62490DC50765}" type="slidenum">
              <a:rPr lang="en-US" smtClean="0"/>
              <a:pPr>
                <a:defRPr/>
              </a:pPr>
              <a:t>5</a:t>
            </a:fld>
            <a:endParaRPr lang="en-US"/>
          </a:p>
        </p:txBody>
      </p:sp>
    </p:spTree>
    <p:extLst>
      <p:ext uri="{BB962C8B-B14F-4D97-AF65-F5344CB8AC3E}">
        <p14:creationId xmlns:p14="http://schemas.microsoft.com/office/powerpoint/2010/main" val="3013552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0000_May 2 SIPc.jpg"/>
          <p:cNvPicPr>
            <a:picLocks noChangeAspect="1"/>
          </p:cNvPicPr>
          <p:nvPr/>
        </p:nvPicPr>
        <p:blipFill rotWithShape="1">
          <a:blip r:embed="rId3" cstate="print">
            <a:extLst>
              <a:ext uri="{28A0092B-C50C-407E-A947-70E740481C1C}">
                <a14:useLocalDpi xmlns:a14="http://schemas.microsoft.com/office/drawing/2010/main" val="0"/>
              </a:ext>
            </a:extLst>
          </a:blip>
          <a:srcRect t="29028"/>
          <a:stretch/>
        </p:blipFill>
        <p:spPr>
          <a:xfrm>
            <a:off x="6017257" y="2757912"/>
            <a:ext cx="1723972" cy="917653"/>
          </a:xfrm>
          <a:prstGeom prst="rect">
            <a:avLst/>
          </a:prstGeom>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2333" y="5723467"/>
            <a:ext cx="1298300" cy="993306"/>
          </a:xfrm>
          <a:prstGeom prst="rect">
            <a:avLst/>
          </a:prstGeom>
          <a:noFill/>
          <a:ln w="12700">
            <a:noFill/>
            <a:miter lim="800000"/>
            <a:headEnd/>
            <a:tailEnd/>
          </a:ln>
        </p:spPr>
      </p:pic>
      <p:pic>
        <p:nvPicPr>
          <p:cNvPr id="15" name="Picture 14" descr="AIST_SnoMot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62334" y="4225436"/>
            <a:ext cx="1299634" cy="1528572"/>
          </a:xfrm>
          <a:prstGeom prst="rect">
            <a:avLst/>
          </a:prstGeom>
        </p:spPr>
      </p:pic>
      <p:sp>
        <p:nvSpPr>
          <p:cNvPr id="16" name="Rectangle 2"/>
          <p:cNvSpPr txBox="1">
            <a:spLocks noChangeArrowheads="1"/>
          </p:cNvSpPr>
          <p:nvPr/>
        </p:nvSpPr>
        <p:spPr>
          <a:xfrm>
            <a:off x="0" y="-59803"/>
            <a:ext cx="9144000" cy="11293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000000"/>
                </a:solidFill>
                <a:latin typeface="Arial"/>
                <a:ea typeface="+mj-ea"/>
                <a:cs typeface="Arial"/>
              </a:defRPr>
            </a:lvl1pPr>
          </a:lstStyle>
          <a:p>
            <a:r>
              <a:rPr lang="en-US" dirty="0" smtClean="0">
                <a:solidFill>
                  <a:srgbClr val="FFFFFF"/>
                </a:solidFill>
              </a:rPr>
              <a:t>NASA’s</a:t>
            </a:r>
            <a:r>
              <a:rPr lang="en-US" dirty="0" smtClean="0"/>
              <a:t> Earth Science Division</a:t>
            </a:r>
            <a:endParaRPr lang="en-US" dirty="0"/>
          </a:p>
        </p:txBody>
      </p:sp>
      <p:cxnSp>
        <p:nvCxnSpPr>
          <p:cNvPr id="17" name="Straight Connector 16"/>
          <p:cNvCxnSpPr/>
          <p:nvPr/>
        </p:nvCxnSpPr>
        <p:spPr>
          <a:xfrm>
            <a:off x="4641015" y="1086926"/>
            <a:ext cx="51755" cy="552953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58720" y="977981"/>
            <a:ext cx="1570562"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Research</a:t>
            </a:r>
            <a:endParaRPr lang="en-US" sz="2400" b="1" dirty="0">
              <a:solidFill>
                <a:prstClr val="black"/>
              </a:solidFill>
              <a:latin typeface="Arial"/>
              <a:ea typeface="ＭＳ Ｐゴシック" charset="0"/>
              <a:cs typeface="Arial"/>
            </a:endParaRPr>
          </a:p>
        </p:txBody>
      </p:sp>
      <p:sp>
        <p:nvSpPr>
          <p:cNvPr id="19" name="TextBox 18"/>
          <p:cNvSpPr txBox="1"/>
          <p:nvPr/>
        </p:nvSpPr>
        <p:spPr>
          <a:xfrm>
            <a:off x="6359731" y="952427"/>
            <a:ext cx="1022185"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Flight</a:t>
            </a:r>
            <a:endParaRPr lang="en-US" sz="2400" b="1" dirty="0">
              <a:solidFill>
                <a:prstClr val="black"/>
              </a:solidFill>
              <a:latin typeface="Arial"/>
              <a:ea typeface="ＭＳ Ｐゴシック" charset="0"/>
              <a:cs typeface="Arial"/>
            </a:endParaRPr>
          </a:p>
        </p:txBody>
      </p:sp>
      <p:sp>
        <p:nvSpPr>
          <p:cNvPr id="20" name="TextBox 19"/>
          <p:cNvSpPr txBox="1"/>
          <p:nvPr/>
        </p:nvSpPr>
        <p:spPr>
          <a:xfrm>
            <a:off x="1005703" y="3831186"/>
            <a:ext cx="2733290"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Applied Sciences</a:t>
            </a:r>
            <a:endParaRPr lang="en-US" sz="2400" b="1" dirty="0">
              <a:solidFill>
                <a:prstClr val="black"/>
              </a:solidFill>
              <a:latin typeface="Arial"/>
              <a:ea typeface="ＭＳ Ｐゴシック" charset="0"/>
              <a:cs typeface="Arial"/>
            </a:endParaRPr>
          </a:p>
        </p:txBody>
      </p:sp>
      <p:sp>
        <p:nvSpPr>
          <p:cNvPr id="21" name="TextBox 20"/>
          <p:cNvSpPr txBox="1"/>
          <p:nvPr/>
        </p:nvSpPr>
        <p:spPr>
          <a:xfrm>
            <a:off x="5929346" y="3769084"/>
            <a:ext cx="1903085"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Technology</a:t>
            </a:r>
            <a:endParaRPr lang="en-US" sz="2400" b="1" dirty="0">
              <a:solidFill>
                <a:prstClr val="black"/>
              </a:solidFill>
              <a:latin typeface="Arial"/>
              <a:ea typeface="ＭＳ Ｐゴシック" charset="0"/>
              <a:cs typeface="Arial"/>
            </a:endParaRPr>
          </a:p>
        </p:txBody>
      </p:sp>
      <p:sp>
        <p:nvSpPr>
          <p:cNvPr id="22" name="TextBox 21"/>
          <p:cNvSpPr txBox="1"/>
          <p:nvPr/>
        </p:nvSpPr>
        <p:spPr>
          <a:xfrm>
            <a:off x="5290875" y="4443824"/>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sz="1800" dirty="0">
              <a:solidFill>
                <a:prstClr val="black"/>
              </a:solidFill>
              <a:latin typeface="Calibri"/>
              <a:ea typeface="ＭＳ Ｐゴシック" charset="0"/>
              <a:cs typeface="Arial" charset="0"/>
            </a:endParaRPr>
          </a:p>
        </p:txBody>
      </p:sp>
      <p:pic>
        <p:nvPicPr>
          <p:cNvPr id="23" name="Picture 22" descr="Invest_studentcubesat copy.t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27905" y="4196094"/>
            <a:ext cx="1633880" cy="1089798"/>
          </a:xfrm>
          <a:prstGeom prst="rect">
            <a:avLst/>
          </a:prstGeom>
        </p:spPr>
      </p:pic>
      <p:pic>
        <p:nvPicPr>
          <p:cNvPr id="24" name="Picture 23" descr="IIP_Twilite_on_plane copy.t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7625" y="5133809"/>
            <a:ext cx="1126023" cy="1588296"/>
          </a:xfrm>
          <a:prstGeom prst="rect">
            <a:avLst/>
          </a:prstGeom>
        </p:spPr>
      </p:pic>
      <p:pic>
        <p:nvPicPr>
          <p:cNvPr id="25" name="Picture 24" descr="ACT_reising_module_with_dime copy.t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6040" y="4197034"/>
            <a:ext cx="1210528" cy="900136"/>
          </a:xfrm>
          <a:prstGeom prst="rect">
            <a:avLst/>
          </a:prstGeom>
        </p:spPr>
      </p:pic>
      <p:pic>
        <p:nvPicPr>
          <p:cNvPr id="26" name="Picture 25" descr="IIP_Weimer_ESFL.t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40140" y="5330927"/>
            <a:ext cx="1630466" cy="1393438"/>
          </a:xfrm>
          <a:prstGeom prst="rect">
            <a:avLst/>
          </a:prstGeom>
        </p:spPr>
      </p:pic>
      <p:pic>
        <p:nvPicPr>
          <p:cNvPr id="27"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519434" y="5624065"/>
            <a:ext cx="1853558" cy="109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426458" y="5616245"/>
            <a:ext cx="1121352" cy="111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descr="eyja_so2lf_15k_20100415_o30584.JPG"/>
          <p:cNvPicPr>
            <a:picLocks noChangeAspect="1"/>
          </p:cNvPicPr>
          <p:nvPr/>
        </p:nvPicPr>
        <p:blipFill>
          <a:blip r:embed="rId12" cstate="print"/>
          <a:srcRect/>
          <a:stretch>
            <a:fillRect/>
          </a:stretch>
        </p:blipFill>
        <p:spPr bwMode="auto">
          <a:xfrm>
            <a:off x="3270310" y="4436808"/>
            <a:ext cx="1277499" cy="1066222"/>
          </a:xfrm>
          <a:prstGeom prst="rect">
            <a:avLst/>
          </a:prstGeom>
          <a:noFill/>
          <a:ln w="9525">
            <a:solidFill>
              <a:schemeClr val="tx1"/>
            </a:solidFill>
            <a:miter lim="800000"/>
            <a:headEnd/>
            <a:tailEnd/>
          </a:ln>
          <a:effectLst/>
        </p:spPr>
      </p:pic>
      <p:pic>
        <p:nvPicPr>
          <p:cNvPr id="30"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57237" y="4366383"/>
            <a:ext cx="1275255" cy="12273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57238" y="5639094"/>
            <a:ext cx="1300812" cy="109545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9"/>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462010" y="4291891"/>
            <a:ext cx="1819420" cy="12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descr="2005_QSCAT_DriestQrtr_Anml.png"/>
          <p:cNvPicPr>
            <a:picLocks noChangeAspect="1"/>
          </p:cNvPicPr>
          <p:nvPr/>
        </p:nvPicPr>
        <p:blipFill rotWithShape="1">
          <a:blip r:embed="rId16" cstate="print">
            <a:extLst>
              <a:ext uri="{28A0092B-C50C-407E-A947-70E740481C1C}">
                <a14:useLocalDpi xmlns:a14="http://schemas.microsoft.com/office/drawing/2010/main" val="0"/>
              </a:ext>
            </a:extLst>
          </a:blip>
          <a:srcRect r="2539"/>
          <a:stretch/>
        </p:blipFill>
        <p:spPr bwMode="auto">
          <a:xfrm>
            <a:off x="-21646" y="1324926"/>
            <a:ext cx="1581938" cy="12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p:cNvPicPr>
            <a:picLocks noChangeAspect="1"/>
          </p:cNvPicPr>
          <p:nvPr/>
        </p:nvPicPr>
        <p:blipFill>
          <a:blip r:embed="rId17" cstate="print">
            <a:extLst>
              <a:ext uri="{28A0092B-C50C-407E-A947-70E740481C1C}">
                <a14:useLocalDpi xmlns:a14="http://schemas.microsoft.com/office/drawing/2010/main" val="0"/>
              </a:ext>
            </a:extLst>
          </a:blip>
          <a:srcRect l="57425" t="49414"/>
          <a:stretch>
            <a:fillRect/>
          </a:stretch>
        </p:blipFill>
        <p:spPr bwMode="auto">
          <a:xfrm>
            <a:off x="1529368" y="1534498"/>
            <a:ext cx="1644297" cy="816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34" descr="greenland.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37809" y="2473556"/>
            <a:ext cx="1342374" cy="1221560"/>
          </a:xfrm>
          <a:prstGeom prst="rect">
            <a:avLst/>
          </a:prstGeom>
        </p:spPr>
      </p:pic>
      <p:pic>
        <p:nvPicPr>
          <p:cNvPr id="36" name="Picture 10" descr="plotTsunamiMax2.jpeg"/>
          <p:cNvPicPr>
            <a:picLocks noChangeAspect="1"/>
          </p:cNvPicPr>
          <p:nvPr/>
        </p:nvPicPr>
        <p:blipFill>
          <a:blip r:embed="rId19" cstate="print"/>
          <a:srcRect l="10834" t="6631" r="5000" b="5519"/>
          <a:stretch>
            <a:fillRect/>
          </a:stretch>
        </p:blipFill>
        <p:spPr bwMode="auto">
          <a:xfrm>
            <a:off x="3232170" y="1587263"/>
            <a:ext cx="1371323" cy="725824"/>
          </a:xfrm>
          <a:prstGeom prst="rect">
            <a:avLst/>
          </a:prstGeom>
          <a:noFill/>
          <a:ln w="9525">
            <a:solidFill>
              <a:srgbClr val="7F7F7F"/>
            </a:solidFill>
            <a:miter lim="800000"/>
            <a:headEnd/>
            <a:tailEnd/>
          </a:ln>
        </p:spPr>
      </p:pic>
      <p:pic>
        <p:nvPicPr>
          <p:cNvPr id="37" name="Picture 36"/>
          <p:cNvPicPr>
            <a:picLocks noChangeAspect="1"/>
          </p:cNvPicPr>
          <p:nvPr/>
        </p:nvPicPr>
        <p:blipFill>
          <a:blip r:embed="rId20" cstate="print"/>
          <a:stretch>
            <a:fillRect/>
          </a:stretch>
        </p:blipFill>
        <p:spPr>
          <a:xfrm>
            <a:off x="1674403" y="2586673"/>
            <a:ext cx="1386239" cy="1040412"/>
          </a:xfrm>
          <a:prstGeom prst="rect">
            <a:avLst/>
          </a:prstGeom>
        </p:spPr>
      </p:pic>
      <p:pic>
        <p:nvPicPr>
          <p:cNvPr id="38" name="Picture 10"/>
          <p:cNvPicPr>
            <a:picLocks noChangeAspect="1"/>
          </p:cNvPicPr>
          <p:nvPr/>
        </p:nvPicPr>
        <p:blipFill rotWithShape="1">
          <a:blip r:embed="rId21" cstate="print">
            <a:extLst>
              <a:ext uri="{28A0092B-C50C-407E-A947-70E740481C1C}">
                <a14:useLocalDpi xmlns:a14="http://schemas.microsoft.com/office/drawing/2010/main" val="0"/>
              </a:ext>
            </a:extLst>
          </a:blip>
          <a:srcRect r="10080"/>
          <a:stretch/>
        </p:blipFill>
        <p:spPr bwMode="auto">
          <a:xfrm>
            <a:off x="201179" y="2639579"/>
            <a:ext cx="1401405" cy="9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p:nvPr/>
        </p:nvGrpSpPr>
        <p:grpSpPr>
          <a:xfrm>
            <a:off x="5115283" y="1398436"/>
            <a:ext cx="3517515" cy="1304146"/>
            <a:chOff x="4850704" y="1428672"/>
            <a:chExt cx="3882955" cy="1439636"/>
          </a:xfrm>
        </p:grpSpPr>
        <p:pic>
          <p:nvPicPr>
            <p:cNvPr id="39" name="Picture 38" descr="SIP April 15b.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50704" y="1432113"/>
              <a:ext cx="1914927" cy="1436195"/>
            </a:xfrm>
            <a:prstGeom prst="rect">
              <a:avLst/>
            </a:prstGeom>
          </p:spPr>
        </p:pic>
        <p:pic>
          <p:nvPicPr>
            <p:cNvPr id="40" name="Picture 39" descr="SIP April 15.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34192" y="1428672"/>
              <a:ext cx="1899467" cy="1424600"/>
            </a:xfrm>
            <a:prstGeom prst="rect">
              <a:avLst/>
            </a:prstGeom>
          </p:spPr>
        </p:pic>
      </p:grpSp>
      <p:cxnSp>
        <p:nvCxnSpPr>
          <p:cNvPr id="6" name="Straight Connector 5"/>
          <p:cNvCxnSpPr/>
          <p:nvPr/>
        </p:nvCxnSpPr>
        <p:spPr>
          <a:xfrm>
            <a:off x="173865" y="3771995"/>
            <a:ext cx="875374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874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908" y="1594483"/>
            <a:ext cx="8933395" cy="4494590"/>
          </a:xfrm>
          <a:prstGeom prst="rect">
            <a:avLst/>
          </a:prstGeom>
        </p:spPr>
      </p:pic>
      <p:sp>
        <p:nvSpPr>
          <p:cNvPr id="20483" name="Title 1"/>
          <p:cNvSpPr>
            <a:spLocks noGrp="1"/>
          </p:cNvSpPr>
          <p:nvPr>
            <p:ph type="title"/>
          </p:nvPr>
        </p:nvSpPr>
        <p:spPr>
          <a:xfrm>
            <a:off x="445451" y="63500"/>
            <a:ext cx="8142287" cy="1106551"/>
          </a:xfrm>
        </p:spPr>
        <p:txBody>
          <a:bodyPr>
            <a:noAutofit/>
          </a:bodyPr>
          <a:lstStyle/>
          <a:p>
            <a:r>
              <a:rPr lang="en-US" sz="2800" dirty="0">
                <a:solidFill>
                  <a:schemeClr val="bg1"/>
                </a:solidFill>
                <a:latin typeface="Arial" charset="0"/>
                <a:ea typeface="ＭＳ Ｐゴシック" charset="0"/>
                <a:cs typeface="ＭＳ Ｐゴシック" charset="0"/>
              </a:rPr>
              <a:t>Earth Science </a:t>
            </a:r>
            <a:r>
              <a:rPr lang="en-US" sz="2800" dirty="0" smtClean="0">
                <a:solidFill>
                  <a:schemeClr val="bg1"/>
                </a:solidFill>
                <a:latin typeface="Arial" charset="0"/>
                <a:ea typeface="ＭＳ Ｐゴシック" charset="0"/>
                <a:cs typeface="ＭＳ Ｐゴシック" charset="0"/>
              </a:rPr>
              <a:t>Budget: </a:t>
            </a:r>
            <a:r>
              <a:rPr lang="en-US" sz="2800" dirty="0">
                <a:solidFill>
                  <a:schemeClr val="bg1"/>
                </a:solidFill>
                <a:latin typeface="Arial" charset="0"/>
                <a:ea typeface="ＭＳ Ｐゴシック" charset="0"/>
                <a:cs typeface="ＭＳ Ｐゴシック" charset="0"/>
              </a:rPr>
              <a:t/>
            </a:r>
            <a:br>
              <a:rPr lang="en-US" sz="2800" dirty="0">
                <a:solidFill>
                  <a:schemeClr val="bg1"/>
                </a:solidFill>
                <a:latin typeface="Arial" charset="0"/>
                <a:ea typeface="ＭＳ Ｐゴシック" charset="0"/>
                <a:cs typeface="ＭＳ Ｐゴシック" charset="0"/>
              </a:rPr>
            </a:br>
            <a:r>
              <a:rPr lang="en-US" sz="2800" dirty="0" smtClean="0">
                <a:solidFill>
                  <a:schemeClr val="bg1"/>
                </a:solidFill>
                <a:latin typeface="Arial" charset="0"/>
                <a:ea typeface="ＭＳ Ｐゴシック" charset="0"/>
                <a:cs typeface="ＭＳ Ｐゴシック" charset="0"/>
              </a:rPr>
              <a:t>FY15 Request/Appropriation</a:t>
            </a:r>
            <a:endParaRPr lang="en-US" sz="2800" dirty="0">
              <a:solidFill>
                <a:schemeClr val="bg1"/>
              </a:solidFill>
              <a:latin typeface="Arial" charset="0"/>
              <a:ea typeface="ＭＳ Ｐゴシック" charset="0"/>
              <a:cs typeface="ＭＳ Ｐゴシック" charset="0"/>
            </a:endParaRPr>
          </a:p>
        </p:txBody>
      </p:sp>
      <p:sp>
        <p:nvSpPr>
          <p:cNvPr id="17" name="TextBox 17"/>
          <p:cNvSpPr txBox="1">
            <a:spLocks noChangeArrowheads="1"/>
          </p:cNvSpPr>
          <p:nvPr/>
        </p:nvSpPr>
        <p:spPr bwMode="auto">
          <a:xfrm>
            <a:off x="3276645" y="4267103"/>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a:solidFill>
                  <a:srgbClr val="FF0000"/>
                </a:solidFill>
              </a:rPr>
              <a:t>FY10 request</a:t>
            </a:r>
          </a:p>
        </p:txBody>
      </p:sp>
      <p:sp>
        <p:nvSpPr>
          <p:cNvPr id="18" name="TextBox 17"/>
          <p:cNvSpPr txBox="1">
            <a:spLocks noChangeArrowheads="1"/>
          </p:cNvSpPr>
          <p:nvPr/>
        </p:nvSpPr>
        <p:spPr bwMode="auto">
          <a:xfrm>
            <a:off x="2992299" y="2062093"/>
            <a:ext cx="1621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216921"/>
                </a:solidFill>
              </a:rPr>
              <a:t>FY11 </a:t>
            </a:r>
            <a:r>
              <a:rPr lang="en-US" sz="1800" b="1" dirty="0">
                <a:solidFill>
                  <a:srgbClr val="216921"/>
                </a:solidFill>
              </a:rPr>
              <a:t>request</a:t>
            </a:r>
          </a:p>
        </p:txBody>
      </p:sp>
      <p:sp>
        <p:nvSpPr>
          <p:cNvPr id="19" name="TextBox 17"/>
          <p:cNvSpPr txBox="1">
            <a:spLocks noChangeArrowheads="1"/>
          </p:cNvSpPr>
          <p:nvPr/>
        </p:nvSpPr>
        <p:spPr bwMode="auto">
          <a:xfrm>
            <a:off x="4192748" y="4876201"/>
            <a:ext cx="16337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F79646">
                    <a:lumMod val="75000"/>
                  </a:srgbClr>
                </a:solidFill>
              </a:rPr>
              <a:t>FY09 request</a:t>
            </a:r>
          </a:p>
          <a:p>
            <a:pPr defTabSz="457200" eaLnBrk="1" fontAlgn="auto" hangingPunct="1">
              <a:spcBef>
                <a:spcPts val="0"/>
              </a:spcBef>
              <a:spcAft>
                <a:spcPts val="0"/>
              </a:spcAft>
            </a:pPr>
            <a:r>
              <a:rPr lang="en-US" sz="1400" b="1" dirty="0" smtClean="0">
                <a:solidFill>
                  <a:srgbClr val="F79646">
                    <a:lumMod val="75000"/>
                  </a:srgbClr>
                </a:solidFill>
              </a:rPr>
              <a:t>(previous Admin)</a:t>
            </a:r>
            <a:endParaRPr lang="en-US" sz="1400" b="1" dirty="0">
              <a:solidFill>
                <a:srgbClr val="F79646">
                  <a:lumMod val="75000"/>
                </a:srgbClr>
              </a:solidFill>
            </a:endParaRPr>
          </a:p>
        </p:txBody>
      </p:sp>
      <p:sp>
        <p:nvSpPr>
          <p:cNvPr id="20" name="TextBox 17"/>
          <p:cNvSpPr txBox="1">
            <a:spLocks noChangeArrowheads="1"/>
          </p:cNvSpPr>
          <p:nvPr/>
        </p:nvSpPr>
        <p:spPr bwMode="auto">
          <a:xfrm>
            <a:off x="6053426" y="2590214"/>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FFFF00"/>
                </a:solidFill>
              </a:rPr>
              <a:t>FY14 </a:t>
            </a:r>
            <a:r>
              <a:rPr lang="en-US" sz="1800" b="1" dirty="0">
                <a:solidFill>
                  <a:srgbClr val="FFFF00"/>
                </a:solidFill>
              </a:rPr>
              <a:t>request</a:t>
            </a:r>
          </a:p>
        </p:txBody>
      </p:sp>
      <p:sp>
        <p:nvSpPr>
          <p:cNvPr id="21" name="TextBox 17"/>
          <p:cNvSpPr txBox="1">
            <a:spLocks noChangeArrowheads="1"/>
          </p:cNvSpPr>
          <p:nvPr/>
        </p:nvSpPr>
        <p:spPr bwMode="auto">
          <a:xfrm>
            <a:off x="5009638" y="3699037"/>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1F497D">
                    <a:lumMod val="75000"/>
                  </a:srgbClr>
                </a:solidFill>
              </a:rPr>
              <a:t>FY12 </a:t>
            </a:r>
            <a:r>
              <a:rPr lang="en-US" sz="1800" b="1" dirty="0">
                <a:solidFill>
                  <a:srgbClr val="1F497D">
                    <a:lumMod val="75000"/>
                  </a:srgbClr>
                </a:solidFill>
              </a:rPr>
              <a:t>request</a:t>
            </a:r>
          </a:p>
        </p:txBody>
      </p:sp>
      <p:sp>
        <p:nvSpPr>
          <p:cNvPr id="22" name="TextBox 17"/>
          <p:cNvSpPr txBox="1">
            <a:spLocks noChangeArrowheads="1"/>
          </p:cNvSpPr>
          <p:nvPr/>
        </p:nvSpPr>
        <p:spPr bwMode="auto">
          <a:xfrm>
            <a:off x="6816296" y="3491735"/>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7030A0"/>
                </a:solidFill>
              </a:rPr>
              <a:t>FY13 </a:t>
            </a:r>
            <a:r>
              <a:rPr lang="en-US" sz="1800" b="1" dirty="0">
                <a:solidFill>
                  <a:srgbClr val="7030A0"/>
                </a:solidFill>
              </a:rPr>
              <a:t>request</a:t>
            </a:r>
          </a:p>
        </p:txBody>
      </p:sp>
      <p:sp>
        <p:nvSpPr>
          <p:cNvPr id="23" name="TextBox 17"/>
          <p:cNvSpPr txBox="1">
            <a:spLocks noChangeArrowheads="1"/>
          </p:cNvSpPr>
          <p:nvPr/>
        </p:nvSpPr>
        <p:spPr bwMode="auto">
          <a:xfrm>
            <a:off x="1328207" y="3297878"/>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prstClr val="black"/>
                </a:solidFill>
              </a:rPr>
              <a:t>Appropriation</a:t>
            </a:r>
            <a:endParaRPr lang="en-US" sz="1800" b="1" dirty="0">
              <a:solidFill>
                <a:prstClr val="black"/>
              </a:solidFill>
            </a:endParaRPr>
          </a:p>
        </p:txBody>
      </p:sp>
      <p:sp>
        <p:nvSpPr>
          <p:cNvPr id="13" name="Oval 12"/>
          <p:cNvSpPr/>
          <p:nvPr/>
        </p:nvSpPr>
        <p:spPr>
          <a:xfrm>
            <a:off x="5329692" y="3269842"/>
            <a:ext cx="432077" cy="484479"/>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TextBox 17"/>
          <p:cNvSpPr txBox="1">
            <a:spLocks noChangeArrowheads="1"/>
          </p:cNvSpPr>
          <p:nvPr/>
        </p:nvSpPr>
        <p:spPr bwMode="auto">
          <a:xfrm>
            <a:off x="7500060" y="2882637"/>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00B0F0"/>
                </a:solidFill>
              </a:rPr>
              <a:t>FY15 </a:t>
            </a:r>
            <a:r>
              <a:rPr lang="en-US" sz="1800" b="1" dirty="0">
                <a:solidFill>
                  <a:srgbClr val="00B0F0"/>
                </a:solidFill>
              </a:rPr>
              <a:t>request</a:t>
            </a:r>
          </a:p>
        </p:txBody>
      </p:sp>
    </p:spTree>
    <p:extLst>
      <p:ext uri="{BB962C8B-B14F-4D97-AF65-F5344CB8AC3E}">
        <p14:creationId xmlns:p14="http://schemas.microsoft.com/office/powerpoint/2010/main" val="26947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0" name="Group 3"/>
          <p:cNvGrpSpPr>
            <a:grpSpLocks/>
          </p:cNvGrpSpPr>
          <p:nvPr/>
        </p:nvGrpSpPr>
        <p:grpSpPr bwMode="auto">
          <a:xfrm>
            <a:off x="2187617" y="3541713"/>
            <a:ext cx="4729163" cy="3101974"/>
            <a:chOff x="2187575" y="3541713"/>
            <a:chExt cx="4728382" cy="3101975"/>
          </a:xfrm>
        </p:grpSpPr>
        <p:pic>
          <p:nvPicPr>
            <p:cNvPr id="43031" name="Picture 4" descr="D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541713"/>
              <a:ext cx="379175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bwMode="auto">
            <a:xfrm>
              <a:off x="5601724" y="6167439"/>
              <a:ext cx="1061862" cy="383951"/>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SMAP</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1/2015</a:t>
              </a:r>
              <a:endParaRPr lang="en-US" sz="1000" dirty="0">
                <a:solidFill>
                  <a:srgbClr val="FFFFFF"/>
                </a:solidFill>
                <a:latin typeface="Arial"/>
                <a:ea typeface="ヒラギノ角ゴ Pro W3" charset="0"/>
                <a:cs typeface="ヒラギノ角ゴ Pro W3" charset="0"/>
              </a:endParaRPr>
            </a:p>
          </p:txBody>
        </p:sp>
        <p:sp>
          <p:nvSpPr>
            <p:cNvPr id="30" name="TextBox 29"/>
            <p:cNvSpPr txBox="1"/>
            <p:nvPr/>
          </p:nvSpPr>
          <p:spPr bwMode="auto">
            <a:xfrm>
              <a:off x="4135116" y="5997575"/>
              <a:ext cx="1060275" cy="383951"/>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ICESat-2</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June 2018</a:t>
              </a:r>
              <a:endParaRPr lang="en-US" sz="1000" dirty="0">
                <a:solidFill>
                  <a:srgbClr val="FFFFFF"/>
                </a:solidFill>
                <a:latin typeface="Arial"/>
                <a:ea typeface="ヒラギノ角ゴ Pro W3" charset="0"/>
                <a:cs typeface="ヒラギノ角ゴ Pro W3" charset="0"/>
              </a:endParaRPr>
            </a:p>
          </p:txBody>
        </p:sp>
        <p:sp>
          <p:nvSpPr>
            <p:cNvPr id="31" name="TextBox 30"/>
            <p:cNvSpPr txBox="1"/>
            <p:nvPr/>
          </p:nvSpPr>
          <p:spPr bwMode="auto">
            <a:xfrm>
              <a:off x="3043097" y="5602288"/>
              <a:ext cx="1061862" cy="383951"/>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SWOT</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CY2020</a:t>
              </a:r>
              <a:endParaRPr lang="en-US" sz="1000" dirty="0">
                <a:solidFill>
                  <a:srgbClr val="FFFFFF"/>
                </a:solidFill>
                <a:latin typeface="Arial"/>
                <a:ea typeface="ヒラギノ角ゴ Pro W3" charset="0"/>
                <a:cs typeface="ヒラギノ角ゴ Pro W3" charset="0"/>
              </a:endParaRPr>
            </a:p>
          </p:txBody>
        </p:sp>
        <p:sp>
          <p:nvSpPr>
            <p:cNvPr id="32" name="TextBox 31"/>
            <p:cNvSpPr txBox="1"/>
            <p:nvPr/>
          </p:nvSpPr>
          <p:spPr bwMode="auto">
            <a:xfrm>
              <a:off x="2422486" y="5199063"/>
              <a:ext cx="1061863" cy="383951"/>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PACE</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CY2022</a:t>
              </a:r>
              <a:endParaRPr lang="en-US" sz="1000" dirty="0">
                <a:solidFill>
                  <a:srgbClr val="FFFFFF"/>
                </a:solidFill>
                <a:latin typeface="Arial"/>
                <a:ea typeface="ヒラギノ角ゴ Pro W3" charset="0"/>
                <a:cs typeface="ヒラギノ角ゴ Pro W3" charset="0"/>
              </a:endParaRPr>
            </a:p>
          </p:txBody>
        </p:sp>
        <p:sp>
          <p:nvSpPr>
            <p:cNvPr id="33" name="TextBox 32"/>
            <p:cNvSpPr txBox="1"/>
            <p:nvPr/>
          </p:nvSpPr>
          <p:spPr bwMode="auto">
            <a:xfrm>
              <a:off x="2187575" y="4427539"/>
              <a:ext cx="1060275" cy="383951"/>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NI-SAR</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2021</a:t>
              </a:r>
              <a:endParaRPr lang="en-US" sz="1000" dirty="0">
                <a:solidFill>
                  <a:srgbClr val="FFFFFF"/>
                </a:solidFill>
                <a:latin typeface="Arial"/>
                <a:ea typeface="ヒラギノ角ゴ Pro W3" charset="0"/>
                <a:cs typeface="ヒラギノ角ゴ Pro W3" charset="0"/>
              </a:endParaRPr>
            </a:p>
          </p:txBody>
        </p:sp>
        <p:sp>
          <p:nvSpPr>
            <p:cNvPr id="34" name="TextBox 33"/>
            <p:cNvSpPr txBox="1"/>
            <p:nvPr/>
          </p:nvSpPr>
          <p:spPr bwMode="auto">
            <a:xfrm>
              <a:off x="2424074" y="3638550"/>
              <a:ext cx="1061862" cy="488595"/>
            </a:xfrm>
            <a:prstGeom prst="rect">
              <a:avLst/>
            </a:prstGeom>
            <a:noFill/>
          </p:spPr>
          <p:txBody>
            <a:bodyPr>
              <a:spAutoFit/>
            </a:bodyPr>
            <a:lstStyle/>
            <a:p>
              <a:pPr algn="ctr" eaLnBrk="1" hangingPunct="1">
                <a:lnSpc>
                  <a:spcPct val="85000"/>
                </a:lnSpc>
                <a:defRPr/>
              </a:pPr>
              <a:r>
                <a:rPr lang="en-US" sz="800" dirty="0">
                  <a:solidFill>
                    <a:srgbClr val="FFFFFF">
                      <a:lumMod val="75000"/>
                    </a:srgbClr>
                  </a:solidFill>
                  <a:latin typeface="Arial"/>
                  <a:ea typeface="ヒラギノ角ゴ Pro W3" charset="0"/>
                  <a:cs typeface="ヒラギノ角ゴ Pro W3" charset="0"/>
                </a:rPr>
                <a:t>(</a:t>
              </a:r>
              <a:r>
                <a:rPr lang="en-US" sz="800" b="1" dirty="0">
                  <a:solidFill>
                    <a:srgbClr val="FFFFFF">
                      <a:lumMod val="75000"/>
                    </a:srgbClr>
                  </a:solidFill>
                  <a:latin typeface="Arial"/>
                  <a:ea typeface="ヒラギノ角ゴ Pro W3" charset="0"/>
                  <a:cs typeface="ヒラギノ角ゴ Pro W3" charset="0"/>
                </a:rPr>
                <a:t>NOTIONAL</a:t>
              </a:r>
              <a:r>
                <a:rPr lang="en-US" sz="800" dirty="0">
                  <a:solidFill>
                    <a:srgbClr val="FFFFFF">
                      <a:lumMod val="75000"/>
                    </a:srgbClr>
                  </a:solidFill>
                  <a:latin typeface="Arial"/>
                  <a:ea typeface="ヒラギノ角ゴ Pro W3" charset="0"/>
                  <a:cs typeface="ヒラギノ角ゴ Pro W3" charset="0"/>
                </a:rPr>
                <a:t>)</a:t>
              </a:r>
            </a:p>
            <a:p>
              <a:pPr algn="ctr" eaLnBrk="1" hangingPunct="1">
                <a:lnSpc>
                  <a:spcPct val="85000"/>
                </a:lnSpc>
                <a:defRPr/>
              </a:pPr>
              <a:r>
                <a:rPr lang="en-US" sz="1200" dirty="0">
                  <a:solidFill>
                    <a:srgbClr val="FFFFFF">
                      <a:lumMod val="75000"/>
                    </a:srgbClr>
                  </a:solidFill>
                  <a:latin typeface="Arial"/>
                  <a:ea typeface="ヒラギノ角ゴ Pro W3" charset="0"/>
                  <a:cs typeface="ヒラギノ角ゴ Pro W3" charset="0"/>
                </a:rPr>
                <a:t>CLARREO</a:t>
              </a:r>
            </a:p>
            <a:p>
              <a:pPr algn="ctr" eaLnBrk="1" hangingPunct="1">
                <a:lnSpc>
                  <a:spcPct val="85000"/>
                </a:lnSpc>
                <a:defRPr/>
              </a:pPr>
              <a:r>
                <a:rPr lang="en-US" sz="1000" dirty="0">
                  <a:solidFill>
                    <a:srgbClr val="FFFFFF">
                      <a:lumMod val="75000"/>
                    </a:srgbClr>
                  </a:solidFill>
                  <a:latin typeface="Arial"/>
                  <a:ea typeface="ヒラギノ角ゴ Pro W3" charset="0"/>
                  <a:cs typeface="ヒラギノ角ゴ Pro W3" charset="0"/>
                </a:rPr>
                <a:t>NET 2023</a:t>
              </a:r>
            </a:p>
          </p:txBody>
        </p:sp>
      </p:grpSp>
      <p:sp>
        <p:nvSpPr>
          <p:cNvPr id="46083" name="TextBox 12"/>
          <p:cNvSpPr txBox="1">
            <a:spLocks noChangeArrowheads="1"/>
          </p:cNvSpPr>
          <p:nvPr/>
        </p:nvSpPr>
        <p:spPr bwMode="auto">
          <a:xfrm>
            <a:off x="0" y="0"/>
            <a:ext cx="8686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defRPr/>
            </a:pPr>
            <a:r>
              <a:rPr lang="en-US" sz="2400" dirty="0" smtClean="0">
                <a:solidFill>
                  <a:srgbClr val="FFFFFF"/>
                </a:solidFill>
                <a:latin typeface="Arial"/>
                <a:ea typeface="ＭＳ Ｐゴシック" charset="0"/>
                <a:cs typeface="ＭＳ Ｐゴシック" charset="0"/>
              </a:rPr>
              <a:t>3 ESD-developed EO missions launch in CY 2014</a:t>
            </a:r>
          </a:p>
          <a:p>
            <a:pPr>
              <a:defRPr/>
            </a:pPr>
            <a:r>
              <a:rPr lang="en-US" sz="2400" dirty="0" smtClean="0">
                <a:solidFill>
                  <a:srgbClr val="FFFFFF"/>
                </a:solidFill>
                <a:latin typeface="Arial"/>
                <a:ea typeface="ＭＳ Ｐゴシック" charset="0"/>
                <a:cs typeface="ＭＳ Ｐゴシック" charset="0"/>
              </a:rPr>
              <a:t>2 ISS-developed EO instruments in 2014, 1 in 2016</a:t>
            </a:r>
            <a:endParaRPr lang="en-US" sz="2400" dirty="0">
              <a:solidFill>
                <a:srgbClr val="FFFFFF"/>
              </a:solidFill>
              <a:latin typeface="Arial"/>
              <a:ea typeface="ＭＳ Ｐゴシック" charset="0"/>
              <a:cs typeface="ＭＳ Ｐゴシック" charset="0"/>
            </a:endParaRPr>
          </a:p>
          <a:p>
            <a:pPr>
              <a:defRPr/>
            </a:pPr>
            <a:r>
              <a:rPr lang="en-US" sz="2400" dirty="0" smtClean="0">
                <a:solidFill>
                  <a:srgbClr val="FFFFFF"/>
                </a:solidFill>
                <a:latin typeface="Arial"/>
                <a:ea typeface="ＭＳ Ｐゴシック" charset="0"/>
                <a:cs typeface="ＭＳ Ｐゴシック" charset="0"/>
              </a:rPr>
              <a:t>11+ more ESD EO launches before 2022</a:t>
            </a:r>
          </a:p>
        </p:txBody>
      </p:sp>
      <p:grpSp>
        <p:nvGrpSpPr>
          <p:cNvPr id="43012" name="Group 2"/>
          <p:cNvGrpSpPr>
            <a:grpSpLocks/>
          </p:cNvGrpSpPr>
          <p:nvPr/>
        </p:nvGrpSpPr>
        <p:grpSpPr bwMode="auto">
          <a:xfrm>
            <a:off x="1819641" y="717577"/>
            <a:ext cx="5733684" cy="2901951"/>
            <a:chOff x="1819641" y="717550"/>
            <a:chExt cx="5733684" cy="2901950"/>
          </a:xfrm>
        </p:grpSpPr>
        <p:pic>
          <p:nvPicPr>
            <p:cNvPr id="43026" name="Picture 6" descr="Clima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936" y="717550"/>
              <a:ext cx="5230389"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5786438" y="931863"/>
              <a:ext cx="836612" cy="410882"/>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OCO-2</a:t>
              </a:r>
              <a:br>
                <a:rPr lang="en-US" sz="1200" dirty="0">
                  <a:solidFill>
                    <a:srgbClr val="FFFFFF"/>
                  </a:solidFill>
                  <a:latin typeface="Arial"/>
                  <a:ea typeface="ヒラギノ角ゴ Pro W3" charset="0"/>
                  <a:cs typeface="ヒラギノ角ゴ Pro W3" charset="0"/>
                </a:rPr>
              </a:br>
              <a:r>
                <a:rPr lang="en-US" sz="1050" dirty="0">
                  <a:solidFill>
                    <a:srgbClr val="FFFFFF"/>
                  </a:solidFill>
                  <a:latin typeface="Arial"/>
                  <a:ea typeface="ヒラギノ角ゴ Pro W3" charset="0"/>
                  <a:cs typeface="ヒラギノ角ゴ Pro W3" charset="0"/>
                </a:rPr>
                <a:t>7</a:t>
              </a:r>
              <a:r>
                <a:rPr lang="en-US" sz="1200" dirty="0">
                  <a:solidFill>
                    <a:srgbClr val="FFFFFF"/>
                  </a:solidFill>
                  <a:latin typeface="Arial"/>
                  <a:ea typeface="ヒラギノ角ゴ Pro W3" charset="0"/>
                  <a:cs typeface="ヒラギノ角ゴ Pro W3" charset="0"/>
                </a:rPr>
                <a:t>/</a:t>
              </a:r>
              <a:r>
                <a:rPr lang="en-US" sz="1000" dirty="0">
                  <a:solidFill>
                    <a:srgbClr val="FFFFFF"/>
                  </a:solidFill>
                  <a:latin typeface="Arial"/>
                  <a:ea typeface="ヒラギノ角ゴ Pro W3" charset="0"/>
                  <a:cs typeface="ヒラギノ角ゴ Pro W3" charset="0"/>
                </a:rPr>
                <a:t>2014</a:t>
              </a:r>
            </a:p>
          </p:txBody>
        </p:sp>
        <p:sp>
          <p:nvSpPr>
            <p:cNvPr id="17" name="TextBox 16"/>
            <p:cNvSpPr txBox="1"/>
            <p:nvPr/>
          </p:nvSpPr>
          <p:spPr bwMode="auto">
            <a:xfrm>
              <a:off x="3689350" y="1328738"/>
              <a:ext cx="1076174" cy="514756"/>
            </a:xfrm>
            <a:prstGeom prst="rect">
              <a:avLst/>
            </a:prstGeom>
            <a:noFill/>
          </p:spPr>
          <p:txBody>
            <a:bodyPr wrap="square">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SAGE-III</a:t>
              </a:r>
              <a:br>
                <a:rPr lang="en-US" sz="1200" dirty="0">
                  <a:solidFill>
                    <a:srgbClr val="FFFFFF"/>
                  </a:solidFill>
                  <a:latin typeface="Arial"/>
                  <a:ea typeface="ヒラギノ角ゴ Pro W3" charset="0"/>
                  <a:cs typeface="ヒラギノ角ゴ Pro W3" charset="0"/>
                </a:rPr>
              </a:br>
              <a:r>
                <a:rPr lang="en-US" sz="1000" dirty="0">
                  <a:solidFill>
                    <a:srgbClr val="FFFFFF"/>
                  </a:solidFill>
                  <a:latin typeface="Arial"/>
                  <a:ea typeface="ヒラギノ角ゴ Pro W3" charset="0"/>
                  <a:cs typeface="ヒラギノ角ゴ Pro W3" charset="0"/>
                </a:rPr>
                <a:t>(on ISS) </a:t>
              </a:r>
              <a:endParaRPr lang="en-US" sz="1000" dirty="0" smtClean="0">
                <a:solidFill>
                  <a:srgbClr val="FFFFFF"/>
                </a:solidFill>
                <a:latin typeface="Arial"/>
                <a:ea typeface="ヒラギノ角ゴ Pro W3" charset="0"/>
                <a:cs typeface="ヒラギノ角ゴ Pro W3" charset="0"/>
              </a:endParaRP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mid-CY2016</a:t>
              </a:r>
              <a:endParaRPr lang="en-US" sz="1000" dirty="0">
                <a:solidFill>
                  <a:srgbClr val="FFFFFF"/>
                </a:solidFill>
                <a:latin typeface="Arial"/>
                <a:ea typeface="ヒラギノ角ゴ Pro W3" charset="0"/>
                <a:cs typeface="ヒラギノ角ゴ Pro W3" charset="0"/>
              </a:endParaRPr>
            </a:p>
          </p:txBody>
        </p:sp>
        <p:sp>
          <p:nvSpPr>
            <p:cNvPr id="20" name="TextBox 19"/>
            <p:cNvSpPr txBox="1"/>
            <p:nvPr/>
          </p:nvSpPr>
          <p:spPr bwMode="auto">
            <a:xfrm>
              <a:off x="2676525" y="2027238"/>
              <a:ext cx="1060450" cy="383951"/>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Grace-FO</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Aug 2017</a:t>
              </a:r>
              <a:endParaRPr lang="en-US" sz="1000" dirty="0">
                <a:solidFill>
                  <a:srgbClr val="FFFFFF"/>
                </a:solidFill>
                <a:latin typeface="Arial"/>
                <a:ea typeface="ヒラギノ角ゴ Pro W3" charset="0"/>
                <a:cs typeface="ヒラギノ角ゴ Pro W3" charset="0"/>
              </a:endParaRPr>
            </a:p>
          </p:txBody>
        </p:sp>
        <p:sp>
          <p:nvSpPr>
            <p:cNvPr id="21" name="TextBox 20"/>
            <p:cNvSpPr txBox="1"/>
            <p:nvPr/>
          </p:nvSpPr>
          <p:spPr bwMode="auto">
            <a:xfrm>
              <a:off x="1819641" y="2759615"/>
              <a:ext cx="1495059" cy="828688"/>
            </a:xfrm>
            <a:prstGeom prst="rect">
              <a:avLst/>
            </a:prstGeom>
            <a:noFill/>
          </p:spPr>
          <p:txBody>
            <a:bodyPr wrap="square">
              <a:spAutoFit/>
            </a:bodyPr>
            <a:lstStyle/>
            <a:p>
              <a:pPr algn="ctr" eaLnBrk="1" hangingPunct="1">
                <a:lnSpc>
                  <a:spcPct val="85000"/>
                </a:lnSpc>
                <a:defRPr/>
              </a:pPr>
              <a:r>
                <a:rPr lang="en-US" sz="1200" i="1" dirty="0" err="1" smtClean="0">
                  <a:solidFill>
                    <a:srgbClr val="FFFFFF"/>
                  </a:solidFill>
                  <a:latin typeface="Arial"/>
                  <a:ea typeface="ヒラギノ角ゴ Pro W3" charset="0"/>
                  <a:cs typeface="ヒラギノ角ゴ Pro W3" charset="0"/>
                </a:rPr>
                <a:t>RapidSCAT</a:t>
              </a:r>
              <a:r>
                <a:rPr lang="en-US" sz="1200" i="1" dirty="0" smtClean="0">
                  <a:solidFill>
                    <a:srgbClr val="FFFFFF"/>
                  </a:solidFill>
                  <a:latin typeface="Arial"/>
                  <a:ea typeface="ヒラギノ角ゴ Pro W3" charset="0"/>
                  <a:cs typeface="ヒラギノ角ゴ Pro W3" charset="0"/>
                </a:rPr>
                <a:t>, CATS</a:t>
              </a:r>
              <a:endParaRPr lang="en-US" sz="1200" i="1" dirty="0">
                <a:solidFill>
                  <a:srgbClr val="FFFFFF"/>
                </a:solidFill>
                <a:latin typeface="Arial"/>
                <a:ea typeface="ヒラギノ角ゴ Pro W3" charset="0"/>
                <a:cs typeface="ヒラギノ角ゴ Pro W3" charset="0"/>
              </a:endParaRPr>
            </a:p>
            <a:p>
              <a:pPr algn="ctr" eaLnBrk="1" hangingPunct="1">
                <a:lnSpc>
                  <a:spcPct val="85000"/>
                </a:lnSpc>
                <a:defRPr/>
              </a:pPr>
              <a:r>
                <a:rPr lang="en-US" sz="1000" dirty="0">
                  <a:solidFill>
                    <a:srgbClr val="FFFFFF"/>
                  </a:solidFill>
                  <a:latin typeface="Arial"/>
                  <a:ea typeface="ヒラギノ角ゴ Pro W3" charset="0"/>
                  <a:cs typeface="ヒラギノ角ゴ Pro W3" charset="0"/>
                </a:rPr>
                <a:t>(on ISS) </a:t>
              </a:r>
              <a:r>
                <a:rPr lang="en-US" sz="1000" dirty="0" smtClean="0">
                  <a:solidFill>
                    <a:srgbClr val="FFFFFF"/>
                  </a:solidFill>
                  <a:latin typeface="Arial"/>
                  <a:ea typeface="ヒラギノ角ゴ Pro W3" charset="0"/>
                  <a:cs typeface="ヒラギノ角ゴ Pro W3" charset="0"/>
                </a:rPr>
                <a:t>CY2014</a:t>
              </a:r>
            </a:p>
            <a:p>
              <a:pPr algn="ctr" eaLnBrk="1" hangingPunct="1">
                <a:lnSpc>
                  <a:spcPct val="85000"/>
                </a:lnSpc>
                <a:defRPr/>
              </a:pPr>
              <a:endParaRPr lang="en-US" sz="1200" i="1" dirty="0" smtClean="0">
                <a:solidFill>
                  <a:srgbClr val="FFFFFF"/>
                </a:solidFill>
                <a:latin typeface="Arial"/>
                <a:ea typeface="ヒラギノ角ゴ Pro W3" charset="0"/>
                <a:cs typeface="ヒラギノ角ゴ Pro W3" charset="0"/>
              </a:endParaRPr>
            </a:p>
            <a:p>
              <a:pPr algn="ctr" eaLnBrk="1" hangingPunct="1">
                <a:lnSpc>
                  <a:spcPct val="85000"/>
                </a:lnSpc>
                <a:defRPr/>
              </a:pPr>
              <a:r>
                <a:rPr lang="en-US" sz="1200" i="1" dirty="0" smtClean="0">
                  <a:solidFill>
                    <a:srgbClr val="FFFFFF"/>
                  </a:solidFill>
                  <a:latin typeface="Arial"/>
                  <a:ea typeface="ヒラギノ角ゴ Pro W3" charset="0"/>
                  <a:cs typeface="ヒラギノ角ゴ Pro W3" charset="0"/>
                </a:rPr>
                <a:t>LIS</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(on ISS) 2016</a:t>
              </a:r>
              <a:endParaRPr lang="en-US" sz="1000" dirty="0">
                <a:solidFill>
                  <a:srgbClr val="FFFFFF"/>
                </a:solidFill>
                <a:latin typeface="Arial"/>
                <a:ea typeface="ヒラギノ角ゴ Pro W3" charset="0"/>
                <a:cs typeface="ヒラギノ角ゴ Pro W3" charset="0"/>
              </a:endParaRPr>
            </a:p>
          </p:txBody>
        </p:sp>
      </p:grpSp>
      <p:grpSp>
        <p:nvGrpSpPr>
          <p:cNvPr id="43013" name="Group 6"/>
          <p:cNvGrpSpPr>
            <a:grpSpLocks/>
          </p:cNvGrpSpPr>
          <p:nvPr/>
        </p:nvGrpSpPr>
        <p:grpSpPr bwMode="auto">
          <a:xfrm>
            <a:off x="477838" y="4648231"/>
            <a:ext cx="1884362" cy="1145951"/>
            <a:chOff x="152400" y="4267200"/>
            <a:chExt cx="1883594" cy="1145725"/>
          </a:xfrm>
        </p:grpSpPr>
        <p:pic>
          <p:nvPicPr>
            <p:cNvPr id="43024" name="Picture 2" descr="Foundational.png"/>
            <p:cNvPicPr>
              <a:picLocks noChangeAspect="1"/>
            </p:cNvPicPr>
            <p:nvPr/>
          </p:nvPicPr>
          <p:blipFill>
            <a:blip r:embed="rId5">
              <a:extLst>
                <a:ext uri="{28A0092B-C50C-407E-A947-70E740481C1C}">
                  <a14:useLocalDpi xmlns:a14="http://schemas.microsoft.com/office/drawing/2010/main" val="0"/>
                </a:ext>
              </a:extLst>
            </a:blip>
            <a:srcRect b="41338"/>
            <a:stretch>
              <a:fillRect/>
            </a:stretch>
          </p:blipFill>
          <p:spPr bwMode="auto">
            <a:xfrm>
              <a:off x="152400" y="4267200"/>
              <a:ext cx="1883594" cy="106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a:off x="304738" y="5029050"/>
              <a:ext cx="1060018" cy="383875"/>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GPM</a:t>
              </a:r>
            </a:p>
            <a:p>
              <a:pPr algn="ctr" eaLnBrk="1" hangingPunct="1">
                <a:lnSpc>
                  <a:spcPct val="85000"/>
                </a:lnSpc>
                <a:defRPr/>
              </a:pPr>
              <a:r>
                <a:rPr lang="en-US" sz="1000" dirty="0">
                  <a:solidFill>
                    <a:srgbClr val="FFFFFF"/>
                  </a:solidFill>
                  <a:latin typeface="Arial"/>
                  <a:ea typeface="ヒラギノ角ゴ Pro W3" charset="0"/>
                  <a:cs typeface="ヒラギノ角ゴ Pro W3" charset="0"/>
                </a:rPr>
                <a:t>2/2014</a:t>
              </a:r>
            </a:p>
          </p:txBody>
        </p:sp>
      </p:grpSp>
      <p:grpSp>
        <p:nvGrpSpPr>
          <p:cNvPr id="43014" name="Group 4"/>
          <p:cNvGrpSpPr>
            <a:grpSpLocks/>
          </p:cNvGrpSpPr>
          <p:nvPr/>
        </p:nvGrpSpPr>
        <p:grpSpPr bwMode="auto">
          <a:xfrm>
            <a:off x="4295787" y="4149766"/>
            <a:ext cx="4848225" cy="2022879"/>
            <a:chOff x="4295775" y="4149726"/>
            <a:chExt cx="4848225" cy="2022640"/>
          </a:xfrm>
        </p:grpSpPr>
        <p:pic>
          <p:nvPicPr>
            <p:cNvPr id="43018" name="Picture 5" descr="EV.png"/>
            <p:cNvPicPr>
              <a:picLocks noChangeAspect="1"/>
            </p:cNvPicPr>
            <p:nvPr/>
          </p:nvPicPr>
          <p:blipFill>
            <a:blip r:embed="rId6">
              <a:extLst>
                <a:ext uri="{28A0092B-C50C-407E-A947-70E740481C1C}">
                  <a14:useLocalDpi xmlns:a14="http://schemas.microsoft.com/office/drawing/2010/main" val="0"/>
                </a:ext>
              </a:extLst>
            </a:blip>
            <a:srcRect r="2190"/>
            <a:stretch>
              <a:fillRect/>
            </a:stretch>
          </p:blipFill>
          <p:spPr bwMode="auto">
            <a:xfrm>
              <a:off x="4458046" y="4149726"/>
              <a:ext cx="4685954" cy="169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bwMode="auto">
            <a:xfrm>
              <a:off x="7246938" y="5657671"/>
              <a:ext cx="1062037" cy="514695"/>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CYGNSS</a:t>
              </a:r>
            </a:p>
            <a:p>
              <a:pPr algn="ctr" eaLnBrk="1" hangingPunct="1">
                <a:lnSpc>
                  <a:spcPct val="85000"/>
                </a:lnSpc>
                <a:defRPr/>
              </a:pPr>
              <a:r>
                <a:rPr lang="en-US" sz="1000" dirty="0">
                  <a:solidFill>
                    <a:srgbClr val="FFFFFF"/>
                  </a:solidFill>
                  <a:latin typeface="Arial"/>
                  <a:ea typeface="ヒラギノ角ゴ Pro W3" charset="0"/>
                  <a:cs typeface="ヒラギノ角ゴ Pro W3" charset="0"/>
                </a:rPr>
                <a:t>EVM-1, </a:t>
              </a:r>
              <a:endParaRPr lang="en-US" sz="1000" dirty="0" smtClean="0">
                <a:solidFill>
                  <a:srgbClr val="FFFFFF"/>
                </a:solidFill>
                <a:latin typeface="Arial"/>
                <a:ea typeface="ヒラギノ角ゴ Pro W3" charset="0"/>
                <a:cs typeface="ヒラギノ角ゴ Pro W3" charset="0"/>
              </a:endParaRP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Oct 2016 LRD</a:t>
              </a:r>
              <a:endParaRPr lang="en-US" sz="1000" dirty="0">
                <a:solidFill>
                  <a:srgbClr val="FFFFFF"/>
                </a:solidFill>
                <a:latin typeface="Arial"/>
                <a:ea typeface="ヒラギノ角ゴ Pro W3" charset="0"/>
                <a:cs typeface="ヒラギノ角ゴ Pro W3" charset="0"/>
              </a:endParaRPr>
            </a:p>
          </p:txBody>
        </p:sp>
        <p:sp>
          <p:nvSpPr>
            <p:cNvPr id="25" name="TextBox 24"/>
            <p:cNvSpPr txBox="1"/>
            <p:nvPr/>
          </p:nvSpPr>
          <p:spPr bwMode="auto">
            <a:xfrm>
              <a:off x="6138863" y="5358413"/>
              <a:ext cx="1062037" cy="514695"/>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TEMPO</a:t>
              </a:r>
            </a:p>
            <a:p>
              <a:pPr algn="ctr" eaLnBrk="1" hangingPunct="1">
                <a:lnSpc>
                  <a:spcPct val="85000"/>
                </a:lnSpc>
                <a:defRPr/>
              </a:pPr>
              <a:r>
                <a:rPr lang="en-US" sz="1000" dirty="0">
                  <a:solidFill>
                    <a:srgbClr val="FFFFFF"/>
                  </a:solidFill>
                  <a:latin typeface="Arial"/>
                  <a:ea typeface="ヒラギノ角ゴ Pro W3" charset="0"/>
                  <a:cs typeface="ヒラギノ角ゴ Pro W3" charset="0"/>
                </a:rPr>
                <a:t>EVI-1, </a:t>
              </a:r>
              <a:endParaRPr lang="en-US" sz="1000" dirty="0" smtClean="0">
                <a:solidFill>
                  <a:srgbClr val="FFFFFF"/>
                </a:solidFill>
                <a:latin typeface="Arial"/>
                <a:ea typeface="ヒラギノ角ゴ Pro W3" charset="0"/>
                <a:cs typeface="ヒラギノ角ゴ Pro W3" charset="0"/>
              </a:endParaRP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CY2018 LRD</a:t>
              </a:r>
              <a:endParaRPr lang="en-US" sz="1000" dirty="0">
                <a:solidFill>
                  <a:srgbClr val="FFFFFF"/>
                </a:solidFill>
                <a:latin typeface="Arial"/>
                <a:ea typeface="ヒラギノ角ゴ Pro W3" charset="0"/>
                <a:cs typeface="ヒラギノ角ゴ Pro W3" charset="0"/>
              </a:endParaRPr>
            </a:p>
          </p:txBody>
        </p:sp>
        <p:sp>
          <p:nvSpPr>
            <p:cNvPr id="26" name="TextBox 25"/>
            <p:cNvSpPr txBox="1"/>
            <p:nvPr/>
          </p:nvSpPr>
          <p:spPr bwMode="auto">
            <a:xfrm>
              <a:off x="5607731" y="4412847"/>
              <a:ext cx="1165590" cy="697801"/>
            </a:xfrm>
            <a:prstGeom prst="rect">
              <a:avLst/>
            </a:prstGeom>
            <a:noFill/>
          </p:spPr>
          <p:txBody>
            <a:bodyPr wrap="square">
              <a:spAutoFit/>
            </a:bodyPr>
            <a:lstStyle/>
            <a:p>
              <a:pPr algn="ctr" eaLnBrk="1" hangingPunct="1">
                <a:lnSpc>
                  <a:spcPct val="85000"/>
                </a:lnSpc>
                <a:defRPr/>
              </a:pPr>
              <a:r>
                <a:rPr lang="en-US" sz="1200" dirty="0" smtClean="0">
                  <a:solidFill>
                    <a:srgbClr val="FFFFFF"/>
                  </a:solidFill>
                  <a:latin typeface="Arial"/>
                  <a:ea typeface="ヒラギノ角ゴ Pro W3" charset="0"/>
                  <a:cs typeface="ヒラギノ角ゴ Pro W3" charset="0"/>
                </a:rPr>
                <a:t>GEDI/ISS</a:t>
              </a:r>
            </a:p>
            <a:p>
              <a:pPr algn="ctr" eaLnBrk="1" hangingPunct="1">
                <a:lnSpc>
                  <a:spcPct val="85000"/>
                </a:lnSpc>
                <a:defRPr/>
              </a:pPr>
              <a:r>
                <a:rPr lang="en-US" sz="1200" dirty="0" smtClean="0">
                  <a:solidFill>
                    <a:srgbClr val="FFFFFF"/>
                  </a:solidFill>
                  <a:latin typeface="Arial"/>
                  <a:ea typeface="ヒラギノ角ゴ Pro W3" charset="0"/>
                  <a:cs typeface="ヒラギノ角ゴ Pro W3" charset="0"/>
                </a:rPr>
                <a:t>ECOSTRESS/ISS</a:t>
              </a:r>
              <a:endParaRPr lang="en-US" sz="1200" dirty="0">
                <a:solidFill>
                  <a:srgbClr val="FFFFFF"/>
                </a:solidFill>
                <a:latin typeface="Arial"/>
                <a:ea typeface="ヒラギノ角ゴ Pro W3" charset="0"/>
                <a:cs typeface="ヒラギノ角ゴ Pro W3" charset="0"/>
              </a:endParaRPr>
            </a:p>
            <a:p>
              <a:pPr algn="ctr" eaLnBrk="1" hangingPunct="1">
                <a:lnSpc>
                  <a:spcPct val="85000"/>
                </a:lnSpc>
                <a:defRPr/>
              </a:pPr>
              <a:endParaRPr lang="en-US" sz="1000" dirty="0">
                <a:solidFill>
                  <a:srgbClr val="FFFFFF"/>
                </a:solidFill>
                <a:latin typeface="Arial"/>
                <a:ea typeface="ヒラギノ角ゴ Pro W3" charset="0"/>
                <a:cs typeface="ヒラギノ角ゴ Pro W3" charset="0"/>
              </a:endParaRPr>
            </a:p>
          </p:txBody>
        </p:sp>
        <p:sp>
          <p:nvSpPr>
            <p:cNvPr id="27" name="TextBox 26"/>
            <p:cNvSpPr txBox="1"/>
            <p:nvPr/>
          </p:nvSpPr>
          <p:spPr bwMode="auto">
            <a:xfrm>
              <a:off x="4927600" y="5030684"/>
              <a:ext cx="1062038" cy="383906"/>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EVM-2</a:t>
              </a:r>
            </a:p>
            <a:p>
              <a:pPr algn="ctr" eaLnBrk="1" hangingPunct="1">
                <a:lnSpc>
                  <a:spcPct val="85000"/>
                </a:lnSpc>
                <a:defRPr/>
              </a:pPr>
              <a:r>
                <a:rPr lang="en-US" sz="1000" dirty="0">
                  <a:solidFill>
                    <a:srgbClr val="FFFFFF"/>
                  </a:solidFill>
                  <a:latin typeface="Arial"/>
                  <a:ea typeface="ヒラギノ角ゴ Pro W3" charset="0"/>
                  <a:cs typeface="ヒラギノ角ゴ Pro W3" charset="0"/>
                </a:rPr>
                <a:t>2021</a:t>
              </a:r>
            </a:p>
          </p:txBody>
        </p:sp>
        <p:sp>
          <p:nvSpPr>
            <p:cNvPr id="28" name="TextBox 27"/>
            <p:cNvSpPr txBox="1"/>
            <p:nvPr/>
          </p:nvSpPr>
          <p:spPr bwMode="auto">
            <a:xfrm>
              <a:off x="4295775" y="4633856"/>
              <a:ext cx="1060450" cy="383906"/>
            </a:xfrm>
            <a:prstGeom prst="rect">
              <a:avLst/>
            </a:prstGeom>
            <a:noFill/>
          </p:spPr>
          <p:txBody>
            <a:bodyPr>
              <a:spAutoFit/>
            </a:bodyPr>
            <a:lstStyle/>
            <a:p>
              <a:pPr algn="ctr" eaLnBrk="1" hangingPunct="1">
                <a:lnSpc>
                  <a:spcPct val="85000"/>
                </a:lnSpc>
                <a:defRPr/>
              </a:pPr>
              <a:r>
                <a:rPr lang="en-US" sz="1200" dirty="0">
                  <a:solidFill>
                    <a:srgbClr val="FFFFFF"/>
                  </a:solidFill>
                  <a:latin typeface="Arial"/>
                  <a:ea typeface="ヒラギノ角ゴ Pro W3" charset="0"/>
                  <a:cs typeface="ヒラギノ角ゴ Pro W3" charset="0"/>
                </a:rPr>
                <a:t>EVI-3</a:t>
              </a:r>
            </a:p>
            <a:p>
              <a:pPr algn="ctr" eaLnBrk="1" hangingPunct="1">
                <a:lnSpc>
                  <a:spcPct val="85000"/>
                </a:lnSpc>
                <a:defRPr/>
              </a:pPr>
              <a:r>
                <a:rPr lang="en-US" sz="1000" dirty="0">
                  <a:solidFill>
                    <a:srgbClr val="FFFFFF"/>
                  </a:solidFill>
                  <a:latin typeface="Arial"/>
                  <a:ea typeface="ヒラギノ角ゴ Pro W3" charset="0"/>
                  <a:cs typeface="ヒラギノ角ゴ Pro W3" charset="0"/>
                </a:rPr>
                <a:t>2022</a:t>
              </a:r>
            </a:p>
          </p:txBody>
        </p:sp>
      </p:grpSp>
      <p:sp>
        <p:nvSpPr>
          <p:cNvPr id="38" name="Oval 37"/>
          <p:cNvSpPr/>
          <p:nvPr/>
        </p:nvSpPr>
        <p:spPr bwMode="auto">
          <a:xfrm>
            <a:off x="5818188" y="5852121"/>
            <a:ext cx="1409700" cy="847115"/>
          </a:xfrm>
          <a:prstGeom prst="ellipse">
            <a:avLst/>
          </a:prstGeom>
          <a:noFill/>
          <a:ln w="38100" cap="flat" cmpd="sng" algn="ctr">
            <a:solidFill>
              <a:srgbClr val="FF0000"/>
            </a:solidFill>
            <a:prstDash val="solid"/>
            <a:round/>
            <a:headEnd type="none" w="med" len="med"/>
            <a:tailEnd type="none" w="med" len="med"/>
          </a:ln>
          <a:effectLst/>
        </p:spPr>
        <p:txBody>
          <a:bodyPr/>
          <a:lstStyle/>
          <a:p>
            <a:pPr algn="ctr">
              <a:lnSpc>
                <a:spcPct val="85000"/>
              </a:lnSpc>
              <a:defRPr/>
            </a:pPr>
            <a:endParaRPr lang="en-US" sz="3300">
              <a:solidFill>
                <a:prstClr val="black"/>
              </a:solidFill>
              <a:latin typeface="Arial" pitchFamily="-65" charset="0"/>
              <a:ea typeface="ヒラギノ角ゴ Pro W3" charset="0"/>
              <a:cs typeface="ヒラギノ角ゴ Pro W3" charset="0"/>
            </a:endParaRPr>
          </a:p>
        </p:txBody>
      </p:sp>
      <p:sp>
        <p:nvSpPr>
          <p:cNvPr id="43017" name="TextBox 2"/>
          <p:cNvSpPr txBox="1">
            <a:spLocks noChangeArrowheads="1"/>
          </p:cNvSpPr>
          <p:nvPr/>
        </p:nvSpPr>
        <p:spPr bwMode="auto">
          <a:xfrm>
            <a:off x="1447454" y="4267200"/>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
        <p:nvSpPr>
          <p:cNvPr id="36" name="TextBox 10"/>
          <p:cNvSpPr txBox="1">
            <a:spLocks noChangeArrowheads="1"/>
          </p:cNvSpPr>
          <p:nvPr/>
        </p:nvSpPr>
        <p:spPr bwMode="auto">
          <a:xfrm>
            <a:off x="147241" y="3690951"/>
            <a:ext cx="1638339"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b="1" dirty="0" smtClean="0">
                <a:solidFill>
                  <a:srgbClr val="FFFAD0"/>
                </a:solidFill>
              </a:rPr>
              <a:t>SLI-TBD</a:t>
            </a:r>
          </a:p>
          <a:p>
            <a:pPr eaLnBrk="1" hangingPunct="1">
              <a:lnSpc>
                <a:spcPct val="85000"/>
              </a:lnSpc>
            </a:pPr>
            <a:r>
              <a:rPr lang="en-US" sz="1200" b="1" dirty="0" smtClean="0">
                <a:solidFill>
                  <a:srgbClr val="FFFAD0"/>
                </a:solidFill>
              </a:rPr>
              <a:t>Formulation in 2015</a:t>
            </a:r>
          </a:p>
        </p:txBody>
      </p:sp>
      <p:pic>
        <p:nvPicPr>
          <p:cNvPr id="37" name="Picture 7" descr="Landsat 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7374" y="3309953"/>
            <a:ext cx="10239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4"/>
          <p:cNvGrpSpPr>
            <a:grpSpLocks/>
          </p:cNvGrpSpPr>
          <p:nvPr/>
        </p:nvGrpSpPr>
        <p:grpSpPr bwMode="auto">
          <a:xfrm>
            <a:off x="7550844" y="1703562"/>
            <a:ext cx="1593156" cy="1164139"/>
            <a:chOff x="457200" y="1476996"/>
            <a:chExt cx="1973204" cy="1553513"/>
          </a:xfrm>
        </p:grpSpPr>
        <p:pic>
          <p:nvPicPr>
            <p:cNvPr id="40" name="Picture 2" descr="S-NPP.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676400"/>
              <a:ext cx="1255651" cy="9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3"/>
            <p:cNvSpPr txBox="1">
              <a:spLocks noChangeArrowheads="1"/>
            </p:cNvSpPr>
            <p:nvPr/>
          </p:nvSpPr>
          <p:spPr bwMode="auto">
            <a:xfrm>
              <a:off x="457200" y="2133600"/>
              <a:ext cx="1180097" cy="89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100" dirty="0" smtClean="0">
                  <a:solidFill>
                    <a:srgbClr val="FFFF00"/>
                  </a:solidFill>
                </a:rPr>
                <a:t>RBI</a:t>
              </a:r>
            </a:p>
            <a:p>
              <a:pPr eaLnBrk="1" hangingPunct="1">
                <a:lnSpc>
                  <a:spcPct val="85000"/>
                </a:lnSpc>
              </a:pPr>
              <a:r>
                <a:rPr lang="en-US" sz="1100" dirty="0" smtClean="0">
                  <a:solidFill>
                    <a:srgbClr val="FFFF00"/>
                  </a:solidFill>
                </a:rPr>
                <a:t>OMPS-Limb</a:t>
              </a:r>
            </a:p>
            <a:p>
              <a:pPr eaLnBrk="1" hangingPunct="1">
                <a:lnSpc>
                  <a:spcPct val="85000"/>
                </a:lnSpc>
              </a:pPr>
              <a:endParaRPr lang="en-US" sz="1100" dirty="0" smtClean="0">
                <a:solidFill>
                  <a:srgbClr val="FFFF00"/>
                </a:solidFill>
              </a:endParaRPr>
            </a:p>
            <a:p>
              <a:pPr eaLnBrk="1" hangingPunct="1">
                <a:lnSpc>
                  <a:spcPct val="85000"/>
                </a:lnSpc>
              </a:pPr>
              <a:r>
                <a:rPr lang="en-US" sz="1100" dirty="0" smtClean="0">
                  <a:solidFill>
                    <a:srgbClr val="FFFF00"/>
                  </a:solidFill>
                </a:rPr>
                <a:t>[[TSIS-2]]</a:t>
              </a:r>
            </a:p>
          </p:txBody>
        </p:sp>
        <p:sp>
          <p:nvSpPr>
            <p:cNvPr id="42" name="TextBox 6"/>
            <p:cNvSpPr txBox="1">
              <a:spLocks noChangeArrowheads="1"/>
            </p:cNvSpPr>
            <p:nvPr/>
          </p:nvSpPr>
          <p:spPr bwMode="auto">
            <a:xfrm>
              <a:off x="835483" y="1476996"/>
              <a:ext cx="1594921" cy="33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dirty="0" smtClean="0">
                  <a:solidFill>
                    <a:srgbClr val="FFFF00"/>
                  </a:solidFill>
                </a:rPr>
                <a:t>JPSS-2 (NOAA)</a:t>
              </a:r>
            </a:p>
          </p:txBody>
        </p:sp>
      </p:grpSp>
      <p:sp>
        <p:nvSpPr>
          <p:cNvPr id="43" name="TextBox 2"/>
          <p:cNvSpPr txBox="1">
            <a:spLocks noChangeArrowheads="1"/>
          </p:cNvSpPr>
          <p:nvPr/>
        </p:nvSpPr>
        <p:spPr bwMode="auto">
          <a:xfrm>
            <a:off x="6864627" y="498983"/>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
        <p:nvSpPr>
          <p:cNvPr id="44" name="Oval 43"/>
          <p:cNvSpPr/>
          <p:nvPr/>
        </p:nvSpPr>
        <p:spPr bwMode="auto">
          <a:xfrm>
            <a:off x="1864804" y="2663089"/>
            <a:ext cx="1409700" cy="526865"/>
          </a:xfrm>
          <a:prstGeom prst="ellipse">
            <a:avLst/>
          </a:prstGeom>
          <a:noFill/>
          <a:ln w="38100" cap="flat" cmpd="sng" algn="ctr">
            <a:solidFill>
              <a:srgbClr val="FF0000"/>
            </a:solidFill>
            <a:prstDash val="solid"/>
            <a:round/>
            <a:headEnd type="none" w="med" len="med"/>
            <a:tailEnd type="none" w="med" len="med"/>
          </a:ln>
          <a:effectLst/>
        </p:spPr>
        <p:txBody>
          <a:bodyPr/>
          <a:lstStyle/>
          <a:p>
            <a:pPr algn="ctr">
              <a:lnSpc>
                <a:spcPct val="85000"/>
              </a:lnSpc>
              <a:defRPr/>
            </a:pPr>
            <a:endParaRPr lang="en-US" sz="3300">
              <a:solidFill>
                <a:prstClr val="black"/>
              </a:solidFill>
              <a:latin typeface="Arial" pitchFamily="-65" charset="0"/>
              <a:ea typeface="ヒラギノ角ゴ Pro W3" charset="0"/>
              <a:cs typeface="ヒラギノ角ゴ Pro W3" charset="0"/>
            </a:endParaRPr>
          </a:p>
        </p:txBody>
      </p:sp>
      <p:sp>
        <p:nvSpPr>
          <p:cNvPr id="47" name="TextBox 46"/>
          <p:cNvSpPr txBox="1"/>
          <p:nvPr/>
        </p:nvSpPr>
        <p:spPr bwMode="auto">
          <a:xfrm>
            <a:off x="5563812" y="5110658"/>
            <a:ext cx="1062038" cy="383951"/>
          </a:xfrm>
          <a:prstGeom prst="rect">
            <a:avLst/>
          </a:prstGeom>
          <a:noFill/>
        </p:spPr>
        <p:txBody>
          <a:bodyPr>
            <a:spAutoFit/>
          </a:bodyPr>
          <a:lstStyle/>
          <a:p>
            <a:pPr algn="ctr" eaLnBrk="1" hangingPunct="1">
              <a:lnSpc>
                <a:spcPct val="85000"/>
              </a:lnSpc>
              <a:defRPr/>
            </a:pPr>
            <a:r>
              <a:rPr lang="en-US" sz="1200" dirty="0" smtClean="0">
                <a:solidFill>
                  <a:srgbClr val="FFFFFF"/>
                </a:solidFill>
                <a:latin typeface="Arial"/>
                <a:ea typeface="ヒラギノ角ゴ Pro W3" charset="0"/>
                <a:cs typeface="ヒラギノ角ゴ Pro W3" charset="0"/>
              </a:rPr>
              <a:t>EVI-</a:t>
            </a:r>
            <a:r>
              <a:rPr lang="en-US" sz="1200" dirty="0">
                <a:solidFill>
                  <a:srgbClr val="FFFFFF"/>
                </a:solidFill>
                <a:latin typeface="Arial"/>
                <a:ea typeface="ヒラギノ角ゴ Pro W3" charset="0"/>
                <a:cs typeface="ヒラギノ角ゴ Pro W3" charset="0"/>
              </a:rPr>
              <a:t>2</a:t>
            </a:r>
          </a:p>
          <a:p>
            <a:pPr algn="ctr" eaLnBrk="1" hangingPunct="1">
              <a:lnSpc>
                <a:spcPct val="85000"/>
              </a:lnSpc>
              <a:defRPr/>
            </a:pPr>
            <a:r>
              <a:rPr lang="en-US" sz="1000" dirty="0" smtClean="0">
                <a:solidFill>
                  <a:srgbClr val="FFFFFF"/>
                </a:solidFill>
                <a:latin typeface="Arial"/>
                <a:ea typeface="ヒラギノ角ゴ Pro W3" charset="0"/>
                <a:cs typeface="ヒラギノ角ゴ Pro W3" charset="0"/>
              </a:rPr>
              <a:t>2020</a:t>
            </a:r>
            <a:endParaRPr lang="en-US" sz="1000" dirty="0">
              <a:solidFill>
                <a:srgbClr val="FFFFFF"/>
              </a:solidFill>
              <a:latin typeface="Arial"/>
              <a:ea typeface="ヒラギノ角ゴ Pro W3" charset="0"/>
              <a:cs typeface="ヒラギノ角ゴ Pro W3" charset="0"/>
            </a:endParaRPr>
          </a:p>
        </p:txBody>
      </p:sp>
      <p:sp>
        <p:nvSpPr>
          <p:cNvPr id="50" name="TextBox 2"/>
          <p:cNvSpPr txBox="1">
            <a:spLocks noChangeArrowheads="1"/>
          </p:cNvSpPr>
          <p:nvPr/>
        </p:nvSpPr>
        <p:spPr bwMode="auto">
          <a:xfrm>
            <a:off x="2156224" y="2394857"/>
            <a:ext cx="5168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3600" dirty="0" smtClean="0">
                <a:solidFill>
                  <a:srgbClr val="CCFFCC"/>
                </a:solidFill>
                <a:latin typeface="Zapf Dingbats" charset="0"/>
                <a:cs typeface="Zapf Dingbats" charset="0"/>
                <a:sym typeface="Zapf Dingbats" charset="0"/>
              </a:rPr>
              <a:t>✔</a:t>
            </a:r>
            <a:endParaRPr lang="en-US" sz="3600" dirty="0" smtClean="0">
              <a:solidFill>
                <a:srgbClr val="CCFFCC"/>
              </a:solidFill>
            </a:endParaRPr>
          </a:p>
        </p:txBody>
      </p:sp>
    </p:spTree>
    <p:extLst>
      <p:ext uri="{BB962C8B-B14F-4D97-AF65-F5344CB8AC3E}">
        <p14:creationId xmlns:p14="http://schemas.microsoft.com/office/powerpoint/2010/main" val="133395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pace Station lay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5"/>
          <p:cNvSpPr txBox="1">
            <a:spLocks noChangeArrowheads="1"/>
          </p:cNvSpPr>
          <p:nvPr/>
        </p:nvSpPr>
        <p:spPr bwMode="auto">
          <a:xfrm>
            <a:off x="585264" y="4762529"/>
            <a:ext cx="213468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SAGE III (CY2016)</a:t>
            </a:r>
          </a:p>
        </p:txBody>
      </p:sp>
      <p:sp>
        <p:nvSpPr>
          <p:cNvPr id="49155" name="TextBox 6"/>
          <p:cNvSpPr txBox="1">
            <a:spLocks noChangeArrowheads="1"/>
          </p:cNvSpPr>
          <p:nvPr/>
        </p:nvSpPr>
        <p:spPr bwMode="auto">
          <a:xfrm>
            <a:off x="6592984" y="5105400"/>
            <a:ext cx="2339816" cy="104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CATS (2014)</a:t>
            </a:r>
          </a:p>
          <a:p>
            <a:pPr algn="ctr" eaLnBrk="1" hangingPunct="1">
              <a:lnSpc>
                <a:spcPct val="85000"/>
              </a:lnSpc>
            </a:pPr>
            <a:r>
              <a:rPr lang="en-US" sz="1800" dirty="0" smtClean="0">
                <a:solidFill>
                  <a:srgbClr val="FFFF00"/>
                </a:solidFill>
                <a:cs typeface="Arial" charset="0"/>
              </a:rPr>
              <a:t>HICO (2009)</a:t>
            </a:r>
          </a:p>
          <a:p>
            <a:pPr algn="ctr" eaLnBrk="1" hangingPunct="1">
              <a:lnSpc>
                <a:spcPct val="85000"/>
              </a:lnSpc>
            </a:pPr>
            <a:r>
              <a:rPr lang="en-US" sz="1800" dirty="0" smtClean="0">
                <a:solidFill>
                  <a:srgbClr val="FFFF00"/>
                </a:solidFill>
                <a:cs typeface="Arial" charset="0"/>
              </a:rPr>
              <a:t>GEDI (2020)</a:t>
            </a:r>
          </a:p>
          <a:p>
            <a:pPr algn="ctr" eaLnBrk="1" hangingPunct="1">
              <a:lnSpc>
                <a:spcPct val="85000"/>
              </a:lnSpc>
            </a:pPr>
            <a:r>
              <a:rPr lang="en-US" sz="1800" dirty="0" smtClean="0">
                <a:solidFill>
                  <a:srgbClr val="FFFF00"/>
                </a:solidFill>
                <a:cs typeface="Arial" charset="0"/>
              </a:rPr>
              <a:t>ECOSTRESS (2020)</a:t>
            </a:r>
          </a:p>
        </p:txBody>
      </p:sp>
      <p:sp>
        <p:nvSpPr>
          <p:cNvPr id="49156" name="TextBox 7"/>
          <p:cNvSpPr txBox="1">
            <a:spLocks noChangeArrowheads="1"/>
          </p:cNvSpPr>
          <p:nvPr/>
        </p:nvSpPr>
        <p:spPr bwMode="auto">
          <a:xfrm>
            <a:off x="3647017" y="5638829"/>
            <a:ext cx="2113492"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smtClean="0">
                <a:solidFill>
                  <a:srgbClr val="FFFF00"/>
                </a:solidFill>
                <a:cs typeface="Arial" charset="0"/>
              </a:rPr>
              <a:t>RapidSCAT (2014)</a:t>
            </a:r>
          </a:p>
        </p:txBody>
      </p:sp>
      <p:sp>
        <p:nvSpPr>
          <p:cNvPr id="49157" name="Oval 8"/>
          <p:cNvSpPr>
            <a:spLocks noChangeArrowheads="1"/>
          </p:cNvSpPr>
          <p:nvPr/>
        </p:nvSpPr>
        <p:spPr bwMode="auto">
          <a:xfrm>
            <a:off x="1962150"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8" name="Oval 9"/>
          <p:cNvSpPr>
            <a:spLocks noChangeArrowheads="1"/>
          </p:cNvSpPr>
          <p:nvPr/>
        </p:nvSpPr>
        <p:spPr bwMode="auto">
          <a:xfrm>
            <a:off x="3048000" y="3581401"/>
            <a:ext cx="1143000" cy="450851"/>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9" name="Oval 10"/>
          <p:cNvSpPr>
            <a:spLocks noChangeArrowheads="1"/>
          </p:cNvSpPr>
          <p:nvPr/>
        </p:nvSpPr>
        <p:spPr bwMode="auto">
          <a:xfrm>
            <a:off x="5867400" y="3581400"/>
            <a:ext cx="838200" cy="4572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0" name="Curved Connector 13"/>
          <p:cNvCxnSpPr>
            <a:cxnSpLocks noChangeShapeType="1"/>
            <a:stCxn id="49154" idx="0"/>
            <a:endCxn id="49157" idx="3"/>
          </p:cNvCxnSpPr>
          <p:nvPr/>
        </p:nvCxnSpPr>
        <p:spPr bwMode="auto">
          <a:xfrm rot="5400000" flipH="1" flipV="1">
            <a:off x="1444252" y="4132574"/>
            <a:ext cx="838309" cy="42160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1" name="Curved Connector 18"/>
          <p:cNvCxnSpPr>
            <a:cxnSpLocks noChangeShapeType="1"/>
            <a:stCxn id="49155" idx="0"/>
            <a:endCxn id="49159" idx="4"/>
          </p:cNvCxnSpPr>
          <p:nvPr/>
        </p:nvCxnSpPr>
        <p:spPr bwMode="auto">
          <a:xfrm rot="16200000" flipV="1">
            <a:off x="6491296" y="3833804"/>
            <a:ext cx="1066800" cy="147639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2" name="Curved Connector 19"/>
          <p:cNvCxnSpPr>
            <a:cxnSpLocks noChangeShapeType="1"/>
            <a:stCxn id="49156" idx="0"/>
            <a:endCxn id="49158" idx="4"/>
          </p:cNvCxnSpPr>
          <p:nvPr/>
        </p:nvCxnSpPr>
        <p:spPr bwMode="auto">
          <a:xfrm rot="16200000" flipV="1">
            <a:off x="3358344" y="4293409"/>
            <a:ext cx="1606577" cy="1084263"/>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3" name="TextBox 6"/>
          <p:cNvSpPr txBox="1">
            <a:spLocks noChangeArrowheads="1"/>
          </p:cNvSpPr>
          <p:nvPr/>
        </p:nvSpPr>
        <p:spPr bwMode="auto">
          <a:xfrm>
            <a:off x="4565924" y="4892703"/>
            <a:ext cx="2194982"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ISERV (2012-2015)</a:t>
            </a:r>
          </a:p>
        </p:txBody>
      </p:sp>
      <p:cxnSp>
        <p:nvCxnSpPr>
          <p:cNvPr id="49164" name="Curved Connector 18"/>
          <p:cNvCxnSpPr>
            <a:cxnSpLocks noChangeShapeType="1"/>
          </p:cNvCxnSpPr>
          <p:nvPr/>
        </p:nvCxnSpPr>
        <p:spPr bwMode="auto">
          <a:xfrm rot="16200000" flipV="1">
            <a:off x="4320391" y="3909219"/>
            <a:ext cx="1173163" cy="609600"/>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5" name="TextBox 5"/>
          <p:cNvSpPr txBox="1">
            <a:spLocks noChangeArrowheads="1"/>
          </p:cNvSpPr>
          <p:nvPr/>
        </p:nvSpPr>
        <p:spPr bwMode="auto">
          <a:xfrm>
            <a:off x="7729316" y="2027265"/>
            <a:ext cx="1262523"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smtClean="0">
                <a:solidFill>
                  <a:srgbClr val="FFFF00"/>
                </a:solidFill>
                <a:cs typeface="Arial" charset="0"/>
              </a:rPr>
              <a:t>LIS (2016)</a:t>
            </a:r>
          </a:p>
        </p:txBody>
      </p:sp>
      <p:sp>
        <p:nvSpPr>
          <p:cNvPr id="49166" name="Oval 8"/>
          <p:cNvSpPr>
            <a:spLocks noChangeArrowheads="1"/>
          </p:cNvSpPr>
          <p:nvPr/>
        </p:nvSpPr>
        <p:spPr bwMode="auto">
          <a:xfrm>
            <a:off x="6854833"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7" name="Curved Connector 13"/>
          <p:cNvCxnSpPr>
            <a:cxnSpLocks noChangeShapeType="1"/>
            <a:stCxn id="49165" idx="2"/>
            <a:endCxn id="49166" idx="6"/>
          </p:cNvCxnSpPr>
          <p:nvPr/>
        </p:nvCxnSpPr>
        <p:spPr bwMode="auto">
          <a:xfrm rot="5400000">
            <a:off x="7280169" y="2701811"/>
            <a:ext cx="1420248" cy="740570"/>
          </a:xfrm>
          <a:prstGeom prst="curvedConnector2">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8" name="TextBox 1"/>
          <p:cNvSpPr txBox="1">
            <a:spLocks noChangeArrowheads="1"/>
          </p:cNvSpPr>
          <p:nvPr/>
        </p:nvSpPr>
        <p:spPr bwMode="auto">
          <a:xfrm rot="-1088498">
            <a:off x="2329710" y="1281385"/>
            <a:ext cx="1042899"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2800" smtClean="0">
                <a:solidFill>
                  <a:srgbClr val="FFFF00"/>
                </a:solidFill>
              </a:rPr>
              <a:t>Earth</a:t>
            </a:r>
          </a:p>
        </p:txBody>
      </p:sp>
    </p:spTree>
    <p:extLst>
      <p:ext uri="{BB962C8B-B14F-4D97-AF65-F5344CB8AC3E}">
        <p14:creationId xmlns:p14="http://schemas.microsoft.com/office/powerpoint/2010/main" val="2106786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Blank">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0000CC"/>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26609</TotalTime>
  <Words>4045</Words>
  <Application>Microsoft Macintosh PowerPoint</Application>
  <PresentationFormat>On-screen Show (4:3)</PresentationFormat>
  <Paragraphs>572</Paragraphs>
  <Slides>47</Slides>
  <Notes>32</Notes>
  <HiddenSlides>1</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0" baseType="lpstr">
      <vt:lpstr>5_Blank</vt:lpstr>
      <vt:lpstr>12_Blank</vt:lpstr>
      <vt:lpstr>Worksheet</vt:lpstr>
      <vt:lpstr>PowerPoint Presentation</vt:lpstr>
      <vt:lpstr>TFRSAC Schedule: 27 May (AM)</vt:lpstr>
      <vt:lpstr>TFRSAC Schedule: 27 May (PM)</vt:lpstr>
      <vt:lpstr>TFRSAC Schedule: 28 May</vt:lpstr>
      <vt:lpstr>NASA Outlook</vt:lpstr>
      <vt:lpstr>PowerPoint Presentation</vt:lpstr>
      <vt:lpstr>Earth Science Budget:  FY15 Request/Appropriation</vt:lpstr>
      <vt:lpstr>PowerPoint Presentation</vt:lpstr>
      <vt:lpstr>PowerPoint Presentation</vt:lpstr>
      <vt:lpstr>PowerPoint Presentation</vt:lpstr>
      <vt:lpstr>SMAP Soil Moisture Products</vt:lpstr>
      <vt:lpstr>Land Imaging in FY 2015 Appropriation</vt:lpstr>
      <vt:lpstr>NASA Wildfire Proposals: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NASA Wildfire Proposals: Update</vt:lpstr>
      <vt:lpstr>PowerPoint Presentation</vt:lpstr>
      <vt:lpstr>PowerPoint Presentation</vt:lpstr>
      <vt:lpstr>PowerPoint Presentation</vt:lpstr>
      <vt:lpstr>Wildfire Rapid Response Proposal</vt:lpstr>
      <vt:lpstr>Megafire Disaster Response: NASA / USFS Aid Fire Recovery</vt:lpstr>
      <vt:lpstr>PowerPoint Presentation</vt:lpstr>
      <vt:lpstr>PowerPoint Presentation</vt:lpstr>
      <vt:lpstr>PowerPoint Presentation</vt:lpstr>
      <vt:lpstr>PowerPoint Presentation</vt:lpstr>
      <vt:lpstr>PowerPoint Presentation</vt:lpstr>
      <vt:lpstr>Idaho Wildfire Remote Sensing Workshop</vt:lpstr>
      <vt:lpstr>PowerPoint Presentation</vt:lpstr>
      <vt:lpstr>DLR Firebird System</vt:lpstr>
      <vt:lpstr>PowerPoint Presentation</vt:lpstr>
      <vt:lpstr>2017 Alaska Ikhana Deployment</vt:lpstr>
      <vt:lpstr>PowerPoint Presentation</vt:lpstr>
    </vt:vector>
  </TitlesOfParts>
  <Company>NASA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NASA / Wildfires</dc:subject>
  <dc:creator>Vince Ambrosia</dc:creator>
  <dc:description>Wildfires 15020 minute talk; notes are relevant to individual slide materials</dc:description>
  <cp:lastModifiedBy>Vince Ambrosia</cp:lastModifiedBy>
  <cp:revision>117</cp:revision>
  <cp:lastPrinted>2014-11-12T20:53:59Z</cp:lastPrinted>
  <dcterms:created xsi:type="dcterms:W3CDTF">2014-03-11T18:01:56Z</dcterms:created>
  <dcterms:modified xsi:type="dcterms:W3CDTF">2015-05-28T15:02:31Z</dcterms:modified>
  <cp:category>Wildfires</cp:category>
</cp:coreProperties>
</file>