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5" r:id="rId1"/>
    <p:sldMasterId id="2147483687" r:id="rId2"/>
  </p:sldMasterIdLst>
  <p:notesMasterIdLst>
    <p:notesMasterId r:id="rId23"/>
  </p:notesMasterIdLst>
  <p:handoutMasterIdLst>
    <p:handoutMasterId r:id="rId24"/>
  </p:handoutMasterIdLst>
  <p:sldIdLst>
    <p:sldId id="257" r:id="rId3"/>
    <p:sldId id="585" r:id="rId4"/>
    <p:sldId id="584" r:id="rId5"/>
    <p:sldId id="605" r:id="rId6"/>
    <p:sldId id="583" r:id="rId7"/>
    <p:sldId id="577" r:id="rId8"/>
    <p:sldId id="578" r:id="rId9"/>
    <p:sldId id="588" r:id="rId10"/>
    <p:sldId id="589" r:id="rId11"/>
    <p:sldId id="599" r:id="rId12"/>
    <p:sldId id="593" r:id="rId13"/>
    <p:sldId id="580" r:id="rId14"/>
    <p:sldId id="581" r:id="rId15"/>
    <p:sldId id="603" r:id="rId16"/>
    <p:sldId id="601" r:id="rId17"/>
    <p:sldId id="602" r:id="rId18"/>
    <p:sldId id="606" r:id="rId19"/>
    <p:sldId id="608" r:id="rId20"/>
    <p:sldId id="609" r:id="rId21"/>
    <p:sldId id="607" r:id="rId22"/>
  </p:sldIdLst>
  <p:sldSz cx="9144000" cy="6858000" type="screen4x3"/>
  <p:notesSz cx="69469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ODIN" initials="O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0000"/>
    <a:srgbClr val="FFFF00"/>
    <a:srgbClr val="FF00FF"/>
    <a:srgbClr val="FFFF66"/>
    <a:srgbClr val="66FF33"/>
    <a:srgbClr val="99FF66"/>
    <a:srgbClr val="00FF00"/>
    <a:srgbClr val="00CC00"/>
    <a:srgbClr val="33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854" autoAdjust="0"/>
    <p:restoredTop sz="86822" autoAdjust="0"/>
  </p:normalViewPr>
  <p:slideViewPr>
    <p:cSldViewPr snapToGrid="0" snapToObjects="1" showGuides="1">
      <p:cViewPr varScale="1">
        <p:scale>
          <a:sx n="81" d="100"/>
          <a:sy n="81" d="100"/>
        </p:scale>
        <p:origin x="-118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76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5320" y="0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/>
          <a:lstStyle>
            <a:lvl1pPr algn="r">
              <a:defRPr sz="1200"/>
            </a:lvl1pPr>
          </a:lstStyle>
          <a:p>
            <a:fld id="{E6BE962C-A69F-4E2A-B52A-B5E0AB9803B8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5320" y="8757775"/>
            <a:ext cx="3010009" cy="460853"/>
          </a:xfrm>
          <a:prstGeom prst="rect">
            <a:avLst/>
          </a:prstGeom>
        </p:spPr>
        <p:txBody>
          <a:bodyPr vert="horz" lIns="90544" tIns="45272" rIns="90544" bIns="45272" rtlCol="0" anchor="b"/>
          <a:lstStyle>
            <a:lvl1pPr algn="r">
              <a:defRPr sz="1200"/>
            </a:lvl1pPr>
          </a:lstStyle>
          <a:p>
            <a:fld id="{C3E56A17-EFBB-4F9F-A0CA-1392AD3D00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11823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4969" y="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/>
          <a:lstStyle>
            <a:lvl1pPr algn="r">
              <a:defRPr sz="1200"/>
            </a:lvl1pPr>
          </a:lstStyle>
          <a:p>
            <a:fld id="{816FB0CF-5528-C744-A119-58E52B5EA66C}" type="datetimeFigureOut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3" tIns="46187" rIns="92373" bIns="461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4690" y="4379595"/>
            <a:ext cx="5557520" cy="4149090"/>
          </a:xfrm>
          <a:prstGeom prst="rect">
            <a:avLst/>
          </a:prstGeom>
        </p:spPr>
        <p:txBody>
          <a:bodyPr vert="horz" lIns="92373" tIns="46187" rIns="92373" bIns="4618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4969" y="8757590"/>
            <a:ext cx="3010324" cy="461010"/>
          </a:xfrm>
          <a:prstGeom prst="rect">
            <a:avLst/>
          </a:prstGeom>
        </p:spPr>
        <p:txBody>
          <a:bodyPr vert="horz" lIns="92373" tIns="46187" rIns="92373" bIns="46187" rtlCol="0" anchor="b"/>
          <a:lstStyle>
            <a:lvl1pPr algn="r">
              <a:defRPr sz="1200"/>
            </a:lvl1pPr>
          </a:lstStyle>
          <a:p>
            <a:fld id="{370B2DB1-9050-F54C-8252-2890C3B058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23363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2CC9D0-D27A-8A42-BA21-20FCB2E989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46008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396-6A8C-43E1-A732-3B5A866A08B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91" y="5762170"/>
            <a:ext cx="1031425" cy="1012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JPSS Logo5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418" y="5776687"/>
            <a:ext cx="1134012" cy="105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0FA0-08B8-4485-860A-7C447DF88989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2C82-010E-4FAF-BD0D-5819506E0D48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214396-6A8C-43E1-A732-3B5A866A08B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8E8C1-EBBB-4CA9-8861-2680BD3195B0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22A9-96B3-4CFF-A856-021A6B2E2743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2AF2-F7C0-4D38-9C69-33FD3FAE5C3B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25B3-72AC-4AA5-A4DD-A7964CB22C71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879B-5370-4B3D-8DA7-4A90D14AF61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E228-661D-49B4-B51A-76DF58B5A183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191E-3E9B-45E4-ABAC-F03D37C9F720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8E8C1-EBBB-4CA9-8861-2680BD3195B0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A366-0FD2-46E7-91E6-75A79D70FE7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0FA0-08B8-4485-860A-7C447DF88989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2C82-010E-4FAF-BD0D-5819506E0D48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322A9-96B3-4CFF-A856-021A6B2E2743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371600"/>
            <a:ext cx="4038600" cy="47548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C2AF2-F7C0-4D38-9C69-33FD3FAE5C3B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subtitle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825B3-72AC-4AA5-A4DD-A7964CB22C71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0879B-5370-4B3D-8DA7-4A90D14AF61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86E228-661D-49B4-B51A-76DF58B5A183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2191E-3E9B-45E4-ABAC-F03D37C9F720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19199"/>
            <a:ext cx="5486400" cy="3508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6A366-0FD2-46E7-91E6-75A79D70FE7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8229600" cy="4754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E92B7-F082-49FA-BE23-25841E129A1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22"/>
          <p:cNvSpPr>
            <a:spLocks noChangeArrowheads="1"/>
          </p:cNvSpPr>
          <p:nvPr/>
        </p:nvSpPr>
        <p:spPr bwMode="auto">
          <a:xfrm>
            <a:off x="0" y="-7938"/>
            <a:ext cx="9144000" cy="887413"/>
          </a:xfrm>
          <a:prstGeom prst="rect">
            <a:avLst/>
          </a:prstGeom>
          <a:gradFill rotWithShape="0">
            <a:gsLst>
              <a:gs pos="0">
                <a:srgbClr val="5487BD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pitchFamily="-108" charset="-128"/>
            </a:endParaRPr>
          </a:p>
        </p:txBody>
      </p:sp>
      <p:pic>
        <p:nvPicPr>
          <p:cNvPr id="11" name="Picture 8" descr="Macintosh HD:Users:gtiona:Documents:GI_info:GI - NPP:Instruments:CERES:CERES LaRC F2F 012808: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81075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6"/>
          <p:cNvSpPr>
            <a:spLocks noChangeShapeType="1"/>
          </p:cNvSpPr>
          <p:nvPr/>
        </p:nvSpPr>
        <p:spPr bwMode="auto">
          <a:xfrm>
            <a:off x="0" y="885825"/>
            <a:ext cx="9144000" cy="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+mj-lt"/>
              <a:ea typeface="+mn-ea"/>
              <a:cs typeface="ＭＳ Ｐゴシック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253186" y="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7E92B7-F082-49FA-BE23-25841E129A1D}" type="datetime1">
              <a:rPr lang="en-US" smtClean="0"/>
              <a:pPr/>
              <a:t>5/27/2015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E36F11-A39A-294D-A59D-6180D50ED29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activefiremaps.fs.fed.us/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38990"/>
            <a:ext cx="7772400" cy="1470025"/>
          </a:xfrm>
        </p:spPr>
        <p:txBody>
          <a:bodyPr>
            <a:noAutofit/>
          </a:bodyPr>
          <a:lstStyle/>
          <a:p>
            <a:r>
              <a:rPr lang="en-US" sz="4000" b="1" dirty="0" smtClean="0"/>
              <a:t>VIIRS Fire Developments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73673"/>
            <a:ext cx="7772400" cy="2470298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Ivan </a:t>
            </a:r>
            <a:r>
              <a:rPr lang="en-US" dirty="0" err="1" smtClean="0">
                <a:solidFill>
                  <a:schemeClr val="tx1"/>
                </a:solidFill>
              </a:rPr>
              <a:t>Csiszar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000" i="1" dirty="0" smtClean="0">
                <a:solidFill>
                  <a:schemeClr val="tx1"/>
                </a:solidFill>
              </a:rPr>
              <a:t>NOAA/NESDIS Center for Satellite Applications and Research (STAR), College Park, Maryland, USA </a:t>
            </a:r>
          </a:p>
          <a:p>
            <a:r>
              <a:rPr lang="de-CH" dirty="0" smtClean="0">
                <a:solidFill>
                  <a:schemeClr val="tx1"/>
                </a:solidFill>
              </a:rPr>
              <a:t>W. Schroeder, L. Giglio, E. </a:t>
            </a:r>
            <a:r>
              <a:rPr lang="de-CH" dirty="0" smtClean="0">
                <a:solidFill>
                  <a:schemeClr val="tx1"/>
                </a:solidFill>
              </a:rPr>
              <a:t>Ellicott, C.O. Justice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000" i="1" dirty="0" smtClean="0">
                <a:solidFill>
                  <a:schemeClr val="tx1"/>
                </a:solidFill>
              </a:rPr>
              <a:t>University of Maryland, Department of Geographical Sciences, College Park, Maryland, USA </a:t>
            </a:r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  <a:p>
            <a:endParaRPr lang="en-US" sz="20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" y="990601"/>
            <a:ext cx="5634990" cy="5825767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" y="990601"/>
            <a:ext cx="5634990" cy="5825767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914400" y="0"/>
            <a:ext cx="7350369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Remaining data anomalies: direct broadcast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21333" y="860403"/>
            <a:ext cx="3399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600" i="1" dirty="0" smtClean="0"/>
              <a:t>Missing / noisy data in Direct Broadcast transmission can result in incorrect SDR calibration and spurious detections.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/>
              <a:t>The frequency of DB data anomalies depend on the performance of the local DB processing system.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/>
              <a:t>Adjustments in the DB processing code are being implemented to improve SDR quality and spurious fire detections.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/>
              <a:t>Spurious detections can also be filtered by empirical techniques.</a:t>
            </a:r>
          </a:p>
          <a:p>
            <a:pPr>
              <a:buFont typeface="Arial" pitchFamily="34" charset="0"/>
              <a:buChar char="•"/>
            </a:pPr>
            <a:r>
              <a:rPr lang="en-US" sz="1600" i="1" dirty="0" smtClean="0"/>
              <a:t>Regular updates to include algorithm improvements is critical.</a:t>
            </a:r>
            <a:endParaRPr lang="en-US" sz="1600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5695934" y="4698552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CSPP V2.0 (SDR Mx8.4)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95934" y="4927152"/>
            <a:ext cx="2335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990000"/>
                </a:solidFill>
              </a:rPr>
              <a:t>CSPP V2.1 (SDR Mx8.6)</a:t>
            </a:r>
            <a:endParaRPr lang="en-US" dirty="0">
              <a:solidFill>
                <a:srgbClr val="99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2498" y="6283900"/>
            <a:ext cx="3431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Courtesy Isabel Cruz</a:t>
            </a:r>
          </a:p>
          <a:p>
            <a:r>
              <a:rPr lang="en-US" sz="1400" b="1" i="1" dirty="0" smtClean="0"/>
              <a:t>CONABIO, Mexico</a:t>
            </a:r>
          </a:p>
        </p:txBody>
      </p:sp>
      <p:sp>
        <p:nvSpPr>
          <p:cNvPr id="9" name="Rectangle 8"/>
          <p:cNvSpPr/>
          <p:nvPr/>
        </p:nvSpPr>
        <p:spPr>
          <a:xfrm>
            <a:off x="5699798" y="5344100"/>
            <a:ext cx="34315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CSPP: Community Satellite</a:t>
            </a:r>
          </a:p>
          <a:p>
            <a:r>
              <a:rPr lang="en-US" sz="1400" b="1" i="1" dirty="0" smtClean="0"/>
              <a:t>Processing Package (UW-Madison)</a:t>
            </a:r>
          </a:p>
        </p:txBody>
      </p:sp>
    </p:spTree>
    <p:extLst>
      <p:ext uri="{BB962C8B-B14F-4D97-AF65-F5344CB8AC3E}">
        <p14:creationId xmlns="" xmlns:p14="http://schemas.microsoft.com/office/powerpoint/2010/main" val="3879193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70" y="1861646"/>
            <a:ext cx="9118473" cy="500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5486400" y="1225462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clouds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715000" y="1606462"/>
            <a:ext cx="152401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334000" y="5933440"/>
            <a:ext cx="198121" cy="6604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itle 1"/>
          <p:cNvSpPr txBox="1">
            <a:spLocks/>
          </p:cNvSpPr>
          <p:nvPr/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NOAA NDE VIIRS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Fire Product testing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197198" y="6079036"/>
            <a:ext cx="4088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http://viirsfire.geog.umd.edu/</a:t>
            </a:r>
            <a:endParaRPr lang="en-US" sz="2400" b="1" i="1" dirty="0"/>
          </a:p>
        </p:txBody>
      </p:sp>
      <p:sp>
        <p:nvSpPr>
          <p:cNvPr id="19" name="Rectangle 18"/>
          <p:cNvSpPr/>
          <p:nvPr/>
        </p:nvSpPr>
        <p:spPr>
          <a:xfrm>
            <a:off x="2508951" y="6454801"/>
            <a:ext cx="5788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i="1" dirty="0" smtClean="0"/>
              <a:t>Data from NOAA CLASS: http://www.nsof.class.noaa.gov/</a:t>
            </a:r>
            <a:endParaRPr lang="en-US" sz="1800" b="1" i="1" dirty="0"/>
          </a:p>
        </p:txBody>
      </p:sp>
      <p:sp>
        <p:nvSpPr>
          <p:cNvPr id="41" name="TextBox 40"/>
          <p:cNvSpPr txBox="1"/>
          <p:nvPr/>
        </p:nvSpPr>
        <p:spPr>
          <a:xfrm>
            <a:off x="56442" y="4657783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March 1, 2015</a:t>
            </a:r>
            <a:endParaRPr lang="en-US" b="1" i="1" dirty="0"/>
          </a:p>
        </p:txBody>
      </p:sp>
      <p:sp>
        <p:nvSpPr>
          <p:cNvPr id="42" name="TextBox 41"/>
          <p:cNvSpPr txBox="1"/>
          <p:nvPr/>
        </p:nvSpPr>
        <p:spPr>
          <a:xfrm>
            <a:off x="13371" y="913370"/>
            <a:ext cx="85779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15 granules covering daytime (1-12), nighttime (13-15), land, water and corrupt (5,12) data were tested for overall performance and consistency between the NOAA and NASA output. The global map shown for reference is the current IDPS product.</a:t>
            </a:r>
            <a:endParaRPr lang="en-US" b="1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7036947" y="45042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410406" y="44760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21016" y="42107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07283" y="369709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17811" y="55541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5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292789" y="469052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6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587225" y="451554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67170" y="473567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8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00358" y="570088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526978" y="45437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10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731102" y="46961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154438" y="454375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13</a:t>
            </a:r>
            <a:endParaRPr lang="en-US" b="1" dirty="0"/>
          </a:p>
        </p:txBody>
      </p:sp>
      <p:sp>
        <p:nvSpPr>
          <p:cNvPr id="66" name="TextBox 65"/>
          <p:cNvSpPr txBox="1"/>
          <p:nvPr/>
        </p:nvSpPr>
        <p:spPr>
          <a:xfrm>
            <a:off x="4903308" y="401881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14</a:t>
            </a:r>
            <a:endParaRPr lang="en-US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4293702" y="5621857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12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663467" y="5751679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15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28218" y="5263047"/>
            <a:ext cx="24984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daytime</a:t>
            </a:r>
          </a:p>
          <a:p>
            <a:r>
              <a:rPr lang="en-US" b="1" dirty="0" smtClean="0"/>
              <a:t>nighttime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corrupt (lunar intrusion)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F_20150301_1415559_1417183fire_mask_color_rota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6500" y="1237185"/>
            <a:ext cx="4127500" cy="990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7200" y="3048000"/>
            <a:ext cx="114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VIIRS fire mask over West Africa on 3/1/2015 at 14:15 UTC</a:t>
            </a:r>
            <a:endParaRPr lang="en-US" sz="14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5486400" y="1225462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clouds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715000" y="1606462"/>
            <a:ext cx="152401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334000" y="5933440"/>
            <a:ext cx="198121" cy="6604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544298" y="6123805"/>
            <a:ext cx="2310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Data processed by STAR Algorithm Integration Team  from IDPS input</a:t>
            </a:r>
            <a:endParaRPr lang="en-US" sz="1200" b="1" i="1" dirty="0"/>
          </a:p>
        </p:txBody>
      </p:sp>
      <p:pic>
        <p:nvPicPr>
          <p:cNvPr id="30" name="Picture 29" descr="AF_20150301_1415559_1417183fire_mask_color_rotate_cr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24" y="1237185"/>
            <a:ext cx="5511997" cy="560909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369794" y="6089090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</a:rPr>
              <a:t>water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2907" y="1408976"/>
            <a:ext cx="1620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clear land</a:t>
            </a:r>
            <a:endParaRPr lang="en-US" sz="2400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633381" y="129241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/>
              <a:t>fires</a:t>
            </a:r>
            <a:endParaRPr lang="en-US" sz="2400" b="1" i="1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4318050" y="1857355"/>
            <a:ext cx="364341" cy="118341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3749937" y="1857355"/>
            <a:ext cx="218444" cy="1183414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131561" y="1875203"/>
            <a:ext cx="434273" cy="3030473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544298" y="2416458"/>
            <a:ext cx="35680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1" dirty="0" smtClean="0"/>
              <a:t>VIIRS fire mask over West Africa on 3/1/2015 at 14:15 UTC, generated by the STAR Algorithm Integration Team (AIT) from IDPS input data and the NOAA version of the VIIRS fire replacement code</a:t>
            </a:r>
          </a:p>
          <a:p>
            <a:pPr algn="just"/>
            <a:endParaRPr lang="en-US" b="1" i="1" dirty="0" smtClean="0"/>
          </a:p>
          <a:p>
            <a:pPr algn="just"/>
            <a:r>
              <a:rPr lang="en-US" sz="1800" b="1" i="1" dirty="0" smtClean="0"/>
              <a:t>The NOAA Level-2 product is consistent with the NASA </a:t>
            </a:r>
            <a:r>
              <a:rPr lang="en-US" b="1" i="1" dirty="0" smtClean="0"/>
              <a:t>s</a:t>
            </a:r>
            <a:r>
              <a:rPr lang="en-US" sz="1800" b="1" i="1" dirty="0" smtClean="0"/>
              <a:t>cience product</a:t>
            </a:r>
            <a:endParaRPr lang="en-US" sz="1800" b="1" i="1" dirty="0"/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NOAA NDE VIIRS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Fire Product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728178" y="1237185"/>
            <a:ext cx="982133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64388" y="5234170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FRP: 3.11 – 573.35 MW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612853" y="5679274"/>
            <a:ext cx="1118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(daytime)</a:t>
            </a:r>
            <a:endParaRPr lang="en-US" b="1" i="1" dirty="0"/>
          </a:p>
        </p:txBody>
      </p:sp>
    </p:spTree>
    <p:extLst>
      <p:ext uri="{BB962C8B-B14F-4D97-AF65-F5344CB8AC3E}">
        <p14:creationId xmlns=""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67200" y="3048000"/>
            <a:ext cx="1143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VIIRS fire mask over West Africa on 3/1/2015 at 14:15 UTC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5117068"/>
            <a:ext cx="72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water</a:t>
            </a:r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0" y="2057400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clear land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772400" y="1981200"/>
            <a:ext cx="5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fires</a:t>
            </a:r>
            <a:endParaRPr lang="en-US" i="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220009" y="2350532"/>
            <a:ext cx="238191" cy="77366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7848600" y="2350532"/>
            <a:ext cx="142810" cy="773668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8098090" y="2362200"/>
            <a:ext cx="283910" cy="198120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486400" y="5694680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clouds</a:t>
            </a:r>
            <a:endParaRPr lang="en-US" i="1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5715000" y="6075680"/>
            <a:ext cx="152401" cy="30480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334000" y="5933440"/>
            <a:ext cx="198121" cy="66040"/>
          </a:xfrm>
          <a:prstGeom prst="straightConnector1">
            <a:avLst/>
          </a:prstGeom>
          <a:ln w="19050">
            <a:solidFill>
              <a:schemeClr val="bg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F_20150301_0633371_0635013_fire_mask_colo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73" y="4963198"/>
            <a:ext cx="7604760" cy="1825142"/>
          </a:xfrm>
          <a:prstGeom prst="rect">
            <a:avLst/>
          </a:prstGeom>
        </p:spPr>
      </p:pic>
      <p:pic>
        <p:nvPicPr>
          <p:cNvPr id="19" name="Picture 18" descr="AF_20150301_0633371_0635013_fire_mask_color_cro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01394" y="914519"/>
            <a:ext cx="4945642" cy="402907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64724" y="900380"/>
            <a:ext cx="356806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i="1" dirty="0" smtClean="0"/>
              <a:t>VIIRS fire mask over Central America and North-West South America  on 3/1/2015 at 6:33 UTC, generated by the STAR Algorithm Integration Team (AIT) from IDPS input data and the NOAA version of the VIIRS fire replacement code. The horizontal lines are bow-tie deletions in the VIIRS granule.</a:t>
            </a:r>
          </a:p>
          <a:p>
            <a:pPr algn="just"/>
            <a:endParaRPr lang="en-US" b="1" i="1" dirty="0" smtClean="0"/>
          </a:p>
          <a:p>
            <a:pPr algn="just"/>
            <a:r>
              <a:rPr lang="en-US" b="1" i="1" dirty="0" smtClean="0"/>
              <a:t>The NOAA Level-2 product is consistent with the NASA science product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14602" y="2733988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E7FFE7"/>
                </a:solidFill>
              </a:rPr>
              <a:t>fires</a:t>
            </a:r>
            <a:endParaRPr lang="en-US" sz="2400" b="1" i="1" dirty="0">
              <a:solidFill>
                <a:srgbClr val="E7FFE7"/>
              </a:solidFill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5727324" y="2648070"/>
            <a:ext cx="619125" cy="781050"/>
          </a:xfrm>
          <a:prstGeom prst="ellipse">
            <a:avLst/>
          </a:prstGeom>
          <a:noFill/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97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57200" y="0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atin typeface="+mj-lt"/>
                <a:ea typeface="+mj-ea"/>
                <a:cs typeface="+mj-cs"/>
              </a:rPr>
              <a:t>NOAA NDE VIIRS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Active Fire Product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71149" y="5073080"/>
            <a:ext cx="75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water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18671" y="5450438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clear land</a:t>
            </a:r>
            <a:endParaRPr lang="en-US" b="1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3694403" y="590282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clouds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364511" y="4962555"/>
            <a:ext cx="1266777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7715955" y="4949749"/>
            <a:ext cx="1369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 smtClean="0"/>
              <a:t>Data processed by STAR Algorithm Integration Team  from IDPS input</a:t>
            </a:r>
            <a:endParaRPr lang="en-US" sz="1200" b="1" i="1" dirty="0"/>
          </a:p>
        </p:txBody>
      </p:sp>
      <p:sp>
        <p:nvSpPr>
          <p:cNvPr id="29" name="TextBox 28"/>
          <p:cNvSpPr txBox="1"/>
          <p:nvPr/>
        </p:nvSpPr>
        <p:spPr>
          <a:xfrm>
            <a:off x="1476348" y="4459594"/>
            <a:ext cx="240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FRP: 4.36 – 212.39 MW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15515" y="4560442"/>
            <a:ext cx="126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(nighttime)</a:t>
            </a:r>
            <a:endParaRPr lang="en-US" b="1" i="1" dirty="0"/>
          </a:p>
        </p:txBody>
      </p:sp>
    </p:spTree>
    <p:extLst>
      <p:ext uri="{BB962C8B-B14F-4D97-AF65-F5344CB8AC3E}">
        <p14:creationId xmlns="" xmlns:p14="http://schemas.microsoft.com/office/powerpoint/2010/main" val="131763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1407330"/>
            <a:ext cx="9144000" cy="5475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17326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VIIRS Fire Data and Evaluation Portal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61090" y="794002"/>
            <a:ext cx="3546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viirsfire.geog.umd.edu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NPP_VIIRS_20150507_200500_201000_RGB543_cro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4" y="355600"/>
            <a:ext cx="8675162" cy="63002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14699" y="292992"/>
            <a:ext cx="5829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VIIRS M-band RGB (bands 3-2-1) + fire mask: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May 7, 2015 at 2050 UTC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" name="Picture 2" descr="NPP_VIIRS_20150507_200500_201000_RGB321_Iband_crop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25" y="350837"/>
            <a:ext cx="8667750" cy="62579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17900" y="292992"/>
            <a:ext cx="5626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VIIRS I-band RGB (bands 3-2-1) + fire mask: 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May 7, 2015 at 2050 UTC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6796" y="158770"/>
            <a:ext cx="797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595959"/>
                </a:solidFill>
              </a:rPr>
              <a:t>VIIRS 375 m NRT Fire Data Implemented for North America USDA-Remote Sensing Applications Center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0954" y="957897"/>
            <a:ext cx="3121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595959"/>
                </a:solidFill>
                <a:hlinkClick r:id="rId2"/>
              </a:rPr>
              <a:t>http://activefiremaps.fs.fed.us</a:t>
            </a:r>
            <a:r>
              <a:rPr lang="en-US" dirty="0" smtClean="0">
                <a:solidFill>
                  <a:srgbClr val="595959"/>
                </a:solidFill>
                <a:hlinkClick r:id="rId2"/>
              </a:rPr>
              <a:t>/</a:t>
            </a:r>
            <a:endParaRPr lang="en-US" dirty="0">
              <a:solidFill>
                <a:srgbClr val="59595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BF067-B6E3-AB43-BCDC-C519002C9A38}" type="slidenum">
              <a:rPr lang="en-US" smtClean="0">
                <a:solidFill>
                  <a:srgbClr val="595959"/>
                </a:solidFill>
              </a:rPr>
              <a:pPr/>
              <a:t>17</a:t>
            </a:fld>
            <a:endParaRPr lang="en-US">
              <a:solidFill>
                <a:srgbClr val="595959"/>
              </a:solidFill>
            </a:endParaRPr>
          </a:p>
        </p:txBody>
      </p:sp>
      <p:pic>
        <p:nvPicPr>
          <p:cNvPr id="6" name="Picture 5" descr="Screen Shot 2014-11-17 at 7.21.3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473" y="1378062"/>
            <a:ext cx="7020050" cy="4858718"/>
          </a:xfrm>
          <a:prstGeom prst="rect">
            <a:avLst/>
          </a:prstGeom>
          <a:effectLst>
            <a:reflection stA="50000" endPos="10000" dist="127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69146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SCN02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0390" y="2633049"/>
            <a:ext cx="5545489" cy="41591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8463" y="830200"/>
            <a:ext cx="832102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595959"/>
                </a:solidFill>
              </a:rPr>
              <a:t>Use of Landsat-class data to validate VIIRS is </a:t>
            </a:r>
            <a:r>
              <a:rPr lang="en-US" b="1" i="1" u="sng" dirty="0" smtClean="0">
                <a:solidFill>
                  <a:srgbClr val="595959"/>
                </a:solidFill>
              </a:rPr>
              <a:t>not an option</a:t>
            </a:r>
            <a:r>
              <a:rPr lang="en-US" i="1" dirty="0" smtClean="0">
                <a:solidFill>
                  <a:srgbClr val="595959"/>
                </a:solidFill>
              </a:rPr>
              <a:t> due to prohibitively large time separation between same-day acquisitions</a:t>
            </a:r>
          </a:p>
          <a:p>
            <a:pPr marL="742950" lvl="1" indent="-285750">
              <a:buFont typeface="Arial"/>
              <a:buChar char="•"/>
            </a:pPr>
            <a:r>
              <a:rPr lang="en-US" i="1" dirty="0" smtClean="0">
                <a:solidFill>
                  <a:srgbClr val="595959"/>
                </a:solidFill>
              </a:rPr>
              <a:t>We won’t match the MODIS validation status for VIIRS ( ≤ stage 2)</a:t>
            </a:r>
          </a:p>
          <a:p>
            <a:pPr marL="285750" indent="-285750">
              <a:buFont typeface="Arial"/>
              <a:buChar char="•"/>
            </a:pPr>
            <a:r>
              <a:rPr lang="en-US" i="1" dirty="0" smtClean="0">
                <a:solidFill>
                  <a:srgbClr val="595959"/>
                </a:solidFill>
              </a:rPr>
              <a:t>Use of </a:t>
            </a:r>
            <a:r>
              <a:rPr lang="en-US" b="1" i="1" dirty="0" smtClean="0">
                <a:solidFill>
                  <a:srgbClr val="595959"/>
                </a:solidFill>
              </a:rPr>
              <a:t>prescribed fires </a:t>
            </a:r>
            <a:r>
              <a:rPr lang="en-US" i="1" dirty="0" smtClean="0">
                <a:solidFill>
                  <a:srgbClr val="595959"/>
                </a:solidFill>
              </a:rPr>
              <a:t>(easy/accessible)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595959"/>
                </a:solidFill>
              </a:rPr>
              <a:t>Coincident</a:t>
            </a:r>
            <a:r>
              <a:rPr lang="en-US" i="1" dirty="0" smtClean="0">
                <a:solidFill>
                  <a:srgbClr val="595959"/>
                </a:solidFill>
              </a:rPr>
              <a:t> ground, airborne, </a:t>
            </a:r>
            <a:r>
              <a:rPr lang="en-US" i="1" dirty="0" err="1" smtClean="0">
                <a:solidFill>
                  <a:srgbClr val="595959"/>
                </a:solidFill>
              </a:rPr>
              <a:t>spaceborne</a:t>
            </a:r>
            <a:r>
              <a:rPr lang="en-US" i="1" dirty="0" smtClean="0">
                <a:solidFill>
                  <a:srgbClr val="595959"/>
                </a:solidFill>
              </a:rPr>
              <a:t> data acquisitions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595959"/>
                </a:solidFill>
              </a:rPr>
              <a:t>Community-organized</a:t>
            </a:r>
            <a:r>
              <a:rPr lang="en-US" i="1" dirty="0" smtClean="0">
                <a:solidFill>
                  <a:srgbClr val="595959"/>
                </a:solidFill>
              </a:rPr>
              <a:t> (reduce spending, maximize output)</a:t>
            </a:r>
            <a:endParaRPr lang="en-US" i="1" dirty="0">
              <a:solidFill>
                <a:srgbClr val="595959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16051" y="42628"/>
            <a:ext cx="8229600" cy="7429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 smtClean="0">
                <a:solidFill>
                  <a:srgbClr val="595959"/>
                </a:solidFill>
              </a:rPr>
              <a:t>Active Fire Data Validation</a:t>
            </a:r>
            <a:endParaRPr lang="en-US" sz="3600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3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PP_VIIRS_20140819_t1123173_e1124415_IMASK_Landsat8_sub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"/>
            <a:ext cx="5596720" cy="408369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2888726" y="1127585"/>
            <a:ext cx="3554327" cy="927013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801566" y="2206998"/>
            <a:ext cx="737617" cy="238535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JI00233_Lens_Correctio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7806256">
            <a:off x="4042518" y="2260948"/>
            <a:ext cx="4551577" cy="3413683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bevel/>
          </a:ln>
        </p:spPr>
      </p:pic>
      <p:sp>
        <p:nvSpPr>
          <p:cNvPr id="15" name="TextBox 14"/>
          <p:cNvSpPr txBox="1"/>
          <p:nvPr/>
        </p:nvSpPr>
        <p:spPr>
          <a:xfrm>
            <a:off x="1978490" y="6118292"/>
            <a:ext cx="34925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595959"/>
                </a:solidFill>
              </a:rPr>
              <a:t>Length of active (back) fire front at time of VIIRS overpass: 200 m</a:t>
            </a:r>
            <a:endParaRPr lang="en-US" i="1" dirty="0">
              <a:solidFill>
                <a:srgbClr val="59595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359" y="49810"/>
            <a:ext cx="1992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Landsat-8</a:t>
            </a:r>
            <a:endParaRPr lang="en-US" b="1" i="1" dirty="0"/>
          </a:p>
        </p:txBody>
      </p:sp>
      <p:sp>
        <p:nvSpPr>
          <p:cNvPr id="17" name="Curved Up Arrow 16"/>
          <p:cNvSpPr/>
          <p:nvPr/>
        </p:nvSpPr>
        <p:spPr>
          <a:xfrm rot="16751129" flipV="1">
            <a:off x="-362498" y="3229674"/>
            <a:ext cx="2169367" cy="458526"/>
          </a:xfrm>
          <a:prstGeom prst="curvedUp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96890" y="4170114"/>
            <a:ext cx="2742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595959"/>
                </a:solidFill>
              </a:rPr>
              <a:t>Subset of VIIRS 375 m pixel grid (fire detection in red)</a:t>
            </a:r>
            <a:endParaRPr lang="en-US" i="1" dirty="0">
              <a:solidFill>
                <a:srgbClr val="59595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00547" y="230338"/>
            <a:ext cx="25703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>
                <a:solidFill>
                  <a:srgbClr val="595959"/>
                </a:solidFill>
              </a:rPr>
              <a:t>Kruger National Park</a:t>
            </a:r>
          </a:p>
          <a:p>
            <a:pPr algn="r"/>
            <a:r>
              <a:rPr lang="en-US" i="1" dirty="0" smtClean="0">
                <a:solidFill>
                  <a:srgbClr val="595959"/>
                </a:solidFill>
              </a:rPr>
              <a:t>19 August 2014</a:t>
            </a:r>
          </a:p>
          <a:p>
            <a:pPr algn="r"/>
            <a:r>
              <a:rPr lang="en-US" i="1" dirty="0" err="1" smtClean="0">
                <a:solidFill>
                  <a:srgbClr val="595959"/>
                </a:solidFill>
              </a:rPr>
              <a:t>Lat</a:t>
            </a:r>
            <a:r>
              <a:rPr lang="en-US" i="1" dirty="0" smtClean="0">
                <a:solidFill>
                  <a:srgbClr val="595959"/>
                </a:solidFill>
              </a:rPr>
              <a:t>: 25.131</a:t>
            </a:r>
            <a:r>
              <a:rPr lang="en-US" i="1" baseline="30000" dirty="0" smtClean="0">
                <a:solidFill>
                  <a:srgbClr val="595959"/>
                </a:solidFill>
              </a:rPr>
              <a:t>o</a:t>
            </a:r>
            <a:r>
              <a:rPr lang="en-US" i="1" dirty="0" smtClean="0">
                <a:solidFill>
                  <a:srgbClr val="595959"/>
                </a:solidFill>
              </a:rPr>
              <a:t> S </a:t>
            </a:r>
          </a:p>
          <a:p>
            <a:pPr algn="r"/>
            <a:r>
              <a:rPr lang="en-US" i="1" dirty="0" smtClean="0">
                <a:solidFill>
                  <a:srgbClr val="595959"/>
                </a:solidFill>
              </a:rPr>
              <a:t>Lon: 31.411</a:t>
            </a:r>
            <a:r>
              <a:rPr lang="en-US" i="1" baseline="30000" dirty="0" smtClean="0">
                <a:solidFill>
                  <a:srgbClr val="595959"/>
                </a:solidFill>
              </a:rPr>
              <a:t>o</a:t>
            </a:r>
            <a:r>
              <a:rPr lang="en-US" i="1" dirty="0" smtClean="0">
                <a:solidFill>
                  <a:srgbClr val="595959"/>
                </a:solidFill>
              </a:rPr>
              <a:t>W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31658" y="3279984"/>
            <a:ext cx="1169554" cy="1200329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View from</a:t>
            </a:r>
          </a:p>
          <a:p>
            <a:pPr algn="r"/>
            <a:r>
              <a:rPr lang="en-US" i="1" dirty="0" smtClean="0"/>
              <a:t> remote- controlled helicopter</a:t>
            </a:r>
            <a:endParaRPr lang="en-US" i="1" dirty="0"/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7656964" y="2414596"/>
            <a:ext cx="0" cy="494709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731662" y="2442456"/>
            <a:ext cx="29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cxnSp>
        <p:nvCxnSpPr>
          <p:cNvPr id="24" name="Straight Arrow Connector 23"/>
          <p:cNvCxnSpPr/>
          <p:nvPr/>
        </p:nvCxnSpPr>
        <p:spPr>
          <a:xfrm flipV="1">
            <a:off x="5061065" y="468226"/>
            <a:ext cx="0" cy="494709"/>
          </a:xfrm>
          <a:prstGeom prst="straightConnector1">
            <a:avLst/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35763" y="496086"/>
            <a:ext cx="29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322713" y="5155174"/>
            <a:ext cx="283344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Surface-leaving FRP (VIIRS): 4.4±0.2MW</a:t>
            </a:r>
          </a:p>
          <a:p>
            <a:pPr algn="ctr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@ 13:24:26 h local time</a:t>
            </a:r>
            <a:endParaRPr lang="en-US" i="1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91" y="4623995"/>
            <a:ext cx="3436540" cy="224696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881066" y="5639527"/>
            <a:ext cx="1169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/>
              <a:t>Ground Radiometers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xmlns="" val="27571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VIIRS active fire product development</a:t>
            </a:r>
            <a:endParaRPr lang="en-US" sz="3600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83208" y="838200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dirty="0" smtClean="0"/>
              <a:t>NOAA: real-time NOAA operational applications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6732" y="1497418"/>
            <a:ext cx="3388467" cy="2941638"/>
          </a:xfrm>
          <a:ln w="127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120650" indent="-120650"/>
            <a:r>
              <a:rPr lang="en-US" sz="1800" dirty="0" smtClean="0"/>
              <a:t>Current operational M-band product generated by IDPS</a:t>
            </a:r>
            <a:r>
              <a:rPr lang="en-US" sz="1800" baseline="30000" dirty="0" smtClean="0"/>
              <a:t>1</a:t>
            </a:r>
          </a:p>
          <a:p>
            <a:pPr marL="120650" indent="-120650"/>
            <a:r>
              <a:rPr lang="en-US" sz="1800" dirty="0" smtClean="0"/>
              <a:t>Part of integrated processing chain</a:t>
            </a:r>
          </a:p>
          <a:p>
            <a:pPr marL="120650" indent="-120650"/>
            <a:r>
              <a:rPr lang="en-US" sz="1800" dirty="0" smtClean="0"/>
              <a:t>Low latency; detections only</a:t>
            </a:r>
          </a:p>
          <a:p>
            <a:pPr marL="120650" indent="-120650"/>
            <a:r>
              <a:rPr lang="en-US" sz="1800" dirty="0" smtClean="0"/>
              <a:t>Locations only (no fire mask)</a:t>
            </a:r>
          </a:p>
          <a:p>
            <a:pPr marL="120650" indent="-120650"/>
            <a:r>
              <a:rPr lang="en-US" sz="1800" dirty="0" smtClean="0"/>
              <a:t>New operational product within NDE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; consistent with NASA product</a:t>
            </a:r>
            <a:endParaRPr lang="en-US" sz="18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992" y="956184"/>
            <a:ext cx="4069408" cy="639762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NASA: science, long-term continuity + added value NRT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47432" y="1487690"/>
            <a:ext cx="3276600" cy="2941638"/>
          </a:xfrm>
          <a:ln w="127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120650" indent="-120650"/>
            <a:r>
              <a:rPr lang="en-US" sz="1800" dirty="0" smtClean="0"/>
              <a:t>M-band MODIS continuity product at Land SIPS</a:t>
            </a:r>
            <a:r>
              <a:rPr lang="en-US" sz="1800" baseline="30000" dirty="0" smtClean="0"/>
              <a:t>3</a:t>
            </a:r>
            <a:endParaRPr lang="en-US" sz="1800" dirty="0" smtClean="0"/>
          </a:p>
          <a:p>
            <a:pPr marL="120650" indent="-120650"/>
            <a:r>
              <a:rPr lang="en-US" sz="1800" dirty="0" smtClean="0"/>
              <a:t>Detections, Fire Mask and Fire </a:t>
            </a:r>
            <a:r>
              <a:rPr lang="en-US" sz="1800" dirty="0" err="1" smtClean="0"/>
              <a:t>Radiative</a:t>
            </a:r>
            <a:r>
              <a:rPr lang="en-US" sz="1800" dirty="0" smtClean="0"/>
              <a:t> Power, CMG</a:t>
            </a:r>
          </a:p>
          <a:p>
            <a:pPr marL="120650" indent="-120650"/>
            <a:r>
              <a:rPr lang="en-US" sz="1800" dirty="0" smtClean="0"/>
              <a:t>Spatially explicit fire mask</a:t>
            </a:r>
          </a:p>
          <a:p>
            <a:pPr marL="120650" indent="-120650"/>
            <a:r>
              <a:rPr lang="en-US" sz="1800" dirty="0" smtClean="0"/>
              <a:t>Spatial and temporal aggregates – heritage delivery systems (RR, FIRMS) </a:t>
            </a:r>
          </a:p>
          <a:p>
            <a:pPr marL="120650" indent="-120650"/>
            <a:r>
              <a:rPr lang="en-US" sz="1800" dirty="0" smtClean="0"/>
              <a:t>Experimental I-band product</a:t>
            </a:r>
            <a:endParaRPr lang="en-US" sz="1800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81000" y="5243688"/>
            <a:ext cx="8382000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DIRECT READOUT (CSPP, IPOPP)</a:t>
            </a:r>
            <a:endParaRPr lang="en-US" sz="2000" b="1" dirty="0">
              <a:solidFill>
                <a:prstClr val="black"/>
              </a:solidFill>
              <a:latin typeface="Helvetica" pitchFamily="34" charset="0"/>
              <a:ea typeface="ＭＳ Ｐゴシック" pitchFamily="-108" charset="-128"/>
              <a:cs typeface="Helvetica" pitchFamily="34" charset="0"/>
            </a:endParaRPr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304800" y="5856411"/>
            <a:ext cx="8534400" cy="627866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Can run IDPS, NASA or locally developed code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Stand-alone</a:t>
            </a:r>
          </a:p>
        </p:txBody>
      </p:sp>
      <p:sp>
        <p:nvSpPr>
          <p:cNvPr id="11" name="Left-Right Arrow 10"/>
          <p:cNvSpPr/>
          <p:nvPr/>
        </p:nvSpPr>
        <p:spPr>
          <a:xfrm>
            <a:off x="3979164" y="2655648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05200" y="219844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Algorithm updates</a:t>
            </a:r>
            <a:endParaRPr lang="en-US" b="1" dirty="0">
              <a:solidFill>
                <a:prstClr val="black"/>
              </a:solidFill>
              <a:latin typeface="Helvetica" pitchFamily="34" charset="0"/>
              <a:ea typeface="ＭＳ Ｐゴシック" pitchFamily="-108" charset="-128"/>
              <a:cs typeface="Helvetic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78998" y="3200716"/>
            <a:ext cx="18463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Upstream processing updates</a:t>
            </a:r>
            <a:endParaRPr lang="en-US" sz="2000" b="1" dirty="0">
              <a:solidFill>
                <a:prstClr val="black"/>
              </a:solidFill>
              <a:latin typeface="Helvetica" pitchFamily="34" charset="0"/>
              <a:ea typeface="ＭＳ Ｐゴシック" pitchFamily="-108" charset="-128"/>
              <a:cs typeface="Helvetica" pitchFamily="34" charset="0"/>
            </a:endParaRPr>
          </a:p>
        </p:txBody>
      </p:sp>
      <p:sp>
        <p:nvSpPr>
          <p:cNvPr id="16" name="Left-Right Arrow 15"/>
          <p:cNvSpPr/>
          <p:nvPr/>
        </p:nvSpPr>
        <p:spPr>
          <a:xfrm rot="16200000">
            <a:off x="1234441" y="4914616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7" name="Left-Right Arrow 16"/>
          <p:cNvSpPr/>
          <p:nvPr/>
        </p:nvSpPr>
        <p:spPr>
          <a:xfrm rot="16200000">
            <a:off x="6617208" y="4914616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0085" y="4474030"/>
            <a:ext cx="47860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NOAA Proving Ground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NASA Applied Science</a:t>
            </a:r>
            <a:r>
              <a:rPr lang="en-US" sz="1400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/>
            </a:r>
            <a:br>
              <a:rPr lang="en-US" sz="1400" b="1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</a:br>
            <a:r>
              <a:rPr lang="en-US" sz="1400" dirty="0" smtClean="0">
                <a:solidFill>
                  <a:prstClr val="black"/>
                </a:solidFill>
                <a:latin typeface="Helvetica" pitchFamily="34" charset="0"/>
                <a:ea typeface="ＭＳ Ｐゴシック" pitchFamily="-108" charset="-128"/>
                <a:cs typeface="Helvetica" pitchFamily="34" charset="0"/>
              </a:rPr>
              <a:t>algorithm synchronization, end user feedback</a:t>
            </a:r>
            <a:endParaRPr lang="en-US" sz="1400" dirty="0">
              <a:solidFill>
                <a:prstClr val="black"/>
              </a:solidFill>
              <a:latin typeface="Helvetica" pitchFamily="34" charset="0"/>
              <a:ea typeface="ＭＳ Ｐゴシック" pitchFamily="-108" charset="-128"/>
              <a:cs typeface="Helvetica" pitchFamily="34" charset="0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3733800" y="979248"/>
            <a:ext cx="1524000" cy="4084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81190" y="1492328"/>
            <a:ext cx="1705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/>
              <a:t>VIIRS Fire Team 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0" y="6538067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baseline="30000" dirty="0" smtClean="0"/>
              <a:t>1</a:t>
            </a:r>
            <a:r>
              <a:rPr lang="en-US" sz="1400" b="1" i="1" dirty="0" smtClean="0"/>
              <a:t>Interface Data Processing Segment; </a:t>
            </a:r>
            <a:r>
              <a:rPr lang="en-US" sz="1400" b="1" i="1" baseline="30000" dirty="0" smtClean="0"/>
              <a:t>2</a:t>
            </a:r>
            <a:r>
              <a:rPr lang="en-US" sz="1400" b="1" i="1" dirty="0" smtClean="0"/>
              <a:t>Suomi NPP Data Exploitation; </a:t>
            </a:r>
            <a:r>
              <a:rPr lang="en-US" sz="1400" b="1" i="1" baseline="30000" dirty="0" smtClean="0"/>
              <a:t>3</a:t>
            </a:r>
            <a:r>
              <a:rPr lang="en-US" sz="1400" b="1" i="1" dirty="0" smtClean="0"/>
              <a:t>Science Investigator-led Processing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500" y="621984"/>
            <a:ext cx="8229600" cy="5967724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595959"/>
                </a:solidFill>
              </a:rPr>
              <a:t>VIIRS active fire products on track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NOAA 750m IDPS product is stable, but updates are required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375 </a:t>
            </a:r>
            <a:r>
              <a:rPr lang="en-US" sz="1800" dirty="0" smtClean="0">
                <a:solidFill>
                  <a:srgbClr val="595959"/>
                </a:solidFill>
              </a:rPr>
              <a:t>m and 750 </a:t>
            </a:r>
            <a:r>
              <a:rPr lang="en-US" sz="1800" dirty="0" smtClean="0">
                <a:solidFill>
                  <a:srgbClr val="595959"/>
                </a:solidFill>
              </a:rPr>
              <a:t>m algorithms successfully implemented by the NASA ST</a:t>
            </a:r>
            <a:endParaRPr lang="en-US" sz="1800" dirty="0" smtClean="0">
              <a:solidFill>
                <a:srgbClr val="595959"/>
              </a:solidFill>
            </a:endParaRP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Latest </a:t>
            </a:r>
            <a:r>
              <a:rPr lang="en-US" sz="1800" dirty="0" smtClean="0">
                <a:solidFill>
                  <a:srgbClr val="595959"/>
                </a:solidFill>
              </a:rPr>
              <a:t>750m science </a:t>
            </a:r>
            <a:r>
              <a:rPr lang="en-US" sz="1800" dirty="0" smtClean="0">
                <a:solidFill>
                  <a:srgbClr val="595959"/>
                </a:solidFill>
              </a:rPr>
              <a:t>algorithm ported to </a:t>
            </a:r>
            <a:r>
              <a:rPr lang="en-US" sz="1800" dirty="0" smtClean="0">
                <a:solidFill>
                  <a:srgbClr val="595959"/>
                </a:solidFill>
              </a:rPr>
              <a:t>NOAA, 375m to follow</a:t>
            </a:r>
            <a:endParaRPr lang="en-US" sz="1800" dirty="0" smtClean="0">
              <a:solidFill>
                <a:srgbClr val="595959"/>
              </a:solidFill>
            </a:endParaRP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Fire </a:t>
            </a:r>
            <a:r>
              <a:rPr lang="en-US" sz="1800" dirty="0" smtClean="0">
                <a:solidFill>
                  <a:srgbClr val="595959"/>
                </a:solidFill>
              </a:rPr>
              <a:t>user community already benefiting from VIIRS data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Inter-comparison with MODIS fire product and initial validation results indicating good overall performance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Provisions added to MODIS (C6) and VIIRS active fire product files in order to facilitate atmospheric correction of fire </a:t>
            </a:r>
            <a:r>
              <a:rPr lang="en-US" sz="1800" dirty="0" smtClean="0">
                <a:solidFill>
                  <a:srgbClr val="595959"/>
                </a:solidFill>
              </a:rPr>
              <a:t>retrievals</a:t>
            </a:r>
            <a:endParaRPr lang="en-US" sz="1800" dirty="0" smtClean="0">
              <a:solidFill>
                <a:srgbClr val="595959"/>
              </a:solidFill>
            </a:endParaRPr>
          </a:p>
          <a:p>
            <a:r>
              <a:rPr lang="en-US" sz="2400" dirty="0" smtClean="0">
                <a:solidFill>
                  <a:srgbClr val="595959"/>
                </a:solidFill>
              </a:rPr>
              <a:t>Future work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Continue monitoring of/responding to outstanding issues affecting Level 1 input data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Implement tuning of 750 m fire algorithm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Further develop/promote 375 m fire algorithm, continue investigation of hybrid algorithm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Begin implementation of Level 3 product</a:t>
            </a:r>
          </a:p>
          <a:p>
            <a:pPr lvl="1"/>
            <a:r>
              <a:rPr lang="en-US" sz="1800" dirty="0" smtClean="0">
                <a:solidFill>
                  <a:srgbClr val="595959"/>
                </a:solidFill>
              </a:rPr>
              <a:t>Expand validation analyses</a:t>
            </a:r>
          </a:p>
          <a:p>
            <a:pPr lvl="2"/>
            <a:r>
              <a:rPr lang="en-US" sz="1600" dirty="0" smtClean="0">
                <a:solidFill>
                  <a:srgbClr val="595959"/>
                </a:solidFill>
              </a:rPr>
              <a:t>Using drones over relatively small (&lt; 10 ha) fires</a:t>
            </a:r>
          </a:p>
          <a:p>
            <a:pPr lvl="2"/>
            <a:r>
              <a:rPr lang="en-US" sz="1600" dirty="0" smtClean="0">
                <a:solidFill>
                  <a:srgbClr val="595959"/>
                </a:solidFill>
              </a:rPr>
              <a:t>Using field data to verify data simulation techniques</a:t>
            </a:r>
            <a:endParaRPr lang="en-US" sz="3600" dirty="0">
              <a:solidFill>
                <a:srgbClr val="59595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68A2524-4E31-A04C-8727-24822E7E5083}" type="slidenum">
              <a:rPr lang="en-US" smtClean="0">
                <a:solidFill>
                  <a:srgbClr val="595959"/>
                </a:solidFill>
              </a:rPr>
              <a:pPr/>
              <a:t>20</a:t>
            </a:fld>
            <a:endParaRPr lang="en-US">
              <a:solidFill>
                <a:srgbClr val="59595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1944" y="7734"/>
            <a:ext cx="549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595959"/>
                </a:solidFill>
              </a:rPr>
              <a:t>Conclusions</a:t>
            </a:r>
            <a:endParaRPr lang="en-US" sz="32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84339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NOAA VIIRS product status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37" y="926428"/>
            <a:ext cx="8815227" cy="578773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IDPS </a:t>
            </a:r>
            <a:r>
              <a:rPr lang="en-US" dirty="0" err="1" smtClean="0"/>
              <a:t>Suomi</a:t>
            </a:r>
            <a:r>
              <a:rPr lang="en-US" dirty="0" smtClean="0"/>
              <a:t> NPP </a:t>
            </a:r>
            <a:r>
              <a:rPr lang="en-US" dirty="0" smtClean="0"/>
              <a:t>750m Active </a:t>
            </a:r>
            <a:r>
              <a:rPr lang="en-US" dirty="0" smtClean="0"/>
              <a:t>Fire product has reached  </a:t>
            </a:r>
            <a:r>
              <a:rPr lang="en-US" b="1" u="sng" dirty="0" smtClean="0"/>
              <a:t>Validated 1 maturity status</a:t>
            </a:r>
            <a:r>
              <a:rPr lang="en-US" dirty="0" smtClean="0"/>
              <a:t> with an </a:t>
            </a:r>
            <a:r>
              <a:rPr lang="en-US" dirty="0" err="1" smtClean="0"/>
              <a:t>effectivity</a:t>
            </a:r>
            <a:r>
              <a:rPr lang="en-US" dirty="0" smtClean="0"/>
              <a:t> date (i.e. IDPS implementation) of </a:t>
            </a:r>
            <a:r>
              <a:rPr lang="en-US" b="1" u="sng" dirty="0" smtClean="0"/>
              <a:t>August 13, 2014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IDPS </a:t>
            </a:r>
            <a:r>
              <a:rPr lang="en-US" b="1" u="sng" dirty="0" err="1" smtClean="0"/>
              <a:t>Suomi</a:t>
            </a:r>
            <a:r>
              <a:rPr lang="en-US" b="1" u="sng" dirty="0" smtClean="0"/>
              <a:t> NPP Active Fire ARP was declared Operational</a:t>
            </a:r>
            <a:r>
              <a:rPr lang="en-US" dirty="0" smtClean="0"/>
              <a:t> in September 2014</a:t>
            </a:r>
            <a:endParaRPr lang="en-US" b="1" u="sng" dirty="0" smtClean="0"/>
          </a:p>
          <a:p>
            <a:pPr marL="223838" lvl="0" indent="-223838" fontAlgn="base">
              <a:lnSpc>
                <a:spcPct val="90000"/>
              </a:lnSpc>
              <a:spcAft>
                <a:spcPct val="0"/>
              </a:spcAft>
              <a:buFontTx/>
              <a:buChar char="•"/>
              <a:tabLst>
                <a:tab pos="223838" algn="l"/>
              </a:tabLst>
            </a:pPr>
            <a:r>
              <a:rPr lang="en-US" kern="0" dirty="0" smtClean="0">
                <a:solidFill>
                  <a:srgbClr val="333333"/>
                </a:solidFill>
              </a:rPr>
              <a:t>A </a:t>
            </a:r>
            <a:r>
              <a:rPr lang="en-US" b="1" u="sng" kern="0" dirty="0" smtClean="0">
                <a:solidFill>
                  <a:srgbClr val="333333"/>
                </a:solidFill>
              </a:rPr>
              <a:t>new 750m VIIRS fire algorithm </a:t>
            </a:r>
            <a:r>
              <a:rPr lang="en-US" kern="0" dirty="0" smtClean="0">
                <a:solidFill>
                  <a:srgbClr val="333333"/>
                </a:solidFill>
              </a:rPr>
              <a:t>is transitioning into NOAA operations</a:t>
            </a:r>
          </a:p>
          <a:p>
            <a:pPr marL="463550" lvl="1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u="sng" kern="0" dirty="0" smtClean="0">
                <a:solidFill>
                  <a:srgbClr val="333333"/>
                </a:solidFill>
              </a:rPr>
              <a:t>global mask of thematic classes</a:t>
            </a:r>
            <a:r>
              <a:rPr lang="en-US" kern="0" dirty="0" smtClean="0">
                <a:solidFill>
                  <a:srgbClr val="333333"/>
                </a:solidFill>
              </a:rPr>
              <a:t> including water, cloud, non-fire clear land and fire at three confidence levels</a:t>
            </a:r>
          </a:p>
          <a:p>
            <a:pPr marL="466725" lvl="1" indent="-288925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u="sng" kern="0" dirty="0" smtClean="0">
                <a:solidFill>
                  <a:srgbClr val="333333"/>
                </a:solidFill>
              </a:rPr>
              <a:t>fire </a:t>
            </a:r>
            <a:r>
              <a:rPr lang="en-US" u="sng" kern="0" dirty="0" err="1" smtClean="0">
                <a:solidFill>
                  <a:srgbClr val="333333"/>
                </a:solidFill>
              </a:rPr>
              <a:t>radiative</a:t>
            </a:r>
            <a:r>
              <a:rPr lang="en-US" u="sng" kern="0" dirty="0" smtClean="0">
                <a:solidFill>
                  <a:srgbClr val="333333"/>
                </a:solidFill>
              </a:rPr>
              <a:t> power</a:t>
            </a:r>
            <a:r>
              <a:rPr lang="en-US" kern="0" dirty="0" smtClean="0">
                <a:solidFill>
                  <a:srgbClr val="333333"/>
                </a:solidFill>
              </a:rPr>
              <a:t> for each fire-affected pixel</a:t>
            </a:r>
          </a:p>
          <a:p>
            <a:pPr marL="466725" lvl="1" indent="-288925" fontAlgn="base">
              <a:lnSpc>
                <a:spcPct val="90000"/>
              </a:lnSpc>
              <a:spcAft>
                <a:spcPct val="0"/>
              </a:spcAft>
              <a:buFontTx/>
              <a:buChar char="–"/>
            </a:pPr>
            <a:r>
              <a:rPr lang="en-US" u="sng" kern="0" dirty="0" smtClean="0">
                <a:solidFill>
                  <a:srgbClr val="333333"/>
                </a:solidFill>
              </a:rPr>
              <a:t>new algorithm elements</a:t>
            </a:r>
            <a:r>
              <a:rPr lang="en-US" kern="0" dirty="0" smtClean="0">
                <a:solidFill>
                  <a:srgbClr val="333333"/>
                </a:solidFill>
              </a:rPr>
              <a:t> to improve detection performance</a:t>
            </a:r>
          </a:p>
          <a:p>
            <a:pPr marL="285750" lvl="0" indent="-285750" fontAlgn="base">
              <a:lnSpc>
                <a:spcPct val="90000"/>
              </a:lnSpc>
              <a:spcAft>
                <a:spcPct val="0"/>
              </a:spcAft>
            </a:pPr>
            <a:r>
              <a:rPr lang="en-US" kern="0" dirty="0" smtClean="0">
                <a:solidFill>
                  <a:srgbClr val="333333"/>
                </a:solidFill>
              </a:rPr>
              <a:t>The product is </a:t>
            </a:r>
            <a:r>
              <a:rPr lang="en-US" b="1" u="sng" kern="0" dirty="0" smtClean="0">
                <a:solidFill>
                  <a:srgbClr val="333333"/>
                </a:solidFill>
              </a:rPr>
              <a:t>tailored subset of the NASA science product</a:t>
            </a:r>
            <a:r>
              <a:rPr lang="en-US" kern="0" dirty="0" smtClean="0">
                <a:solidFill>
                  <a:srgbClr val="333333"/>
                </a:solidFill>
              </a:rPr>
              <a:t> for real-time NOAA operations</a:t>
            </a:r>
          </a:p>
          <a:p>
            <a:pPr marL="285750" lvl="0" indent="-285750" fontAlgn="base">
              <a:lnSpc>
                <a:spcPct val="90000"/>
              </a:lnSpc>
              <a:spcAft>
                <a:spcPct val="0"/>
              </a:spcAft>
            </a:pPr>
            <a:r>
              <a:rPr lang="en-US" kern="0" dirty="0" smtClean="0">
                <a:solidFill>
                  <a:srgbClr val="333333"/>
                </a:solidFill>
              </a:rPr>
              <a:t>Plans to support </a:t>
            </a:r>
            <a:r>
              <a:rPr lang="en-US" b="1" u="sng" kern="0" dirty="0" smtClean="0">
                <a:solidFill>
                  <a:srgbClr val="333333"/>
                </a:solidFill>
              </a:rPr>
              <a:t>implementation </a:t>
            </a:r>
            <a:r>
              <a:rPr lang="en-US" b="1" u="sng" kern="0" dirty="0" smtClean="0">
                <a:solidFill>
                  <a:srgbClr val="333333"/>
                </a:solidFill>
              </a:rPr>
              <a:t>in CSPP</a:t>
            </a:r>
            <a:endParaRPr lang="en-US" b="1" u="sng" dirty="0" smtClean="0"/>
          </a:p>
          <a:p>
            <a:endParaRPr lang="en-US" dirty="0" smtClean="0"/>
          </a:p>
          <a:p>
            <a:endParaRPr lang="en-US" dirty="0" smtClean="0"/>
          </a:p>
          <a:p>
            <a:pPr lvl="2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2223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 smtClean="0"/>
              <a:t>NASA VIIRS Active Fire Background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8463" y="830200"/>
            <a:ext cx="832102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u="sng" dirty="0" smtClean="0">
                <a:solidFill>
                  <a:srgbClr val="595959"/>
                </a:solidFill>
              </a:rPr>
              <a:t>Baseline 750 m product </a:t>
            </a:r>
            <a:r>
              <a:rPr lang="en-US" sz="2000" dirty="0" smtClean="0">
                <a:solidFill>
                  <a:srgbClr val="595959"/>
                </a:solidFill>
              </a:rPr>
              <a:t>builds on MODIS C6 </a:t>
            </a:r>
            <a:r>
              <a:rPr lang="en-US" sz="2000" i="1" dirty="0" smtClean="0">
                <a:solidFill>
                  <a:srgbClr val="595959"/>
                </a:solidFill>
              </a:rPr>
              <a:t>Fire and Thermal Anomalies</a:t>
            </a:r>
            <a:r>
              <a:rPr lang="en-US" sz="2000" dirty="0" smtClean="0">
                <a:solidFill>
                  <a:srgbClr val="595959"/>
                </a:solidFill>
              </a:rPr>
              <a:t> (MOD14/MYD14) algorithm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Provides fire mask, fire </a:t>
            </a:r>
            <a:r>
              <a:rPr lang="en-US" sz="2000" dirty="0" err="1" smtClean="0">
                <a:solidFill>
                  <a:srgbClr val="595959"/>
                </a:solidFill>
              </a:rPr>
              <a:t>radiative</a:t>
            </a:r>
            <a:r>
              <a:rPr lang="en-US" sz="2000" dirty="0" smtClean="0">
                <a:solidFill>
                  <a:srgbClr val="595959"/>
                </a:solidFill>
              </a:rPr>
              <a:t> power retrievals, plus additional metadata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Mimics MOD14/MYD14 science data format &amp; nomenclature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Currently implemented/maintained at Land SIPS (</a:t>
            </a:r>
            <a:r>
              <a:rPr lang="en-US" sz="2000" b="1" dirty="0" smtClean="0">
                <a:solidFill>
                  <a:srgbClr val="595959"/>
                </a:solidFill>
              </a:rPr>
              <a:t>NPP_VAFIRE_L2D</a:t>
            </a:r>
            <a:r>
              <a:rPr lang="en-US" sz="2000" dirty="0" smtClean="0">
                <a:solidFill>
                  <a:srgbClr val="595959"/>
                </a:solidFill>
              </a:rPr>
              <a:t>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Currently implemented/maintained in IPOPP serving the DB community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Latest algorithm being ported to NESDIS in order to replace operational version in IDPS (based on outdated Collection 4 version)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solidFill>
                <a:srgbClr val="595959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u="sng" dirty="0" smtClean="0">
                <a:solidFill>
                  <a:srgbClr val="595959"/>
                </a:solidFill>
              </a:rPr>
              <a:t>New 375 m product </a:t>
            </a:r>
            <a:r>
              <a:rPr lang="en-US" sz="2000" dirty="0" smtClean="0">
                <a:solidFill>
                  <a:srgbClr val="595959"/>
                </a:solidFill>
              </a:rPr>
              <a:t>based on similar MOD14/MYD14 architecture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Provides fire mask, limited fire retrievals (frequent saturation), plus additional metadata</a:t>
            </a:r>
          </a:p>
          <a:p>
            <a:pPr marL="1200150" lvl="2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Resembles MOD14/MYD14 science data format &amp; nomenclature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Currently running at the USDA Remote Sensing Applications Center (RSAC), and in fire monitoring systems in South Africa and Brazil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Being ported to IPOPP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To be ported to Land SIPS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olidFill>
                  <a:srgbClr val="595959"/>
                </a:solidFill>
              </a:rPr>
              <a:t>Long-term plan is to implement in NOAA operations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59894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Examples of </a:t>
            </a:r>
            <a:r>
              <a:rPr lang="en-US" b="1" dirty="0" smtClean="0"/>
              <a:t>IDPS Beta </a:t>
            </a:r>
            <a:r>
              <a:rPr lang="en-US" b="1" dirty="0" smtClean="0"/>
              <a:t>product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C:\Users\icsiszar\Documents\JPSS\Teams\Land\Fire\LTM\AVAFO_20120802_hde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07" y="3806864"/>
            <a:ext cx="4503825" cy="2502125"/>
          </a:xfrm>
          <a:prstGeom prst="rect">
            <a:avLst/>
          </a:prstGeom>
          <a:noFill/>
        </p:spPr>
      </p:pic>
      <p:pic>
        <p:nvPicPr>
          <p:cNvPr id="1027" name="Picture 3" descr="C:\Users\icsiszar\Documents\JPSS\Teams\Land\Fire\LTM\AVAFO_20120801_hdeg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07" y="1172919"/>
            <a:ext cx="4503825" cy="2502125"/>
          </a:xfrm>
          <a:prstGeom prst="rect">
            <a:avLst/>
          </a:prstGeom>
          <a:noFill/>
        </p:spPr>
      </p:pic>
      <p:pic>
        <p:nvPicPr>
          <p:cNvPr id="1028" name="Picture 4" descr="C:\Users\icsiszar\Documents\JPSS\Teams\Land\Fire\LTM\AVAFO_20120902_hde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5019" y="1172919"/>
            <a:ext cx="4503825" cy="25021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41864" y="824086"/>
            <a:ext cx="808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Frequent occurrence of spurious </a:t>
            </a:r>
            <a:r>
              <a:rPr lang="en-US" b="1" i="1" dirty="0" err="1" smtClean="0"/>
              <a:t>scanlines</a:t>
            </a:r>
            <a:r>
              <a:rPr lang="en-US" b="1" i="1" dirty="0" smtClean="0"/>
              <a:t> during the first ~10 months of production</a:t>
            </a:r>
            <a:endParaRPr lang="en-US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6884" y="6230747"/>
            <a:ext cx="9041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 smtClean="0"/>
              <a:t>The active fire team has been working with the VIIRS SDR team to diagnose and reduce input data anomalies; and improve quality flagging to enable filtering of corrupt data.</a:t>
            </a:r>
            <a:endParaRPr lang="en-US" b="1" i="1" dirty="0"/>
          </a:p>
        </p:txBody>
      </p:sp>
      <p:pic>
        <p:nvPicPr>
          <p:cNvPr id="1030" name="Picture 6" descr="C:\Users\icsiszar\Documents\JPSS\Teams\Land\Fire\LTM\AVAFO_20120905_hdeg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3288" y="3806864"/>
            <a:ext cx="4525906" cy="2514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/>
              <a:t>IDPS </a:t>
            </a:r>
            <a:r>
              <a:rPr lang="en-US" sz="2800" b="1" dirty="0" err="1" smtClean="0"/>
              <a:t>Suomi</a:t>
            </a:r>
            <a:r>
              <a:rPr lang="en-US" sz="2800" b="1" dirty="0" smtClean="0"/>
              <a:t> </a:t>
            </a:r>
            <a:r>
              <a:rPr lang="en-US" sz="2800" b="1" dirty="0" smtClean="0"/>
              <a:t>NPP Active Fire Product: </a:t>
            </a:r>
            <a:br>
              <a:rPr lang="en-US" sz="2800" b="1" dirty="0" smtClean="0"/>
            </a:br>
            <a:r>
              <a:rPr lang="en-US" sz="2800" b="1" dirty="0" smtClean="0"/>
              <a:t>data anomalies and product maturity (2/1)</a:t>
            </a:r>
            <a:endParaRPr lang="en-US" sz="2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9" y="1660471"/>
            <a:ext cx="9113520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9" y="4436033"/>
            <a:ext cx="9113520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5337" y="883038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2012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119406" y="1302030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Pre-Beta</a:t>
            </a:r>
            <a:endParaRPr lang="en-US" sz="1600" i="1" dirty="0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2383662" y="1352586"/>
            <a:ext cx="1" cy="2476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6712415" y="1343061"/>
            <a:ext cx="1" cy="2476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831816" y="1333536"/>
            <a:ext cx="1" cy="2476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1949467" y="1476417"/>
            <a:ext cx="429430" cy="2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V="1">
            <a:off x="842736" y="1476417"/>
            <a:ext cx="247504" cy="25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6726302" y="1478974"/>
            <a:ext cx="354436" cy="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7034452" y="1309696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Provisional</a:t>
            </a:r>
            <a:endParaRPr lang="en-US" sz="1600" i="1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8107974" y="1478989"/>
            <a:ext cx="356088" cy="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2383662" y="1476417"/>
            <a:ext cx="1783052" cy="25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4280989" y="1309696"/>
            <a:ext cx="606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Beta</a:t>
            </a:r>
            <a:endParaRPr lang="en-US" sz="1600" i="1" dirty="0"/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892182" y="1478989"/>
            <a:ext cx="1820233" cy="1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1891934" y="971586"/>
            <a:ext cx="10134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April 3, 2012</a:t>
            </a:r>
          </a:p>
          <a:p>
            <a:pPr algn="ctr"/>
            <a:r>
              <a:rPr lang="en-US" sz="1100" b="1" dirty="0" smtClean="0"/>
              <a:t>IDPS Mx5.3</a:t>
            </a:r>
            <a:endParaRPr lang="en-US" sz="11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78935" y="971586"/>
            <a:ext cx="13115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October 16, 2012</a:t>
            </a:r>
          </a:p>
          <a:p>
            <a:pPr algn="ctr"/>
            <a:r>
              <a:rPr lang="en-US" sz="1100" b="1" dirty="0" smtClean="0"/>
              <a:t>IDPS Mx6.3</a:t>
            </a:r>
            <a:endParaRPr lang="en-US" sz="11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3819761" y="6541055"/>
            <a:ext cx="137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Day of Year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19691" y="383511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2013</a:t>
            </a:r>
            <a:endParaRPr lang="en-US" sz="2400" b="1" dirty="0"/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366888" y="4250421"/>
            <a:ext cx="3399397" cy="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3788863" y="4081144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Provisional</a:t>
            </a:r>
            <a:endParaRPr lang="en-US" sz="1600" i="1" dirty="0"/>
          </a:p>
        </p:txBody>
      </p:sp>
      <p:cxnSp>
        <p:nvCxnSpPr>
          <p:cNvPr id="33" name="Straight Arrow Connector 32"/>
          <p:cNvCxnSpPr/>
          <p:nvPr/>
        </p:nvCxnSpPr>
        <p:spPr bwMode="auto">
          <a:xfrm>
            <a:off x="4887245" y="4250422"/>
            <a:ext cx="3467615" cy="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814115" y="3780893"/>
            <a:ext cx="137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Day of Year</a:t>
            </a:r>
            <a:endParaRPr lang="en-US" sz="1600" b="1" dirty="0"/>
          </a:p>
        </p:txBody>
      </p:sp>
      <p:pic>
        <p:nvPicPr>
          <p:cNvPr id="40" name="Picture 39" descr="viirs_modis_fire_pixel_statistics_19Jan_13Feb_201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55" y="1952979"/>
            <a:ext cx="1607005" cy="1241778"/>
          </a:xfrm>
          <a:prstGeom prst="rect">
            <a:avLst/>
          </a:prstGeom>
        </p:spPr>
      </p:pic>
      <p:pic>
        <p:nvPicPr>
          <p:cNvPr id="42" name="Picture 41" descr="viirs_modis_fire_pixel_statistics_11May_10Jun_201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1713" y="1951328"/>
            <a:ext cx="1609143" cy="124342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1289" y="1339151"/>
            <a:ext cx="55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N</a:t>
            </a:r>
            <a:r>
              <a:rPr lang="en-US" sz="1600" b="1" baseline="-25000" dirty="0" err="1" smtClean="0"/>
              <a:t>max</a:t>
            </a:r>
            <a:endParaRPr lang="en-US" sz="1600" b="1" baseline="-25000" dirty="0"/>
          </a:p>
        </p:txBody>
      </p:sp>
      <p:sp>
        <p:nvSpPr>
          <p:cNvPr id="36" name="TextBox 35"/>
          <p:cNvSpPr txBox="1"/>
          <p:nvPr/>
        </p:nvSpPr>
        <p:spPr>
          <a:xfrm>
            <a:off x="13077" y="4148777"/>
            <a:ext cx="55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N</a:t>
            </a:r>
            <a:r>
              <a:rPr lang="en-US" sz="1600" b="1" baseline="-25000" dirty="0" err="1" smtClean="0"/>
              <a:t>max</a:t>
            </a:r>
            <a:endParaRPr lang="en-US" sz="1600" b="1" baseline="-25000" dirty="0"/>
          </a:p>
        </p:txBody>
      </p:sp>
      <p:sp>
        <p:nvSpPr>
          <p:cNvPr id="37" name="TextBox 36"/>
          <p:cNvSpPr txBox="1"/>
          <p:nvPr/>
        </p:nvSpPr>
        <p:spPr>
          <a:xfrm>
            <a:off x="-8439" y="6613895"/>
            <a:ext cx="380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/>
              <a:t>N</a:t>
            </a:r>
            <a:r>
              <a:rPr lang="en-US" sz="1200" b="1" i="1" baseline="-25000" dirty="0" err="1" smtClean="0"/>
              <a:t>max</a:t>
            </a:r>
            <a:r>
              <a:rPr lang="en-US" sz="1200" b="1" i="1" dirty="0" smtClean="0"/>
              <a:t>: maximum number of detections within a </a:t>
            </a:r>
            <a:r>
              <a:rPr lang="en-US" sz="1200" b="1" i="1" dirty="0" err="1" smtClean="0"/>
              <a:t>scanline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9" y="1664208"/>
            <a:ext cx="9119616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9" y="4434840"/>
            <a:ext cx="9113520" cy="2212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17091" y="88173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2014</a:t>
            </a:r>
            <a:endParaRPr lang="en-US" sz="2400" b="1" dirty="0"/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5281464" y="1345819"/>
            <a:ext cx="1" cy="2476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063508" y="1302945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Provisional</a:t>
            </a:r>
            <a:endParaRPr lang="en-US" sz="1600" i="1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106615" y="1469644"/>
            <a:ext cx="2165324" cy="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>
            <a:off x="398584" y="1479171"/>
            <a:ext cx="16766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6027416" y="1269619"/>
            <a:ext cx="1760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Validated stage 1</a:t>
            </a:r>
            <a:endParaRPr lang="en-US" sz="1600" i="1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7588977" y="1469644"/>
            <a:ext cx="7535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672235" y="944533"/>
            <a:ext cx="12586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/>
              <a:t>August 13, 2014</a:t>
            </a:r>
          </a:p>
          <a:p>
            <a:pPr algn="ctr"/>
            <a:r>
              <a:rPr lang="en-US" sz="1100" b="1" dirty="0" smtClean="0"/>
              <a:t>IDPS Mx8.5</a:t>
            </a:r>
            <a:endParaRPr lang="en-US" sz="1100" b="1" dirty="0"/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5291664" y="1463998"/>
            <a:ext cx="753512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19691" y="3835110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2015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1430747" y="4053949"/>
            <a:ext cx="17608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/>
              <a:t>Validated stage 1</a:t>
            </a:r>
            <a:endParaRPr lang="en-US" sz="1600" i="1" dirty="0"/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035871" y="4253974"/>
            <a:ext cx="69364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>
            <a:off x="375303" y="4237570"/>
            <a:ext cx="105544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3819761" y="6541055"/>
            <a:ext cx="137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Day of Year</a:t>
            </a:r>
            <a:endParaRPr lang="en-US" sz="16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3814115" y="3780893"/>
            <a:ext cx="13756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Day of Year</a:t>
            </a:r>
            <a:endParaRPr lang="en-US" sz="1600" b="1" dirty="0"/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609600" y="-5646"/>
            <a:ext cx="8229600" cy="822960"/>
          </a:xfrm>
          <a:prstGeom prst="rect">
            <a:avLst/>
          </a:prstGeom>
        </p:spPr>
        <p:txBody>
          <a:bodyPr vert="horz" lIns="91440" tIns="45720" rIns="91440" bIns="45720" rtlCol="0" anchor="ctr" anchorCtr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IDPS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Suomi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NPP Active Fire Product: </a:t>
            </a:r>
            <a:b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anomalies and product maturity (2/2)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4143022" y="2810937"/>
            <a:ext cx="677334" cy="76764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94366" y="2810937"/>
            <a:ext cx="18899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smtClean="0">
                <a:solidFill>
                  <a:srgbClr val="FF0000"/>
                </a:solidFill>
              </a:rPr>
              <a:t>Removed by Mx8.5 SDR fix</a:t>
            </a:r>
            <a:endParaRPr lang="en-US" sz="1200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289" y="1339151"/>
            <a:ext cx="55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N</a:t>
            </a:r>
            <a:r>
              <a:rPr lang="en-US" sz="1600" b="1" baseline="-25000" dirty="0" err="1" smtClean="0"/>
              <a:t>max</a:t>
            </a:r>
            <a:endParaRPr lang="en-US" sz="1600" b="1" baseline="-25000" dirty="0"/>
          </a:p>
        </p:txBody>
      </p:sp>
      <p:sp>
        <p:nvSpPr>
          <p:cNvPr id="24" name="TextBox 23"/>
          <p:cNvSpPr txBox="1"/>
          <p:nvPr/>
        </p:nvSpPr>
        <p:spPr>
          <a:xfrm>
            <a:off x="13077" y="4159535"/>
            <a:ext cx="558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N</a:t>
            </a:r>
            <a:r>
              <a:rPr lang="en-US" sz="1600" b="1" baseline="-25000" dirty="0" err="1" smtClean="0"/>
              <a:t>max</a:t>
            </a:r>
            <a:endParaRPr lang="en-US" sz="1600" b="1" baseline="-25000" dirty="0"/>
          </a:p>
        </p:txBody>
      </p:sp>
      <p:sp>
        <p:nvSpPr>
          <p:cNvPr id="41" name="TextBox 40"/>
          <p:cNvSpPr txBox="1"/>
          <p:nvPr/>
        </p:nvSpPr>
        <p:spPr>
          <a:xfrm>
            <a:off x="-8439" y="6613895"/>
            <a:ext cx="380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 err="1" smtClean="0"/>
              <a:t>N</a:t>
            </a:r>
            <a:r>
              <a:rPr lang="en-US" sz="1200" b="1" i="1" baseline="-25000" dirty="0" err="1" smtClean="0"/>
              <a:t>max</a:t>
            </a:r>
            <a:r>
              <a:rPr lang="en-US" sz="1200" b="1" i="1" dirty="0" smtClean="0"/>
              <a:t>: maximum number of detections within a </a:t>
            </a:r>
            <a:r>
              <a:rPr lang="en-US" sz="1200" b="1" i="1" dirty="0" err="1" smtClean="0"/>
              <a:t>scanline</a:t>
            </a:r>
            <a:endParaRPr lang="en-US" sz="1200"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50369" cy="8229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Remaining data anomalies: high latitudes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62926" y="1075563"/>
            <a:ext cx="41149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/>
              <a:t>Spurious </a:t>
            </a:r>
            <a:r>
              <a:rPr lang="en-US" sz="1600" i="1" dirty="0" err="1" smtClean="0"/>
              <a:t>scanlines</a:t>
            </a:r>
            <a:r>
              <a:rPr lang="en-US" sz="1600" i="1" dirty="0" smtClean="0"/>
              <a:t> are associated with </a:t>
            </a:r>
            <a:r>
              <a:rPr lang="en-US" sz="1600" b="1" i="1" dirty="0" smtClean="0"/>
              <a:t>anomalous calibration </a:t>
            </a:r>
            <a:r>
              <a:rPr lang="en-US" sz="1600" i="1" dirty="0" smtClean="0"/>
              <a:t>of the dual-gain M13 SDR data and/or </a:t>
            </a:r>
            <a:r>
              <a:rPr lang="en-US" sz="1600" b="1" i="1" dirty="0" smtClean="0"/>
              <a:t>incorrect quality flagging</a:t>
            </a:r>
            <a:r>
              <a:rPr lang="en-US" sz="1600" i="1" dirty="0" smtClean="0"/>
              <a:t>, typically at the </a:t>
            </a:r>
            <a:r>
              <a:rPr lang="en-US" sz="1600" b="1" i="1" dirty="0" smtClean="0"/>
              <a:t>beginning of data granules or transmission</a:t>
            </a:r>
            <a:r>
              <a:rPr lang="en-US" sz="1600" i="1" dirty="0" smtClean="0"/>
              <a:t>, of after </a:t>
            </a:r>
            <a:r>
              <a:rPr lang="en-US" sz="1600" b="1" i="1" dirty="0" smtClean="0"/>
              <a:t>missing data packets</a:t>
            </a:r>
            <a:r>
              <a:rPr lang="en-US" sz="1600" i="1" dirty="0" smtClean="0"/>
              <a:t>. </a:t>
            </a:r>
            <a:endParaRPr lang="en-US" sz="1600" i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3272"/>
            <a:ext cx="4962926" cy="3443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NPP VIIRS - VIIRS Single Band Image - M13 - Fires/Surface/Cloud Temperature - 11-13-20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9328" y="2862181"/>
            <a:ext cx="5302687" cy="3977016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5169721" y="3648342"/>
            <a:ext cx="525780" cy="2753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3087598" y="2849855"/>
            <a:ext cx="1959370" cy="79848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090297" y="6157045"/>
            <a:ext cx="439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http://www.star.nesdis.noaa.gov/icvs/index.php</a:t>
            </a:r>
            <a:endParaRPr lang="en-US" sz="1600" b="1" i="1" dirty="0"/>
          </a:p>
        </p:txBody>
      </p:sp>
      <p:sp>
        <p:nvSpPr>
          <p:cNvPr id="17" name="Rectangle 16"/>
          <p:cNvSpPr/>
          <p:nvPr/>
        </p:nvSpPr>
        <p:spPr>
          <a:xfrm>
            <a:off x="351749" y="4360823"/>
            <a:ext cx="30875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/>
              <a:t>http://viirsfire.geog.umd.edu</a:t>
            </a:r>
            <a:endParaRPr lang="en-US" sz="1600" b="1" i="1" dirty="0"/>
          </a:p>
        </p:txBody>
      </p:sp>
      <p:sp>
        <p:nvSpPr>
          <p:cNvPr id="19" name="Rectangle 18"/>
          <p:cNvSpPr/>
          <p:nvPr/>
        </p:nvSpPr>
        <p:spPr>
          <a:xfrm>
            <a:off x="0" y="6563300"/>
            <a:ext cx="38093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/>
              <a:t>ICVS: Integrated Calibration / Validation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350369" cy="82296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Remaining data anomalies: lunar intrusion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36F11-A39A-294D-A59D-6180D50ED29D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9" name="Picture 6" descr="http://landweb.nascom.nasa.gov/NPP/browse/images/ADJ_MODIS/NPP_VAFIP_L2C/2015/A2015060/ADJ.NPP_VAFIP_L2C.A2015060.2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7486" y="2243782"/>
            <a:ext cx="4603750" cy="4603750"/>
          </a:xfrm>
          <a:prstGeom prst="rect">
            <a:avLst/>
          </a:prstGeom>
          <a:noFill/>
        </p:spPr>
      </p:pic>
      <p:pic>
        <p:nvPicPr>
          <p:cNvPr id="20" name="Picture 4" descr="http://landweb.nascom.nasa.gov/NPP/browse/images/ADJ_MODIS/NPP_VAFIP_L2C/2015/A2015060/ADJ.NPP_VAFIP_L2C.A2015060.m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05106"/>
            <a:ext cx="4496500" cy="2251244"/>
          </a:xfrm>
          <a:prstGeom prst="rect">
            <a:avLst/>
          </a:prstGeom>
          <a:noFill/>
        </p:spPr>
      </p:pic>
      <p:cxnSp>
        <p:nvCxnSpPr>
          <p:cNvPr id="22" name="Straight Arrow Connector 21"/>
          <p:cNvCxnSpPr/>
          <p:nvPr/>
        </p:nvCxnSpPr>
        <p:spPr>
          <a:xfrm flipV="1">
            <a:off x="3192205" y="4895611"/>
            <a:ext cx="4474176" cy="534344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2765778" y="4700173"/>
            <a:ext cx="2994895" cy="729782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20150301_VIIRS_QAFlag_M13_cro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986" y="907289"/>
            <a:ext cx="4496500" cy="259251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128227" y="6451908"/>
            <a:ext cx="4210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i="1" dirty="0" smtClean="0"/>
              <a:t>http://landweb.nascom.nasa.gov/NPP_QA/</a:t>
            </a:r>
            <a:endParaRPr lang="en-US" sz="1600" b="1" i="1" dirty="0"/>
          </a:p>
        </p:txBody>
      </p:sp>
      <p:sp>
        <p:nvSpPr>
          <p:cNvPr id="29" name="Rectangle 28"/>
          <p:cNvSpPr/>
          <p:nvPr/>
        </p:nvSpPr>
        <p:spPr>
          <a:xfrm>
            <a:off x="51709" y="3436396"/>
            <a:ext cx="43961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/>
              <a:t>http://www.star.nesdis.noaa.gov/icvs/index.php</a:t>
            </a:r>
            <a:endParaRPr lang="en-US" sz="1600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4517487" y="1020283"/>
            <a:ext cx="4603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i="1" dirty="0" smtClean="0"/>
              <a:t>An example of false detections during a lunar intrusion event on March 1, 2015. The fire product shown was generated within  NASA Land Science Investigator-led  Processing System (SIPS).</a:t>
            </a:r>
            <a:endParaRPr 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PP_FO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5252</TotalTime>
  <Words>1416</Words>
  <Application>Microsoft Office PowerPoint</Application>
  <PresentationFormat>On-screen Show (4:3)</PresentationFormat>
  <Paragraphs>214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NPP_FOR</vt:lpstr>
      <vt:lpstr>Office Theme</vt:lpstr>
      <vt:lpstr>VIIRS Fire Developments </vt:lpstr>
      <vt:lpstr>VIIRS active fire product development</vt:lpstr>
      <vt:lpstr>NOAA VIIRS product status</vt:lpstr>
      <vt:lpstr>Slide 4</vt:lpstr>
      <vt:lpstr>Examples of IDPS Beta product</vt:lpstr>
      <vt:lpstr>IDPS Suomi NPP Active Fire Product:  data anomalies and product maturity (2/1)</vt:lpstr>
      <vt:lpstr>Slide 7</vt:lpstr>
      <vt:lpstr>Remaining data anomalies: high latitudes</vt:lpstr>
      <vt:lpstr>Remaining data anomalies: lunar intrusion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Lockheed Martin IS&amp;GS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Chris Barnet</dc:creator>
  <cp:lastModifiedBy>icsiszar</cp:lastModifiedBy>
  <cp:revision>938</cp:revision>
  <dcterms:created xsi:type="dcterms:W3CDTF">2011-10-05T18:31:57Z</dcterms:created>
  <dcterms:modified xsi:type="dcterms:W3CDTF">2015-05-27T18:35:15Z</dcterms:modified>
</cp:coreProperties>
</file>