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2" r:id="rId3"/>
    <p:sldId id="271" r:id="rId4"/>
    <p:sldId id="289" r:id="rId5"/>
    <p:sldId id="293" r:id="rId6"/>
    <p:sldId id="288" r:id="rId7"/>
    <p:sldId id="287" r:id="rId8"/>
    <p:sldId id="290" r:id="rId9"/>
    <p:sldId id="279" r:id="rId10"/>
    <p:sldId id="272" r:id="rId11"/>
    <p:sldId id="274" r:id="rId12"/>
    <p:sldId id="277" r:id="rId13"/>
    <p:sldId id="275" r:id="rId14"/>
    <p:sldId id="278" r:id="rId15"/>
    <p:sldId id="273" r:id="rId16"/>
    <p:sldId id="286" r:id="rId17"/>
    <p:sldId id="294" r:id="rId18"/>
    <p:sldId id="296" r:id="rId19"/>
    <p:sldId id="297" r:id="rId20"/>
    <p:sldId id="298" r:id="rId21"/>
    <p:sldId id="281" r:id="rId22"/>
    <p:sldId id="284" r:id="rId23"/>
    <p:sldId id="266" r:id="rId24"/>
    <p:sldId id="291" r:id="rId25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B2B2B2"/>
    <a:srgbClr val="FF3300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>
      <p:cViewPr>
        <p:scale>
          <a:sx n="80" d="100"/>
          <a:sy n="80" d="100"/>
        </p:scale>
        <p:origin x="-48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6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0FAF0-5810-4B82-9A9E-3D0C31C6CBB3}" type="doc">
      <dgm:prSet loTypeId="urn:microsoft.com/office/officeart/2005/8/layout/vProcess5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1D00B5ED-3069-48F3-BA21-1BA36ABBC2D9}">
      <dgm:prSet phldrT="[Text]" custT="1"/>
      <dgm:spPr/>
      <dgm:t>
        <a:bodyPr/>
        <a:lstStyle/>
        <a:p>
          <a:r>
            <a:rPr lang="en-AU" sz="1600" dirty="0" smtClean="0"/>
            <a:t>Acquisition aircraft are tasked with data acquisition.</a:t>
          </a:r>
          <a:br>
            <a:rPr lang="en-AU" sz="1600" dirty="0" smtClean="0"/>
          </a:br>
          <a:r>
            <a:rPr lang="en-AU" sz="1600" dirty="0" smtClean="0"/>
            <a:t>Flight planning takes place either on the ground or inflight.</a:t>
          </a:r>
          <a:endParaRPr lang="en-AU" sz="1600" dirty="0"/>
        </a:p>
      </dgm:t>
    </dgm:pt>
    <dgm:pt modelId="{B6F6F0DB-6D09-44C4-B2E1-D70D117B2C3E}" type="parTrans" cxnId="{ABA0631A-565D-4A30-899C-CD776D5019C9}">
      <dgm:prSet/>
      <dgm:spPr/>
      <dgm:t>
        <a:bodyPr/>
        <a:lstStyle/>
        <a:p>
          <a:endParaRPr lang="en-AU" sz="1600"/>
        </a:p>
      </dgm:t>
    </dgm:pt>
    <dgm:pt modelId="{33202548-180E-4A41-9CAB-05B862B47B2E}" type="sibTrans" cxnId="{ABA0631A-565D-4A30-899C-CD776D5019C9}">
      <dgm:prSet custT="1"/>
      <dgm:spPr/>
      <dgm:t>
        <a:bodyPr/>
        <a:lstStyle/>
        <a:p>
          <a:endParaRPr lang="en-AU" sz="1600" dirty="0"/>
        </a:p>
      </dgm:t>
    </dgm:pt>
    <dgm:pt modelId="{0FB5D2D3-5845-46B1-9ABB-FBC90E7C75CD}">
      <dgm:prSet phldrT="[Text]" custT="1"/>
      <dgm:spPr/>
      <dgm:t>
        <a:bodyPr/>
        <a:lstStyle/>
        <a:p>
          <a:r>
            <a:rPr lang="en-AU" sz="1600" dirty="0" smtClean="0"/>
            <a:t>Data is acquired over the fire using the ‘Aviatrix’ FMS,</a:t>
          </a:r>
          <a:br>
            <a:rPr lang="en-AU" sz="1600" dirty="0" smtClean="0"/>
          </a:br>
          <a:r>
            <a:rPr lang="en-AU" sz="1600" dirty="0" smtClean="0"/>
            <a:t>which provides real time feedback to the pilot.</a:t>
          </a:r>
          <a:endParaRPr lang="en-AU" sz="1600" dirty="0"/>
        </a:p>
      </dgm:t>
    </dgm:pt>
    <dgm:pt modelId="{DA9F140A-AD48-4CC9-9DD0-099385EB930A}" type="parTrans" cxnId="{5C19F26F-8A1B-4223-BDB3-9C5755685812}">
      <dgm:prSet/>
      <dgm:spPr/>
      <dgm:t>
        <a:bodyPr/>
        <a:lstStyle/>
        <a:p>
          <a:endParaRPr lang="en-AU" sz="1600"/>
        </a:p>
      </dgm:t>
    </dgm:pt>
    <dgm:pt modelId="{D4DF14B0-C31F-411D-A83C-851AAC76330E}" type="sibTrans" cxnId="{5C19F26F-8A1B-4223-BDB3-9C5755685812}">
      <dgm:prSet custT="1"/>
      <dgm:spPr/>
      <dgm:t>
        <a:bodyPr/>
        <a:lstStyle/>
        <a:p>
          <a:endParaRPr lang="en-AU" sz="1600" dirty="0"/>
        </a:p>
      </dgm:t>
    </dgm:pt>
    <dgm:pt modelId="{411A305C-1E09-489A-8093-A15F02FEEB04}">
      <dgm:prSet phldrT="[Text]" custT="1"/>
      <dgm:spPr/>
      <dgm:t>
        <a:bodyPr/>
        <a:lstStyle/>
        <a:p>
          <a:r>
            <a:rPr lang="en-AU" sz="1600" dirty="0" smtClean="0"/>
            <a:t>Data is analysed in real time using FireFlight: coverage and resolution data in presented to the camera operator. </a:t>
          </a:r>
          <a:endParaRPr lang="en-AU" sz="1600" dirty="0"/>
        </a:p>
      </dgm:t>
    </dgm:pt>
    <dgm:pt modelId="{9EB907E7-A1A4-43AB-850D-3B2279371141}" type="parTrans" cxnId="{94587CAD-C0CD-464D-89C7-F486624E015A}">
      <dgm:prSet/>
      <dgm:spPr/>
      <dgm:t>
        <a:bodyPr/>
        <a:lstStyle/>
        <a:p>
          <a:endParaRPr lang="en-AU" sz="1600"/>
        </a:p>
      </dgm:t>
    </dgm:pt>
    <dgm:pt modelId="{ACA1FFE4-9493-4BC9-89E4-7C1881B3044E}" type="sibTrans" cxnId="{94587CAD-C0CD-464D-89C7-F486624E015A}">
      <dgm:prSet custT="1"/>
      <dgm:spPr/>
      <dgm:t>
        <a:bodyPr/>
        <a:lstStyle/>
        <a:p>
          <a:endParaRPr lang="en-AU" sz="1600" dirty="0"/>
        </a:p>
      </dgm:t>
    </dgm:pt>
    <dgm:pt modelId="{422E449F-2782-4960-BC1C-218C2775165F}">
      <dgm:prSet phldrT="[Text]" custT="1"/>
      <dgm:spPr/>
      <dgm:t>
        <a:bodyPr/>
        <a:lstStyle/>
        <a:p>
          <a:r>
            <a:rPr lang="en-AU" sz="1600" dirty="0" smtClean="0"/>
            <a:t>Hotspots are automatically detected in the imagery and uploaded to a secure web server using a cell phone.</a:t>
          </a:r>
          <a:endParaRPr lang="en-AU" sz="1600" dirty="0"/>
        </a:p>
      </dgm:t>
    </dgm:pt>
    <dgm:pt modelId="{30A70750-C39D-4C70-BB14-016E249BF011}" type="parTrans" cxnId="{C4861A01-5C5C-4939-A015-DDE395D915D0}">
      <dgm:prSet/>
      <dgm:spPr/>
      <dgm:t>
        <a:bodyPr/>
        <a:lstStyle/>
        <a:p>
          <a:endParaRPr lang="en-AU" sz="1600"/>
        </a:p>
      </dgm:t>
    </dgm:pt>
    <dgm:pt modelId="{057864A6-D263-4389-96DC-013875A16D32}" type="sibTrans" cxnId="{C4861A01-5C5C-4939-A015-DDE395D915D0}">
      <dgm:prSet custT="1"/>
      <dgm:spPr/>
      <dgm:t>
        <a:bodyPr/>
        <a:lstStyle/>
        <a:p>
          <a:endParaRPr lang="en-AU" sz="1600" dirty="0"/>
        </a:p>
      </dgm:t>
    </dgm:pt>
    <dgm:pt modelId="{7F4294B1-B4C9-48FD-BE4F-37F5BF47D8C3}">
      <dgm:prSet phldrT="[Text]" custT="1"/>
      <dgm:spPr/>
      <dgm:t>
        <a:bodyPr/>
        <a:lstStyle/>
        <a:p>
          <a:r>
            <a:rPr lang="en-AU" sz="1600" dirty="0" smtClean="0"/>
            <a:t>Image data is processed on the ground after landing.</a:t>
          </a:r>
          <a:br>
            <a:rPr lang="en-AU" sz="1600" dirty="0" smtClean="0"/>
          </a:br>
          <a:r>
            <a:rPr lang="en-AU" sz="1600" dirty="0" smtClean="0"/>
            <a:t>A GIS-ready image product is delivered within 1-2 hours.</a:t>
          </a:r>
          <a:endParaRPr lang="en-AU" sz="1600" dirty="0"/>
        </a:p>
      </dgm:t>
    </dgm:pt>
    <dgm:pt modelId="{717A06DA-7811-415D-9D9A-D5C17124699D}" type="parTrans" cxnId="{2E05FDFC-8D04-4F3A-99A1-00F7A5CDE945}">
      <dgm:prSet/>
      <dgm:spPr/>
      <dgm:t>
        <a:bodyPr/>
        <a:lstStyle/>
        <a:p>
          <a:endParaRPr lang="en-AU" sz="1600"/>
        </a:p>
      </dgm:t>
    </dgm:pt>
    <dgm:pt modelId="{69C37B9A-CC09-4A59-B6D6-82CFD6B15829}" type="sibTrans" cxnId="{2E05FDFC-8D04-4F3A-99A1-00F7A5CDE945}">
      <dgm:prSet/>
      <dgm:spPr/>
      <dgm:t>
        <a:bodyPr/>
        <a:lstStyle/>
        <a:p>
          <a:endParaRPr lang="en-AU" sz="1600"/>
        </a:p>
      </dgm:t>
    </dgm:pt>
    <dgm:pt modelId="{8EABD8D3-61DF-4DF0-87D0-33C263628FF5}" type="pres">
      <dgm:prSet presAssocID="{B210FAF0-5810-4B82-9A9E-3D0C31C6CBB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BE8FBC3-9916-4A72-9E3E-A593BCD00D26}" type="pres">
      <dgm:prSet presAssocID="{B210FAF0-5810-4B82-9A9E-3D0C31C6CBB3}" presName="dummyMaxCanvas" presStyleCnt="0">
        <dgm:presLayoutVars/>
      </dgm:prSet>
      <dgm:spPr/>
    </dgm:pt>
    <dgm:pt modelId="{0DFE20D9-77C0-44DA-9A6E-C244EECC40DB}" type="pres">
      <dgm:prSet presAssocID="{B210FAF0-5810-4B82-9A9E-3D0C31C6CBB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4234AB6-8486-4B83-9CE7-565A5E277F73}" type="pres">
      <dgm:prSet presAssocID="{B210FAF0-5810-4B82-9A9E-3D0C31C6CBB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BBD99C3-04D1-4CC4-9922-6EBDC2518EFB}" type="pres">
      <dgm:prSet presAssocID="{B210FAF0-5810-4B82-9A9E-3D0C31C6CBB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2D6CD4-DBD3-4682-BA90-870240F17766}" type="pres">
      <dgm:prSet presAssocID="{B210FAF0-5810-4B82-9A9E-3D0C31C6CBB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8D43CA-9E09-4887-9A3C-7B62100A53A4}" type="pres">
      <dgm:prSet presAssocID="{B210FAF0-5810-4B82-9A9E-3D0C31C6CBB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0D2C4F4-846B-411F-A719-749136F6B8BE}" type="pres">
      <dgm:prSet presAssocID="{B210FAF0-5810-4B82-9A9E-3D0C31C6CBB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734EEF2-2300-4C62-97CB-080D5B5BE8D4}" type="pres">
      <dgm:prSet presAssocID="{B210FAF0-5810-4B82-9A9E-3D0C31C6CBB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11B233-09CF-4E8B-96C7-567151416989}" type="pres">
      <dgm:prSet presAssocID="{B210FAF0-5810-4B82-9A9E-3D0C31C6CBB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29C070C-2DD6-4C68-B60B-CDC6C5B8279D}" type="pres">
      <dgm:prSet presAssocID="{B210FAF0-5810-4B82-9A9E-3D0C31C6CBB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597C11-6BE2-490B-9491-E6C35BAE3367}" type="pres">
      <dgm:prSet presAssocID="{B210FAF0-5810-4B82-9A9E-3D0C31C6CBB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186975-D952-46E4-A0CC-F191359289C2}" type="pres">
      <dgm:prSet presAssocID="{B210FAF0-5810-4B82-9A9E-3D0C31C6CBB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A1CF459-9DC0-41A4-A347-85D197B02AA5}" type="pres">
      <dgm:prSet presAssocID="{B210FAF0-5810-4B82-9A9E-3D0C31C6CBB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290C3EA-958F-4C4F-BE26-34899DF231FE}" type="pres">
      <dgm:prSet presAssocID="{B210FAF0-5810-4B82-9A9E-3D0C31C6CBB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BBED826-1E42-4BB3-9C3A-1E644CE8F6AC}" type="pres">
      <dgm:prSet presAssocID="{B210FAF0-5810-4B82-9A9E-3D0C31C6CBB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E05FDFC-8D04-4F3A-99A1-00F7A5CDE945}" srcId="{B210FAF0-5810-4B82-9A9E-3D0C31C6CBB3}" destId="{7F4294B1-B4C9-48FD-BE4F-37F5BF47D8C3}" srcOrd="4" destOrd="0" parTransId="{717A06DA-7811-415D-9D9A-D5C17124699D}" sibTransId="{69C37B9A-CC09-4A59-B6D6-82CFD6B15829}"/>
    <dgm:cxn modelId="{ABA0631A-565D-4A30-899C-CD776D5019C9}" srcId="{B210FAF0-5810-4B82-9A9E-3D0C31C6CBB3}" destId="{1D00B5ED-3069-48F3-BA21-1BA36ABBC2D9}" srcOrd="0" destOrd="0" parTransId="{B6F6F0DB-6D09-44C4-B2E1-D70D117B2C3E}" sibTransId="{33202548-180E-4A41-9CAB-05B862B47B2E}"/>
    <dgm:cxn modelId="{4B37E8A0-A783-4CA5-A11E-EDC6C0C972DE}" type="presOf" srcId="{057864A6-D263-4389-96DC-013875A16D32}" destId="{729C070C-2DD6-4C68-B60B-CDC6C5B8279D}" srcOrd="0" destOrd="0" presId="urn:microsoft.com/office/officeart/2005/8/layout/vProcess5"/>
    <dgm:cxn modelId="{957B0013-264D-461C-93A0-1165B6953C92}" type="presOf" srcId="{7F4294B1-B4C9-48FD-BE4F-37F5BF47D8C3}" destId="{768D43CA-9E09-4887-9A3C-7B62100A53A4}" srcOrd="0" destOrd="0" presId="urn:microsoft.com/office/officeart/2005/8/layout/vProcess5"/>
    <dgm:cxn modelId="{F160914F-50D6-495C-969C-F86A206B3BFE}" type="presOf" srcId="{ACA1FFE4-9493-4BC9-89E4-7C1881B3044E}" destId="{A411B233-09CF-4E8B-96C7-567151416989}" srcOrd="0" destOrd="0" presId="urn:microsoft.com/office/officeart/2005/8/layout/vProcess5"/>
    <dgm:cxn modelId="{A80CFE07-AF14-4870-95C9-5E25F45AB113}" type="presOf" srcId="{33202548-180E-4A41-9CAB-05B862B47B2E}" destId="{D0D2C4F4-846B-411F-A719-749136F6B8BE}" srcOrd="0" destOrd="0" presId="urn:microsoft.com/office/officeart/2005/8/layout/vProcess5"/>
    <dgm:cxn modelId="{5916495E-BF85-48D6-83AE-9C926950C3FA}" type="presOf" srcId="{422E449F-2782-4960-BC1C-218C2775165F}" destId="{342D6CD4-DBD3-4682-BA90-870240F17766}" srcOrd="0" destOrd="0" presId="urn:microsoft.com/office/officeart/2005/8/layout/vProcess5"/>
    <dgm:cxn modelId="{FE6FDB6D-4305-4DCC-8BF2-62EF3B8A6907}" type="presOf" srcId="{B210FAF0-5810-4B82-9A9E-3D0C31C6CBB3}" destId="{8EABD8D3-61DF-4DF0-87D0-33C263628FF5}" srcOrd="0" destOrd="0" presId="urn:microsoft.com/office/officeart/2005/8/layout/vProcess5"/>
    <dgm:cxn modelId="{E8E7A4A3-E5C1-4AC7-A2AD-628F215D04D4}" type="presOf" srcId="{D4DF14B0-C31F-411D-A83C-851AAC76330E}" destId="{4734EEF2-2300-4C62-97CB-080D5B5BE8D4}" srcOrd="0" destOrd="0" presId="urn:microsoft.com/office/officeart/2005/8/layout/vProcess5"/>
    <dgm:cxn modelId="{93C54678-52E7-4260-A8B1-98C3B7BFC6C8}" type="presOf" srcId="{1D00B5ED-3069-48F3-BA21-1BA36ABBC2D9}" destId="{0DFE20D9-77C0-44DA-9A6E-C244EECC40DB}" srcOrd="0" destOrd="0" presId="urn:microsoft.com/office/officeart/2005/8/layout/vProcess5"/>
    <dgm:cxn modelId="{5C19F26F-8A1B-4223-BDB3-9C5755685812}" srcId="{B210FAF0-5810-4B82-9A9E-3D0C31C6CBB3}" destId="{0FB5D2D3-5845-46B1-9ABB-FBC90E7C75CD}" srcOrd="1" destOrd="0" parTransId="{DA9F140A-AD48-4CC9-9DD0-099385EB930A}" sibTransId="{D4DF14B0-C31F-411D-A83C-851AAC76330E}"/>
    <dgm:cxn modelId="{AFF1B1FE-3F07-461F-835C-C48F5C7B5027}" type="presOf" srcId="{411A305C-1E09-489A-8093-A15F02FEEB04}" destId="{1BBD99C3-04D1-4CC4-9922-6EBDC2518EFB}" srcOrd="0" destOrd="0" presId="urn:microsoft.com/office/officeart/2005/8/layout/vProcess5"/>
    <dgm:cxn modelId="{A5869B06-CEB7-4943-A891-C63A8F74F2E3}" type="presOf" srcId="{422E449F-2782-4960-BC1C-218C2775165F}" destId="{C290C3EA-958F-4C4F-BE26-34899DF231FE}" srcOrd="1" destOrd="0" presId="urn:microsoft.com/office/officeart/2005/8/layout/vProcess5"/>
    <dgm:cxn modelId="{F288B9F5-6ADB-4F01-A533-5D4F3C249E1A}" type="presOf" srcId="{1D00B5ED-3069-48F3-BA21-1BA36ABBC2D9}" destId="{2A597C11-6BE2-490B-9491-E6C35BAE3367}" srcOrd="1" destOrd="0" presId="urn:microsoft.com/office/officeart/2005/8/layout/vProcess5"/>
    <dgm:cxn modelId="{C4861A01-5C5C-4939-A015-DDE395D915D0}" srcId="{B210FAF0-5810-4B82-9A9E-3D0C31C6CBB3}" destId="{422E449F-2782-4960-BC1C-218C2775165F}" srcOrd="3" destOrd="0" parTransId="{30A70750-C39D-4C70-BB14-016E249BF011}" sibTransId="{057864A6-D263-4389-96DC-013875A16D32}"/>
    <dgm:cxn modelId="{07D571C5-DE6F-46C0-A904-C681E2A0674A}" type="presOf" srcId="{411A305C-1E09-489A-8093-A15F02FEEB04}" destId="{CA1CF459-9DC0-41A4-A347-85D197B02AA5}" srcOrd="1" destOrd="0" presId="urn:microsoft.com/office/officeart/2005/8/layout/vProcess5"/>
    <dgm:cxn modelId="{83A4BC77-68BF-4740-A65D-ACF178269D93}" type="presOf" srcId="{7F4294B1-B4C9-48FD-BE4F-37F5BF47D8C3}" destId="{DBBED826-1E42-4BB3-9C3A-1E644CE8F6AC}" srcOrd="1" destOrd="0" presId="urn:microsoft.com/office/officeart/2005/8/layout/vProcess5"/>
    <dgm:cxn modelId="{94587CAD-C0CD-464D-89C7-F486624E015A}" srcId="{B210FAF0-5810-4B82-9A9E-3D0C31C6CBB3}" destId="{411A305C-1E09-489A-8093-A15F02FEEB04}" srcOrd="2" destOrd="0" parTransId="{9EB907E7-A1A4-43AB-850D-3B2279371141}" sibTransId="{ACA1FFE4-9493-4BC9-89E4-7C1881B3044E}"/>
    <dgm:cxn modelId="{390C744F-FEC9-40E7-8D29-27EB406B9126}" type="presOf" srcId="{0FB5D2D3-5845-46B1-9ABB-FBC90E7C75CD}" destId="{14234AB6-8486-4B83-9CE7-565A5E277F73}" srcOrd="0" destOrd="0" presId="urn:microsoft.com/office/officeart/2005/8/layout/vProcess5"/>
    <dgm:cxn modelId="{DC7B6532-1CA0-4EB2-B8E2-24BA5A1DBF8B}" type="presOf" srcId="{0FB5D2D3-5845-46B1-9ABB-FBC90E7C75CD}" destId="{BC186975-D952-46E4-A0CC-F191359289C2}" srcOrd="1" destOrd="0" presId="urn:microsoft.com/office/officeart/2005/8/layout/vProcess5"/>
    <dgm:cxn modelId="{F2C48A51-3432-4BD4-8004-45C33601AE00}" type="presParOf" srcId="{8EABD8D3-61DF-4DF0-87D0-33C263628FF5}" destId="{DBE8FBC3-9916-4A72-9E3E-A593BCD00D26}" srcOrd="0" destOrd="0" presId="urn:microsoft.com/office/officeart/2005/8/layout/vProcess5"/>
    <dgm:cxn modelId="{7D1DEA68-8F74-4714-A28B-6217A87D089E}" type="presParOf" srcId="{8EABD8D3-61DF-4DF0-87D0-33C263628FF5}" destId="{0DFE20D9-77C0-44DA-9A6E-C244EECC40DB}" srcOrd="1" destOrd="0" presId="urn:microsoft.com/office/officeart/2005/8/layout/vProcess5"/>
    <dgm:cxn modelId="{F50A9A6C-2D23-4E81-86A9-D227F5ED9ED3}" type="presParOf" srcId="{8EABD8D3-61DF-4DF0-87D0-33C263628FF5}" destId="{14234AB6-8486-4B83-9CE7-565A5E277F73}" srcOrd="2" destOrd="0" presId="urn:microsoft.com/office/officeart/2005/8/layout/vProcess5"/>
    <dgm:cxn modelId="{F4A8A3B7-60CE-45D3-9456-40BCF716B3EA}" type="presParOf" srcId="{8EABD8D3-61DF-4DF0-87D0-33C263628FF5}" destId="{1BBD99C3-04D1-4CC4-9922-6EBDC2518EFB}" srcOrd="3" destOrd="0" presId="urn:microsoft.com/office/officeart/2005/8/layout/vProcess5"/>
    <dgm:cxn modelId="{AE81A272-A5C3-46A3-96B1-D58515184E27}" type="presParOf" srcId="{8EABD8D3-61DF-4DF0-87D0-33C263628FF5}" destId="{342D6CD4-DBD3-4682-BA90-870240F17766}" srcOrd="4" destOrd="0" presId="urn:microsoft.com/office/officeart/2005/8/layout/vProcess5"/>
    <dgm:cxn modelId="{974DC6FA-38BB-4AAA-A013-23970E548EAC}" type="presParOf" srcId="{8EABD8D3-61DF-4DF0-87D0-33C263628FF5}" destId="{768D43CA-9E09-4887-9A3C-7B62100A53A4}" srcOrd="5" destOrd="0" presId="urn:microsoft.com/office/officeart/2005/8/layout/vProcess5"/>
    <dgm:cxn modelId="{7BC2B14E-EEAC-4470-BF8B-AC89390FE60B}" type="presParOf" srcId="{8EABD8D3-61DF-4DF0-87D0-33C263628FF5}" destId="{D0D2C4F4-846B-411F-A719-749136F6B8BE}" srcOrd="6" destOrd="0" presId="urn:microsoft.com/office/officeart/2005/8/layout/vProcess5"/>
    <dgm:cxn modelId="{D2636AB7-66F2-4C34-B3EF-C0C5F5232E91}" type="presParOf" srcId="{8EABD8D3-61DF-4DF0-87D0-33C263628FF5}" destId="{4734EEF2-2300-4C62-97CB-080D5B5BE8D4}" srcOrd="7" destOrd="0" presId="urn:microsoft.com/office/officeart/2005/8/layout/vProcess5"/>
    <dgm:cxn modelId="{60A269A2-BC28-447D-8BA2-7A050C97E174}" type="presParOf" srcId="{8EABD8D3-61DF-4DF0-87D0-33C263628FF5}" destId="{A411B233-09CF-4E8B-96C7-567151416989}" srcOrd="8" destOrd="0" presId="urn:microsoft.com/office/officeart/2005/8/layout/vProcess5"/>
    <dgm:cxn modelId="{8A886291-045A-47B6-953C-D7983DBF480F}" type="presParOf" srcId="{8EABD8D3-61DF-4DF0-87D0-33C263628FF5}" destId="{729C070C-2DD6-4C68-B60B-CDC6C5B8279D}" srcOrd="9" destOrd="0" presId="urn:microsoft.com/office/officeart/2005/8/layout/vProcess5"/>
    <dgm:cxn modelId="{3757FD19-8AB4-4984-A58B-C11974B57DA0}" type="presParOf" srcId="{8EABD8D3-61DF-4DF0-87D0-33C263628FF5}" destId="{2A597C11-6BE2-490B-9491-E6C35BAE3367}" srcOrd="10" destOrd="0" presId="urn:microsoft.com/office/officeart/2005/8/layout/vProcess5"/>
    <dgm:cxn modelId="{4CC9C387-9131-4F36-AA09-39900042EBFC}" type="presParOf" srcId="{8EABD8D3-61DF-4DF0-87D0-33C263628FF5}" destId="{BC186975-D952-46E4-A0CC-F191359289C2}" srcOrd="11" destOrd="0" presId="urn:microsoft.com/office/officeart/2005/8/layout/vProcess5"/>
    <dgm:cxn modelId="{FC04C2FF-B6CD-42FE-8E85-7036A25D746C}" type="presParOf" srcId="{8EABD8D3-61DF-4DF0-87D0-33C263628FF5}" destId="{CA1CF459-9DC0-41A4-A347-85D197B02AA5}" srcOrd="12" destOrd="0" presId="urn:microsoft.com/office/officeart/2005/8/layout/vProcess5"/>
    <dgm:cxn modelId="{9CB58A2A-879A-4067-B9DC-ED820373C40B}" type="presParOf" srcId="{8EABD8D3-61DF-4DF0-87D0-33C263628FF5}" destId="{C290C3EA-958F-4C4F-BE26-34899DF231FE}" srcOrd="13" destOrd="0" presId="urn:microsoft.com/office/officeart/2005/8/layout/vProcess5"/>
    <dgm:cxn modelId="{76DB84B5-8B6E-497F-BB49-4C0E610399A6}" type="presParOf" srcId="{8EABD8D3-61DF-4DF0-87D0-33C263628FF5}" destId="{DBBED826-1E42-4BB3-9C3A-1E644CE8F6A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2814A14-7967-479F-8D05-7E579B3980DF}" type="datetimeFigureOut">
              <a:rPr lang="en-AU"/>
              <a:pPr>
                <a:defRPr/>
              </a:pPr>
              <a:t>27/05/2015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A9C8149-DA12-40DE-B99E-03E3EF847CF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2526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11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50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6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6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93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01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46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13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13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98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81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748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4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9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74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13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468313" y="1557338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468313" y="5734050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8" t="13832" b="11489"/>
          <a:stretch/>
        </p:blipFill>
        <p:spPr>
          <a:xfrm>
            <a:off x="217292" y="5970423"/>
            <a:ext cx="1762420" cy="6989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329128" y="5949280"/>
            <a:ext cx="2485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FF3300"/>
                </a:solidFill>
                <a:latin typeface="Copperplate Gothic Light" pitchFamily="34" charset="0"/>
              </a:rPr>
              <a:t>FireFlight</a:t>
            </a:r>
            <a:endParaRPr lang="en-AU" sz="3200" dirty="0">
              <a:solidFill>
                <a:srgbClr val="FF3300"/>
              </a:solidFill>
              <a:latin typeface="Copperplate Gothic Ligh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0" y="6058904"/>
            <a:ext cx="1979712" cy="3944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eos500@gmail.com" TargetMode="External"/><Relationship Id="rId2" Type="http://schemas.openxmlformats.org/officeDocument/2006/relationships/hyperlink" Target="mailto:info@fire.ae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50" y="2492896"/>
            <a:ext cx="840627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An Innovative Airborne Fire Mapping Solution</a:t>
            </a:r>
          </a:p>
          <a:p>
            <a:pPr algn="ctr"/>
            <a:endParaRPr lang="en-AU" sz="2000" dirty="0" smtClean="0">
              <a:solidFill>
                <a:schemeClr val="bg1"/>
              </a:solidFill>
            </a:endParaRPr>
          </a:p>
          <a:p>
            <a:pPr algn="ctr"/>
            <a:r>
              <a:rPr lang="en-AU" sz="2000" i="1" dirty="0" smtClean="0">
                <a:solidFill>
                  <a:schemeClr val="bg1"/>
                </a:solidFill>
              </a:rPr>
              <a:t>Presented by :</a:t>
            </a:r>
          </a:p>
          <a:p>
            <a:pPr algn="ctr"/>
            <a:endParaRPr lang="en-AU" sz="2000" i="1" dirty="0" smtClean="0">
              <a:solidFill>
                <a:schemeClr val="bg1"/>
              </a:solidFill>
            </a:endParaRP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Richard W. McCreight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Near Earth Observation Systems, Ltd</a:t>
            </a:r>
          </a:p>
          <a:p>
            <a:pPr algn="ctr"/>
            <a:endParaRPr lang="en-AU" sz="2000" dirty="0" smtClean="0">
              <a:solidFill>
                <a:schemeClr val="bg1"/>
              </a:solidFill>
            </a:endParaRP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27 </a:t>
            </a:r>
            <a:r>
              <a:rPr lang="en-AU" sz="2000" dirty="0">
                <a:solidFill>
                  <a:schemeClr val="bg1"/>
                </a:solidFill>
              </a:rPr>
              <a:t>May </a:t>
            </a:r>
            <a:r>
              <a:rPr lang="en-AU" sz="2000" dirty="0" smtClean="0">
                <a:solidFill>
                  <a:schemeClr val="bg1"/>
                </a:solidFill>
              </a:rPr>
              <a:t>2015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Tactical Fire Remote Sensing Advisory Committee Meeting (TFRSAC)</a:t>
            </a:r>
          </a:p>
          <a:p>
            <a:pPr algn="ctr"/>
            <a:endParaRPr lang="en-AU" sz="2400" dirty="0" smtClean="0">
              <a:solidFill>
                <a:schemeClr val="bg1"/>
              </a:solidFill>
            </a:endParaRPr>
          </a:p>
          <a:p>
            <a:pPr algn="ctr"/>
            <a:r>
              <a:rPr lang="en-AU" sz="2400" b="1" u="sng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www.fire.aero</a:t>
            </a:r>
            <a:endParaRPr lang="en-AU" sz="2400" b="1" u="sng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0905" y="548680"/>
            <a:ext cx="52221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6600" dirty="0" smtClean="0">
                <a:solidFill>
                  <a:srgbClr val="FF3300"/>
                </a:solidFill>
                <a:latin typeface="Copperplate Gothic Bold" pitchFamily="34" charset="0"/>
              </a:rPr>
              <a:t>FireFlight</a:t>
            </a:r>
            <a:endParaRPr lang="en-AU" sz="6600" dirty="0">
              <a:solidFill>
                <a:srgbClr val="FF3300"/>
              </a:solidFill>
              <a:latin typeface="Copperplate Gothic Bold" pitchFamily="34" charset="0"/>
            </a:endParaRPr>
          </a:p>
        </p:txBody>
      </p:sp>
      <p:pic>
        <p:nvPicPr>
          <p:cNvPr id="3" name="Picture 2" descr="E:\Dropbox\SpatialScientific\Projects-active\FireMapping\2015\plan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" y="674921"/>
            <a:ext cx="1549207" cy="7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12" y="16203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i="1" dirty="0" smtClean="0">
                <a:solidFill>
                  <a:schemeClr val="bg1"/>
                </a:solidFill>
              </a:rPr>
              <a:t>By Spatial </a:t>
            </a:r>
            <a:r>
              <a:rPr lang="en-AU" sz="2000" i="1" dirty="0">
                <a:solidFill>
                  <a:schemeClr val="bg1"/>
                </a:solidFill>
              </a:rPr>
              <a:t>Scientific Technologies</a:t>
            </a:r>
            <a:r>
              <a:rPr lang="en-AU" i="1" dirty="0">
                <a:solidFill>
                  <a:schemeClr val="bg1"/>
                </a:solidFill>
              </a:rPr>
              <a:t/>
            </a:r>
            <a:br>
              <a:rPr lang="en-AU" i="1" dirty="0">
                <a:solidFill>
                  <a:schemeClr val="bg1"/>
                </a:solidFill>
              </a:rPr>
            </a:b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Components of the acquisition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FLIR A65 uncooled (micro bolometer) thermal imaging camera</a:t>
            </a:r>
          </a:p>
          <a:p>
            <a:endParaRPr lang="en-AU" dirty="0" smtClean="0"/>
          </a:p>
          <a:p>
            <a:r>
              <a:rPr lang="en-AU" dirty="0" smtClean="0"/>
              <a:t>Laptop computer, non-differential GPS, low cost IMU (&lt;$5K), cell phone or satellite phone for real time data transmission</a:t>
            </a:r>
          </a:p>
          <a:p>
            <a:endParaRPr lang="en-AU" dirty="0" smtClean="0"/>
          </a:p>
          <a:p>
            <a:r>
              <a:rPr lang="en-AU" dirty="0" smtClean="0"/>
              <a:t>AeroScientific software:</a:t>
            </a:r>
          </a:p>
          <a:p>
            <a:pPr lvl="1"/>
            <a:r>
              <a:rPr lang="en-AU" dirty="0" smtClean="0"/>
              <a:t>“Aviatrix” flight management and camera control system</a:t>
            </a:r>
          </a:p>
          <a:p>
            <a:pPr lvl="1"/>
            <a:r>
              <a:rPr lang="en-AU" dirty="0" smtClean="0"/>
              <a:t>“FireFlight” real time fire image analysis software</a:t>
            </a:r>
          </a:p>
          <a:p>
            <a:endParaRPr lang="en-AU" dirty="0"/>
          </a:p>
          <a:p>
            <a:r>
              <a:rPr lang="en-AU" dirty="0" smtClean="0"/>
              <a:t>Single engine or light twin aircraft, with pilot and camera operator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Components of the acquisition system</a:t>
            </a:r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57722" y="2595122"/>
            <a:ext cx="171853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43243" y="2912053"/>
            <a:ext cx="171853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83567" y="2704370"/>
            <a:ext cx="2055812" cy="799604"/>
            <a:chOff x="5253892" y="4869160"/>
            <a:chExt cx="1733960" cy="432048"/>
          </a:xfrm>
        </p:grpSpPr>
        <p:sp>
          <p:nvSpPr>
            <p:cNvPr id="14" name="Rectangle 13"/>
            <p:cNvSpPr/>
            <p:nvPr/>
          </p:nvSpPr>
          <p:spPr>
            <a:xfrm>
              <a:off x="5253892" y="4869160"/>
              <a:ext cx="1733960" cy="432048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3892" y="4915907"/>
              <a:ext cx="1729068" cy="34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+mn-lt"/>
                </a:rPr>
                <a:t>Cell phone</a:t>
              </a:r>
              <a:br>
                <a:rPr lang="en-AU" dirty="0" smtClean="0">
                  <a:latin typeface="+mn-lt"/>
                </a:rPr>
              </a:br>
              <a:r>
                <a:rPr lang="en-AU" dirty="0" smtClean="0">
                  <a:latin typeface="+mn-lt"/>
                </a:rPr>
                <a:t>(WiFi hotspot)</a:t>
              </a:r>
              <a:endParaRPr lang="en-AU" dirty="0">
                <a:latin typeface="+mn-lt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715638" y="3430018"/>
            <a:ext cx="0" cy="117540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37442" y="2263981"/>
            <a:ext cx="171853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25616" y="191683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+mn-lt"/>
              </a:rPr>
              <a:t>USB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83568" y="2056295"/>
            <a:ext cx="2050012" cy="432048"/>
            <a:chOff x="5436096" y="4869160"/>
            <a:chExt cx="1551756" cy="432048"/>
          </a:xfrm>
          <a:solidFill>
            <a:srgbClr val="B2B2B2"/>
          </a:solidFill>
        </p:grpSpPr>
        <p:sp>
          <p:nvSpPr>
            <p:cNvPr id="30" name="Rectangle 29"/>
            <p:cNvSpPr/>
            <p:nvPr/>
          </p:nvSpPr>
          <p:spPr>
            <a:xfrm>
              <a:off x="5436096" y="4869160"/>
              <a:ext cx="1551756" cy="432048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23799" y="4915907"/>
              <a:ext cx="117634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+mn-lt"/>
                </a:rPr>
                <a:t>GPS / IMU</a:t>
              </a:r>
              <a:endParaRPr lang="en-AU" dirty="0">
                <a:latin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759056" y="384844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+mn-lt"/>
              </a:rPr>
              <a:t>Ethernet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laptop"/>
          <p:cNvSpPr>
            <a:spLocks noEditPoints="1" noChangeArrowheads="1"/>
          </p:cNvSpPr>
          <p:nvPr/>
        </p:nvSpPr>
        <p:spPr bwMode="auto">
          <a:xfrm rot="16200000">
            <a:off x="6436394" y="1856732"/>
            <a:ext cx="1809750" cy="13620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600" dirty="0"/>
          </a:p>
        </p:txBody>
      </p:sp>
      <p:sp>
        <p:nvSpPr>
          <p:cNvPr id="37" name="Rectangle 36"/>
          <p:cNvSpPr/>
          <p:nvPr/>
        </p:nvSpPr>
        <p:spPr>
          <a:xfrm rot="10800000">
            <a:off x="7590258" y="1628800"/>
            <a:ext cx="432049" cy="19578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" name="laptop"/>
          <p:cNvSpPr>
            <a:spLocks noEditPoints="1" noChangeArrowheads="1"/>
          </p:cNvSpPr>
          <p:nvPr/>
        </p:nvSpPr>
        <p:spPr bwMode="auto">
          <a:xfrm>
            <a:off x="3778858" y="2067943"/>
            <a:ext cx="1809750" cy="13620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755539" y="226758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+mn-lt"/>
              </a:rPr>
              <a:t>VGA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96336" y="1991742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+mn-lt"/>
              </a:rPr>
              <a:t>External</a:t>
            </a:r>
          </a:p>
          <a:p>
            <a:r>
              <a:rPr lang="en-AU" dirty="0">
                <a:solidFill>
                  <a:schemeClr val="bg1"/>
                </a:solidFill>
                <a:latin typeface="+mn-lt"/>
              </a:rPr>
              <a:t>p</a:t>
            </a:r>
            <a:r>
              <a:rPr lang="en-AU" dirty="0" smtClean="0">
                <a:solidFill>
                  <a:schemeClr val="bg1"/>
                </a:solidFill>
                <a:latin typeface="+mn-lt"/>
              </a:rPr>
              <a:t>ilot’s</a:t>
            </a:r>
          </a:p>
          <a:p>
            <a:r>
              <a:rPr lang="en-AU" dirty="0" smtClean="0">
                <a:solidFill>
                  <a:schemeClr val="bg1"/>
                </a:solidFill>
                <a:latin typeface="+mn-lt"/>
              </a:rPr>
              <a:t>display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95936" y="4505759"/>
            <a:ext cx="1655947" cy="507417"/>
            <a:chOff x="3778858" y="4305166"/>
            <a:chExt cx="1655947" cy="507417"/>
          </a:xfrm>
        </p:grpSpPr>
        <p:sp>
          <p:nvSpPr>
            <p:cNvPr id="8" name="Isosceles Triangle 7"/>
            <p:cNvSpPr/>
            <p:nvPr/>
          </p:nvSpPr>
          <p:spPr>
            <a:xfrm rot="16200000">
              <a:off x="4907336" y="4278471"/>
              <a:ext cx="500773" cy="554164"/>
            </a:xfrm>
            <a:prstGeom prst="triangl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8858" y="4305166"/>
              <a:ext cx="1378864" cy="507417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smtClean="0">
                  <a:solidFill>
                    <a:schemeClr val="tx1"/>
                  </a:solidFill>
                </a:rPr>
                <a:t>FLIR A65</a:t>
              </a:r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06380" y="255561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+mn-lt"/>
              </a:rPr>
              <a:t>WiFi</a:t>
            </a:r>
            <a:endParaRPr lang="en-A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FLIR A65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25"/>
            <a:ext cx="4618856" cy="4525963"/>
          </a:xfrm>
        </p:spPr>
        <p:txBody>
          <a:bodyPr/>
          <a:lstStyle/>
          <a:p>
            <a:r>
              <a:rPr lang="en-AU" dirty="0" smtClean="0"/>
              <a:t>Uncooled micro bolometer sensor</a:t>
            </a:r>
          </a:p>
          <a:p>
            <a:endParaRPr lang="en-AU" dirty="0" smtClean="0"/>
          </a:p>
          <a:p>
            <a:r>
              <a:rPr lang="en-AU" dirty="0" smtClean="0"/>
              <a:t>640 x 512 pixels</a:t>
            </a:r>
          </a:p>
          <a:p>
            <a:endParaRPr lang="en-AU" dirty="0" smtClean="0"/>
          </a:p>
          <a:p>
            <a:r>
              <a:rPr lang="en-AU" dirty="0" smtClean="0"/>
              <a:t>14 bit thermal data with absolute temperature accuracy of approx.</a:t>
            </a:r>
            <a:br>
              <a:rPr lang="en-AU" dirty="0" smtClean="0"/>
            </a:br>
            <a:r>
              <a:rPr lang="en-AU" dirty="0" smtClean="0"/>
              <a:t>5 degrees C</a:t>
            </a:r>
          </a:p>
          <a:p>
            <a:endParaRPr lang="en-AU" dirty="0" smtClean="0"/>
          </a:p>
          <a:p>
            <a:r>
              <a:rPr lang="en-AU" dirty="0" smtClean="0"/>
              <a:t>Less than $10K</a:t>
            </a:r>
            <a:endParaRPr lang="en-AU" dirty="0"/>
          </a:p>
        </p:txBody>
      </p:sp>
      <p:pic>
        <p:nvPicPr>
          <p:cNvPr id="3074" name="Picture 2" descr="C:\Users\Paul Dare\Desktop\62525-0101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13034" r="13605" b="18115"/>
          <a:stretch/>
        </p:blipFill>
        <p:spPr bwMode="auto">
          <a:xfrm>
            <a:off x="5173235" y="1988840"/>
            <a:ext cx="3503221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“Aviatrix” flight management system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1325"/>
            <a:ext cx="3610744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Key functionality: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Pilot navigation to/from</a:t>
            </a:r>
            <a:br>
              <a:rPr lang="en-AU" dirty="0" smtClean="0"/>
            </a:br>
            <a:r>
              <a:rPr lang="en-AU" dirty="0" smtClean="0"/>
              <a:t>the area of interest</a:t>
            </a:r>
          </a:p>
          <a:p>
            <a:r>
              <a:rPr lang="en-AU" dirty="0" smtClean="0"/>
              <a:t>Guidance for flying flight runs</a:t>
            </a:r>
          </a:p>
          <a:p>
            <a:r>
              <a:rPr lang="en-AU" dirty="0" smtClean="0"/>
              <a:t>Camera control (thermal and DSLR)</a:t>
            </a:r>
          </a:p>
          <a:p>
            <a:r>
              <a:rPr lang="en-AU" dirty="0" smtClean="0"/>
              <a:t>Recording of all imagery</a:t>
            </a:r>
            <a:br>
              <a:rPr lang="en-AU" dirty="0" smtClean="0"/>
            </a:br>
            <a:r>
              <a:rPr lang="en-AU" dirty="0" smtClean="0"/>
              <a:t>and meta data</a:t>
            </a:r>
          </a:p>
          <a:p>
            <a:endParaRPr lang="en-AU" dirty="0"/>
          </a:p>
        </p:txBody>
      </p:sp>
      <p:pic>
        <p:nvPicPr>
          <p:cNvPr id="2050" name="Picture 2" descr="E:\Dropbox\AeroScientific\Software\Aviatrix\Classic\Media\Pictures\Screenshots\Aviatrix-MAP-active2-Sep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1208"/>
            <a:ext cx="213626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ropbox\AeroScientific\Software\Aviatrix\Classic\Media\Pictures\Screenshots\Aviatrix-NavTab-Sep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1208"/>
            <a:ext cx="213626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“FireFlight” real time analysis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1325"/>
            <a:ext cx="3610744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Key functionality: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Real time display of camera footprints on the ground</a:t>
            </a:r>
          </a:p>
          <a:p>
            <a:r>
              <a:rPr lang="en-AU" dirty="0" smtClean="0"/>
              <a:t>Real time detection of hotspots in thermal imagery</a:t>
            </a:r>
          </a:p>
          <a:p>
            <a:r>
              <a:rPr lang="en-AU" dirty="0" smtClean="0"/>
              <a:t>Real time uploading of hotspot data to secure webserver</a:t>
            </a:r>
            <a:endParaRPr lang="en-AU" dirty="0"/>
          </a:p>
        </p:txBody>
      </p:sp>
      <p:pic>
        <p:nvPicPr>
          <p:cNvPr id="4098" name="Picture 2" descr="C:\Users\Paul Dare\Desktop\InFlightPr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t="10055" r="2211" b="8336"/>
          <a:stretch/>
        </p:blipFill>
        <p:spPr bwMode="auto">
          <a:xfrm>
            <a:off x="3923928" y="1988840"/>
            <a:ext cx="4763399" cy="32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in small aircraft</a:t>
            </a:r>
            <a:endParaRPr lang="en-AU" dirty="0"/>
          </a:p>
        </p:txBody>
      </p:sp>
      <p:pic>
        <p:nvPicPr>
          <p:cNvPr id="1026" name="Picture 2" descr="E:\Dropbox\AeroScientific\Software\Aviatrix\Classic\Media\Pictures\In-flight\BNU\Aviatrix-BN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8488"/>
            <a:ext cx="3959800" cy="27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ropbox\AeroScientific\Software\Aviatrix\Classic\Media\Pictures\In-flight\DIG\Aviatrix-Sene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13" y="1978486"/>
            <a:ext cx="3755443" cy="27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9734" y="4924880"/>
            <a:ext cx="153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Piper Warrior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3904" y="492488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Piper Seneca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Technical details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Two person crew is preferred but single pilot ops are possible.</a:t>
            </a:r>
          </a:p>
          <a:p>
            <a:endParaRPr lang="en-AU" dirty="0"/>
          </a:p>
          <a:p>
            <a:r>
              <a:rPr lang="en-AU" dirty="0" smtClean="0"/>
              <a:t>Data is acquired at approx. 10,000ft, therefore above any other aerial fire fighting assets.</a:t>
            </a:r>
          </a:p>
          <a:p>
            <a:endParaRPr lang="en-AU" dirty="0" smtClean="0"/>
          </a:p>
          <a:p>
            <a:r>
              <a:rPr lang="en-AU" dirty="0" smtClean="0"/>
              <a:t>Pixel size of 2m (6 feet) and swath width of 1280m (4200 feet).</a:t>
            </a:r>
          </a:p>
          <a:p>
            <a:endParaRPr lang="en-AU" dirty="0" smtClean="0"/>
          </a:p>
          <a:p>
            <a:r>
              <a:rPr lang="en-AU" dirty="0" smtClean="0"/>
              <a:t>Thermal spectral response of 8 to 13µm (smoke penetrating).</a:t>
            </a:r>
          </a:p>
          <a:p>
            <a:endParaRPr lang="en-AU" dirty="0"/>
          </a:p>
          <a:p>
            <a:r>
              <a:rPr lang="en-AU" dirty="0" smtClean="0"/>
              <a:t>Hotspots above a predefined temperature are automatically detected in the imagery.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Components of the ground segment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2437755"/>
          </a:xfrm>
        </p:spPr>
        <p:txBody>
          <a:bodyPr/>
          <a:lstStyle/>
          <a:p>
            <a:r>
              <a:rPr lang="en-AU" dirty="0" smtClean="0"/>
              <a:t>Web portal (powered by Ascend XYZ) enables:</a:t>
            </a:r>
          </a:p>
          <a:p>
            <a:pPr lvl="1"/>
            <a:r>
              <a:rPr lang="en-AU" dirty="0" smtClean="0"/>
              <a:t>On line ordering of data</a:t>
            </a:r>
          </a:p>
          <a:p>
            <a:pPr lvl="1"/>
            <a:r>
              <a:rPr lang="en-AU" dirty="0" smtClean="0"/>
              <a:t>Distribution of data requests to acquisition aircraft</a:t>
            </a:r>
          </a:p>
          <a:p>
            <a:pPr lvl="1"/>
            <a:r>
              <a:rPr lang="en-AU" dirty="0" smtClean="0"/>
              <a:t>Display of vector data (fire hotspots) in real time</a:t>
            </a:r>
          </a:p>
          <a:p>
            <a:pPr lvl="1"/>
            <a:r>
              <a:rPr lang="en-AU" dirty="0" smtClean="0"/>
              <a:t>Display of raster data (image mosaics) in near real time</a:t>
            </a:r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Sample results – raster data</a:t>
            </a:r>
            <a:endParaRPr lang="en-AU" dirty="0"/>
          </a:p>
        </p:txBody>
      </p:sp>
      <p:pic>
        <p:nvPicPr>
          <p:cNvPr id="1027" name="Picture 3" descr="D:\My Dropbox\SpatialScientific\Projects-active\FireMapping\Rohan-QLD-fires-Oct14\Target4\Mosaics\Mosaic1-colourised-20%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4" y="1916832"/>
            <a:ext cx="8308490" cy="35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974" y="1797784"/>
            <a:ext cx="45304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  <a:latin typeface="+mn-lt"/>
              </a:rPr>
              <a:t>Mosaic of over 100 images acquired</a:t>
            </a:r>
            <a:br>
              <a:rPr lang="en-AU" sz="2000" dirty="0" smtClean="0">
                <a:solidFill>
                  <a:schemeClr val="bg1"/>
                </a:solidFill>
                <a:latin typeface="+mn-lt"/>
              </a:rPr>
            </a:br>
            <a:r>
              <a:rPr lang="en-AU" sz="2000" dirty="0" smtClean="0">
                <a:solidFill>
                  <a:schemeClr val="bg1"/>
                </a:solidFill>
                <a:latin typeface="+mn-lt"/>
              </a:rPr>
              <a:t>at 50cm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  <a:latin typeface="+mn-lt"/>
              </a:rPr>
              <a:t>Fully automatic mosaicking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bg1"/>
                </a:solidFill>
                <a:latin typeface="+mn-lt"/>
              </a:rPr>
              <a:t>Georectified to</a:t>
            </a:r>
            <a:br>
              <a:rPr lang="en-AU" sz="2000" dirty="0" smtClean="0">
                <a:solidFill>
                  <a:schemeClr val="bg1"/>
                </a:solidFill>
                <a:latin typeface="+mn-lt"/>
              </a:rPr>
            </a:br>
            <a:r>
              <a:rPr lang="en-AU" sz="2000" dirty="0" smtClean="0">
                <a:solidFill>
                  <a:schemeClr val="bg1"/>
                </a:solidFill>
                <a:latin typeface="+mn-lt"/>
              </a:rPr>
              <a:t>ground coordinates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3692" y="4193793"/>
            <a:ext cx="50247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2000" dirty="0" smtClean="0">
                <a:solidFill>
                  <a:schemeClr val="bg1"/>
                </a:solidFill>
                <a:latin typeface="+mn-lt"/>
              </a:rPr>
              <a:t>Orange shows burning vegetation</a:t>
            </a:r>
          </a:p>
          <a:p>
            <a:pPr algn="r"/>
            <a:r>
              <a:rPr lang="en-AU" sz="2000" dirty="0" smtClean="0">
                <a:solidFill>
                  <a:schemeClr val="bg1"/>
                </a:solidFill>
                <a:latin typeface="+mn-lt"/>
              </a:rPr>
              <a:t>Light green is recently burnt vegetation</a:t>
            </a:r>
          </a:p>
          <a:p>
            <a:pPr algn="r"/>
            <a:r>
              <a:rPr lang="en-AU" sz="2000" dirty="0" smtClean="0">
                <a:solidFill>
                  <a:schemeClr val="bg1"/>
                </a:solidFill>
                <a:latin typeface="+mn-lt"/>
              </a:rPr>
              <a:t>Dark green is vegetation that has a low</a:t>
            </a:r>
            <a:br>
              <a:rPr lang="en-AU" sz="2000" dirty="0" smtClean="0">
                <a:solidFill>
                  <a:schemeClr val="bg1"/>
                </a:solidFill>
                <a:latin typeface="+mn-lt"/>
              </a:rPr>
            </a:br>
            <a:r>
              <a:rPr lang="en-AU" sz="2000" dirty="0" smtClean="0">
                <a:solidFill>
                  <a:schemeClr val="bg1"/>
                </a:solidFill>
                <a:latin typeface="+mn-lt"/>
              </a:rPr>
              <a:t>heat signature: no fire or burning detected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</a:t>
            </a:r>
            <a:r>
              <a:rPr lang="en-AU" dirty="0" smtClean="0"/>
              <a:t>aster data in Google Maps</a:t>
            </a:r>
            <a:endParaRPr lang="en-AU" dirty="0"/>
          </a:p>
        </p:txBody>
      </p:sp>
      <p:pic>
        <p:nvPicPr>
          <p:cNvPr id="2050" name="Picture 2" descr="D:\My Dropbox\SpatialScientific\Projects-active\FireMapping\Rohan-QLD-fires-Oct14\Target4\Mosaics\Ballandean-b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799"/>
            <a:ext cx="8339979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Executive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Spatial Scientific, an Australian company, has developed a system (FireFlight) for wild fire mapping using low cost thermal sensors (&lt;$25k) mounted on light aircraft.</a:t>
            </a:r>
          </a:p>
          <a:p>
            <a:r>
              <a:rPr lang="en-AU" dirty="0" smtClean="0"/>
              <a:t>The FireFlight system has two main components:</a:t>
            </a:r>
          </a:p>
          <a:p>
            <a:pPr lvl="1"/>
            <a:r>
              <a:rPr lang="en-AU" dirty="0" smtClean="0"/>
              <a:t>multiple light aircraft (single/twin engine) equipped with thermal sensors, flight management software, and data communications</a:t>
            </a:r>
          </a:p>
          <a:p>
            <a:pPr lvl="1"/>
            <a:r>
              <a:rPr lang="en-AU" dirty="0" smtClean="0"/>
              <a:t>ground-based software and hardware for processing client requests for data, and delivery of geometric fire maps to clients</a:t>
            </a:r>
          </a:p>
          <a:p>
            <a:r>
              <a:rPr lang="en-AU" dirty="0" smtClean="0"/>
              <a:t>The fire mapping system is designed to deliver:</a:t>
            </a:r>
          </a:p>
          <a:p>
            <a:pPr lvl="1"/>
            <a:r>
              <a:rPr lang="en-AU" dirty="0"/>
              <a:t>vector data (geographic locations) of fire hot spots in real time</a:t>
            </a:r>
            <a:endParaRPr lang="en-AU" dirty="0" smtClean="0"/>
          </a:p>
          <a:p>
            <a:pPr lvl="1"/>
            <a:r>
              <a:rPr lang="en-AU" dirty="0" smtClean="0"/>
              <a:t>raster data (georectified thermal imagery) in near real time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</a:t>
            </a:r>
            <a:r>
              <a:rPr lang="en-AU" dirty="0" smtClean="0"/>
              <a:t>aster data in Google Earth</a:t>
            </a:r>
            <a:endParaRPr lang="en-AU" dirty="0"/>
          </a:p>
        </p:txBody>
      </p:sp>
      <p:pic>
        <p:nvPicPr>
          <p:cNvPr id="3074" name="Picture 2" descr="D:\My Dropbox\SpatialScientific\Projects-active\FireMapping\Rohan-QLD-fires-Oct14\Target4\Mosaics\Ballandean-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5830"/>
          <a:stretch/>
        </p:blipFill>
        <p:spPr bwMode="auto">
          <a:xfrm>
            <a:off x="491318" y="1719618"/>
            <a:ext cx="8185137" cy="38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status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Completed items:</a:t>
            </a:r>
          </a:p>
          <a:p>
            <a:r>
              <a:rPr lang="en-AU" dirty="0" smtClean="0"/>
              <a:t>Flight planning software for use in the air or on the ground</a:t>
            </a:r>
          </a:p>
          <a:p>
            <a:r>
              <a:rPr lang="en-AU" dirty="0" smtClean="0"/>
              <a:t>Thermal data acquisition software and flight management system</a:t>
            </a:r>
          </a:p>
          <a:p>
            <a:r>
              <a:rPr lang="en-AU" dirty="0" smtClean="0"/>
              <a:t>Image mosaicking for visualisation of fires</a:t>
            </a:r>
          </a:p>
          <a:p>
            <a:r>
              <a:rPr lang="en-AU" dirty="0" smtClean="0"/>
              <a:t>Beta version of “FireFlight” (in flight fire management software)</a:t>
            </a:r>
          </a:p>
          <a:p>
            <a:r>
              <a:rPr lang="en-AU" dirty="0" smtClean="0"/>
              <a:t>Web interface for data requests and data delivery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To be completed soon:</a:t>
            </a:r>
          </a:p>
          <a:p>
            <a:r>
              <a:rPr lang="en-AU" dirty="0" smtClean="0"/>
              <a:t>Real time conversion of hotspots in imagery to vector data</a:t>
            </a:r>
          </a:p>
          <a:p>
            <a:r>
              <a:rPr lang="en-AU" dirty="0" smtClean="0"/>
              <a:t>Release version of FireFlight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FireFlight Status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Spatial Scientific has funded the development of a unique fire mapping system using low cost COTS components</a:t>
            </a:r>
          </a:p>
          <a:p>
            <a:endParaRPr lang="en-AU" dirty="0"/>
          </a:p>
          <a:p>
            <a:r>
              <a:rPr lang="en-AU" dirty="0" smtClean="0"/>
              <a:t>Successful trials have been undertaken in Australia (October 2014)</a:t>
            </a:r>
          </a:p>
          <a:p>
            <a:endParaRPr lang="en-AU" dirty="0"/>
          </a:p>
          <a:p>
            <a:r>
              <a:rPr lang="en-AU" dirty="0" smtClean="0"/>
              <a:t>Further trials in operational environments are required, preferably in multiple countries</a:t>
            </a:r>
          </a:p>
          <a:p>
            <a:endParaRPr lang="en-AU" dirty="0"/>
          </a:p>
          <a:p>
            <a:r>
              <a:rPr lang="en-AU" dirty="0" smtClean="0"/>
              <a:t>Further funding to accelerate the development and implementation of the system is required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Contact us!</a:t>
            </a:r>
            <a:endParaRPr lang="en-AU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In Australia:</a:t>
            </a:r>
          </a:p>
          <a:p>
            <a:pPr marL="0" indent="0">
              <a:buNone/>
            </a:pPr>
            <a:r>
              <a:rPr lang="en-AU" dirty="0" smtClean="0"/>
              <a:t>	Dr. Paul Dare, Spatial Scientific Pty. Ltd.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Email: </a:t>
            </a:r>
            <a:r>
              <a:rPr lang="en-AU" dirty="0" smtClean="0">
                <a:hlinkClick r:id="rId2"/>
              </a:rPr>
              <a:t>info@fire.aero</a:t>
            </a:r>
            <a:endParaRPr lang="en-AU" dirty="0" smtClean="0"/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Cell phone: +61 405 141 647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In the United States: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Mr. Richard McCreight, NEOS Ltd.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Email: </a:t>
            </a:r>
            <a:r>
              <a:rPr lang="en-AU" dirty="0" smtClean="0">
                <a:hlinkClick r:id="rId3"/>
              </a:rPr>
              <a:t>neos500@gmail.com</a:t>
            </a:r>
            <a:endParaRPr lang="en-AU" dirty="0" smtClean="0"/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Cell phone: </a:t>
            </a:r>
            <a:r>
              <a:rPr lang="en-AU" i="1" dirty="0" smtClean="0">
                <a:solidFill>
                  <a:srgbClr val="FFFF00"/>
                </a:solidFill>
              </a:rPr>
              <a:t>858-344-5161</a:t>
            </a:r>
            <a:endParaRPr lang="en-AU" i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762" y="3109024"/>
            <a:ext cx="63664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An Innovative Airborne Fire Mapping Solution</a:t>
            </a:r>
          </a:p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from</a:t>
            </a:r>
          </a:p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Spatial Scientific Technologies</a:t>
            </a:r>
            <a:br>
              <a:rPr lang="en-AU" sz="2400" dirty="0" smtClean="0">
                <a:solidFill>
                  <a:schemeClr val="bg1"/>
                </a:solidFill>
              </a:rPr>
            </a:br>
            <a:r>
              <a:rPr lang="en-AU" sz="2400" dirty="0" smtClean="0">
                <a:solidFill>
                  <a:schemeClr val="bg1"/>
                </a:solidFill>
              </a:rPr>
              <a:t/>
            </a:r>
            <a:br>
              <a:rPr lang="en-AU" sz="2400" dirty="0" smtClean="0">
                <a:solidFill>
                  <a:schemeClr val="bg1"/>
                </a:solidFill>
              </a:rPr>
            </a:br>
            <a:endParaRPr lang="en-AU" sz="2400" dirty="0">
              <a:solidFill>
                <a:schemeClr val="bg1"/>
              </a:solidFill>
            </a:endParaRPr>
          </a:p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May 2015</a:t>
            </a:r>
          </a:p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/>
            </a:r>
            <a:br>
              <a:rPr lang="en-AU" sz="2400" dirty="0" smtClean="0">
                <a:solidFill>
                  <a:schemeClr val="bg1"/>
                </a:solidFill>
              </a:rPr>
            </a:br>
            <a:endParaRPr lang="en-AU" sz="2400" dirty="0">
              <a:solidFill>
                <a:schemeClr val="bg1"/>
              </a:solidFill>
            </a:endParaRPr>
          </a:p>
          <a:p>
            <a:pPr algn="ctr"/>
            <a:r>
              <a:rPr lang="en-AU" sz="2400" b="1" u="sng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www.fire.aero</a:t>
            </a:r>
            <a:endParaRPr lang="en-AU" sz="2400" b="1" u="sng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0905" y="548680"/>
            <a:ext cx="52221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6600" dirty="0" smtClean="0">
                <a:solidFill>
                  <a:srgbClr val="FF3300"/>
                </a:solidFill>
                <a:latin typeface="Copperplate Gothic Bold" pitchFamily="34" charset="0"/>
              </a:rPr>
              <a:t>FireFlight</a:t>
            </a:r>
            <a:endParaRPr lang="en-AU" sz="6600" dirty="0">
              <a:solidFill>
                <a:srgbClr val="FF3300"/>
              </a:solidFill>
              <a:latin typeface="Copperplate Goth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1484784"/>
            <a:ext cx="3753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Aerial fire mapping</a:t>
            </a:r>
            <a:endParaRPr lang="en-AU" sz="36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2" descr="E:\Dropbox\SpatialScientific\Projects-active\FireMapping\2015\plan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89" y="1420647"/>
            <a:ext cx="1549207" cy="7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Philosophy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Multiple, small calibrated fire mapping systems, geographically spread over a wide area, are better than one or two big fire mapping systems</a:t>
            </a:r>
          </a:p>
          <a:p>
            <a:endParaRPr lang="en-AU" dirty="0"/>
          </a:p>
          <a:p>
            <a:r>
              <a:rPr lang="en-AU" dirty="0" smtClean="0"/>
              <a:t>The cost of each fire mapping system cost is low (&lt;$25K</a:t>
            </a:r>
            <a:r>
              <a:rPr lang="en-AU" dirty="0"/>
              <a:t>), easy to install, simple </a:t>
            </a:r>
            <a:r>
              <a:rPr lang="en-AU" dirty="0" smtClean="0"/>
              <a:t>to use using COTS components</a:t>
            </a:r>
          </a:p>
          <a:p>
            <a:endParaRPr lang="en-AU" dirty="0"/>
          </a:p>
          <a:p>
            <a:r>
              <a:rPr lang="en-AU" dirty="0" smtClean="0"/>
              <a:t>Real time data need only show the location of hot spots in an easy to interpret format: KML or KMZ for display in Google Maps/Earth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Georectified thermal mosaics should be made available in near real time (e.g., between 1 or 2 hours after acquisition)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partners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Spatial Scientific Pty. Ltd., Adelaide, Australia</a:t>
            </a:r>
          </a:p>
          <a:p>
            <a:pPr lvl="1"/>
            <a:r>
              <a:rPr lang="en-AU" dirty="0"/>
              <a:t>An Australian spatial technology company founded in 2005</a:t>
            </a:r>
          </a:p>
          <a:p>
            <a:pPr lvl="1"/>
            <a:r>
              <a:rPr lang="en-AU" dirty="0" smtClean="0"/>
              <a:t>Developer of flight management and camera control systems</a:t>
            </a:r>
          </a:p>
          <a:p>
            <a:pPr lvl="1"/>
            <a:r>
              <a:rPr lang="en-AU" dirty="0" smtClean="0"/>
              <a:t>Considerable experience in airborne thermal imaging</a:t>
            </a:r>
          </a:p>
          <a:p>
            <a:pPr lvl="1"/>
            <a:r>
              <a:rPr lang="en-AU" dirty="0" smtClean="0"/>
              <a:t>Authorised reseller of FLIR thermal imaging cameras</a:t>
            </a:r>
          </a:p>
          <a:p>
            <a:endParaRPr lang="en-AU" dirty="0"/>
          </a:p>
          <a:p>
            <a:r>
              <a:rPr lang="en-AU" dirty="0" smtClean="0"/>
              <a:t>Ascend XYZ, Copenhagen, Denmark</a:t>
            </a:r>
          </a:p>
          <a:p>
            <a:pPr lvl="1"/>
            <a:r>
              <a:rPr lang="en-AU" dirty="0" smtClean="0"/>
              <a:t>Developer of ground segment (data requests and data delivery)</a:t>
            </a:r>
          </a:p>
          <a:p>
            <a:pPr lvl="1"/>
            <a:endParaRPr lang="en-AU" dirty="0" smtClean="0"/>
          </a:p>
          <a:p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partners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Image Air Pty. Ltd., Queensland, Australia</a:t>
            </a:r>
          </a:p>
          <a:p>
            <a:pPr lvl="1"/>
            <a:r>
              <a:rPr lang="en-AU" dirty="0" smtClean="0"/>
              <a:t>Operator of single and twin engine aircraft</a:t>
            </a:r>
            <a:br>
              <a:rPr lang="en-AU" dirty="0" smtClean="0"/>
            </a:br>
            <a:r>
              <a:rPr lang="en-AU" dirty="0" smtClean="0"/>
              <a:t>(Cessna C172, Piper Comanche, Piper Seneca) </a:t>
            </a:r>
          </a:p>
          <a:p>
            <a:pPr lvl="1"/>
            <a:r>
              <a:rPr lang="en-AU" dirty="0" smtClean="0"/>
              <a:t>Thousands of hours of data acquisition</a:t>
            </a:r>
            <a:endParaRPr lang="en-AU" dirty="0"/>
          </a:p>
          <a:p>
            <a:pPr lvl="1"/>
            <a:r>
              <a:rPr lang="en-AU" dirty="0" smtClean="0"/>
              <a:t>Thousands of hours of aerial fire suppression</a:t>
            </a:r>
          </a:p>
          <a:p>
            <a:endParaRPr lang="en-AU" dirty="0"/>
          </a:p>
          <a:p>
            <a:r>
              <a:rPr lang="en-AU" dirty="0" smtClean="0"/>
              <a:t>NEOS Ltd., Arizona, USA</a:t>
            </a:r>
          </a:p>
          <a:p>
            <a:pPr lvl="1"/>
            <a:r>
              <a:rPr lang="en-AU" dirty="0" smtClean="0"/>
              <a:t>7-years experience in wildfire research and suppression</a:t>
            </a:r>
          </a:p>
          <a:p>
            <a:pPr lvl="1"/>
            <a:r>
              <a:rPr lang="en-AU" dirty="0" smtClean="0"/>
              <a:t>Operator of light experimental aircraft for US Government</a:t>
            </a:r>
          </a:p>
          <a:p>
            <a:pPr lvl="1"/>
            <a:r>
              <a:rPr lang="en-AU" dirty="0" smtClean="0"/>
              <a:t>Thousands of hours of science research and data acquisition</a:t>
            </a:r>
          </a:p>
          <a:p>
            <a:pPr lvl="1"/>
            <a:r>
              <a:rPr lang="en-AU" dirty="0" smtClean="0"/>
              <a:t>Beta tester and reseller of Spatial Scientific’s software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Methodology</a:t>
            </a:r>
            <a:endParaRPr lang="en-AU" dirty="0"/>
          </a:p>
        </p:txBody>
      </p:sp>
      <p:pic>
        <p:nvPicPr>
          <p:cNvPr id="1029" name="Picture 5" descr="C:\Users\Paul Dare\Desktop\p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1549207" cy="7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aul Dare\Desktop\p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7579"/>
            <a:ext cx="1549207" cy="7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772816"/>
            <a:ext cx="21932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Multiple light aircraft,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equipped with fire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mapping systems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remain</a:t>
            </a:r>
            <a:r>
              <a:rPr lang="en-AU" sz="1600" dirty="0">
                <a:solidFill>
                  <a:schemeClr val="bg1"/>
                </a:solidFill>
              </a:rPr>
              <a:t> </a:t>
            </a:r>
            <a:r>
              <a:rPr lang="en-AU" sz="1600" dirty="0" smtClean="0">
                <a:solidFill>
                  <a:schemeClr val="bg1"/>
                </a:solidFill>
              </a:rPr>
              <a:t>on standby in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the fire</a:t>
            </a:r>
            <a:r>
              <a:rPr lang="en-AU" sz="1600" dirty="0">
                <a:solidFill>
                  <a:schemeClr val="bg1"/>
                </a:solidFill>
              </a:rPr>
              <a:t> </a:t>
            </a:r>
            <a:r>
              <a:rPr lang="en-AU" sz="1600" dirty="0" smtClean="0">
                <a:solidFill>
                  <a:schemeClr val="bg1"/>
                </a:solidFill>
              </a:rPr>
              <a:t>danger region.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1772816"/>
            <a:ext cx="2308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When a fire starts,</a:t>
            </a:r>
            <a:r>
              <a:rPr lang="en-AU" sz="1600" dirty="0">
                <a:solidFill>
                  <a:schemeClr val="bg1"/>
                </a:solidFill>
              </a:rPr>
              <a:t/>
            </a:r>
            <a:br>
              <a:rPr lang="en-AU" sz="1600" dirty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clients request fire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mapping data via an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online ordering system.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10" name="Picture 5" descr="C:\Users\Paul Dare\Desktop\p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2503"/>
            <a:ext cx="1549207" cy="7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aul Dare\Desktop\p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212976"/>
            <a:ext cx="1549207" cy="7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Paul Dare\Desktop\plan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4" y="3987578"/>
            <a:ext cx="1549207" cy="7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84168" y="1760305"/>
            <a:ext cx="2811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The aircraft closest to the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fire are sent out to undertake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mapping operations. The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others remain on standby.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14" name="Picture 5" descr="C:\Users\Paul Dare\Desktop\p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2181"/>
            <a:ext cx="1549207" cy="7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172400" y="3456261"/>
            <a:ext cx="504056" cy="288032"/>
          </a:xfrm>
          <a:prstGeom prst="rightArrow">
            <a:avLst>
              <a:gd name="adj1" fmla="val 54409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ight Arrow 15"/>
          <p:cNvSpPr/>
          <p:nvPr/>
        </p:nvSpPr>
        <p:spPr>
          <a:xfrm>
            <a:off x="8172400" y="5005788"/>
            <a:ext cx="504056" cy="288032"/>
          </a:xfrm>
          <a:prstGeom prst="rightArrow">
            <a:avLst>
              <a:gd name="adj1" fmla="val 54409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098" name="Picture 2" descr="D:\My Dropbox\SpatialScientific\Projects-active\FireMapping\2015\lapto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10" y="3251777"/>
            <a:ext cx="2779719" cy="189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968097" y="3501008"/>
            <a:ext cx="1393584" cy="1728192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Methodology</a:t>
            </a:r>
            <a:endParaRPr lang="en-AU" dirty="0"/>
          </a:p>
        </p:txBody>
      </p:sp>
      <p:pic>
        <p:nvPicPr>
          <p:cNvPr id="1029" name="Picture 5" descr="C:\Users\Paul Dare\Desktop\plan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" y="2870421"/>
            <a:ext cx="1549207" cy="7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ul Dare\Desktop\pc58xBEz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01" y="4589512"/>
            <a:ext cx="63832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772816"/>
            <a:ext cx="2465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Data is acquired over the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fire and automatically 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analysed in real time.</a:t>
            </a: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1772816"/>
            <a:ext cx="24737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The geographic locations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of</a:t>
            </a:r>
            <a:r>
              <a:rPr lang="en-AU" sz="1600" dirty="0">
                <a:solidFill>
                  <a:schemeClr val="bg1"/>
                </a:solidFill>
              </a:rPr>
              <a:t> </a:t>
            </a:r>
            <a:r>
              <a:rPr lang="en-AU" sz="1600" dirty="0" smtClean="0">
                <a:solidFill>
                  <a:schemeClr val="bg1"/>
                </a:solidFill>
              </a:rPr>
              <a:t>fires are uploaded to a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website</a:t>
            </a:r>
            <a:r>
              <a:rPr lang="en-AU" sz="1600" dirty="0">
                <a:solidFill>
                  <a:schemeClr val="bg1"/>
                </a:solidFill>
              </a:rPr>
              <a:t> </a:t>
            </a:r>
            <a:r>
              <a:rPr lang="en-AU" sz="1600" dirty="0" smtClean="0">
                <a:solidFill>
                  <a:schemeClr val="bg1"/>
                </a:solidFill>
              </a:rPr>
              <a:t>directly from the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acquisition</a:t>
            </a:r>
            <a:r>
              <a:rPr lang="en-AU" sz="1600" dirty="0">
                <a:solidFill>
                  <a:schemeClr val="bg1"/>
                </a:solidFill>
              </a:rPr>
              <a:t> </a:t>
            </a:r>
            <a:r>
              <a:rPr lang="en-AU" sz="1600" dirty="0" smtClean="0">
                <a:solidFill>
                  <a:schemeClr val="bg1"/>
                </a:solidFill>
              </a:rPr>
              <a:t>aircraft.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10" name="Picture 6" descr="C:\Users\Paul Dare\Desktop\pc58xBEz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14" y="4589512"/>
            <a:ext cx="63832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Paul Dare\Desktop\pc58xBEz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39" y="4589512"/>
            <a:ext cx="63832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00192" y="1772816"/>
            <a:ext cx="25474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On landing, data is further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processed to create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georectified fire maps,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which are uploaded to a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website in near real time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(1-2 hours).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12" name="Picture 5" descr="C:\Users\Paul Dare\Desktop\plan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66" y="2870421"/>
            <a:ext cx="1549207" cy="7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ghtning Bolt 4"/>
          <p:cNvSpPr/>
          <p:nvPr/>
        </p:nvSpPr>
        <p:spPr>
          <a:xfrm rot="2235831">
            <a:off x="4191961" y="3633228"/>
            <a:ext cx="332418" cy="41072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2" descr="D:\My Dropbox\SpatialScientific\Projects-active\FireMapping\2015\lapt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27" y="4351730"/>
            <a:ext cx="1646483" cy="11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My Dropbox\SpatialScientific\Projects-active\FireMapping\2015\laptop-fi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50" y="3589239"/>
            <a:ext cx="2763175" cy="188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Workflow (overview)</a:t>
            </a:r>
            <a:endParaRPr lang="en-AU" dirty="0"/>
          </a:p>
        </p:txBody>
      </p:sp>
      <p:sp>
        <p:nvSpPr>
          <p:cNvPr id="3" name="Flowchart: Multidocument 2"/>
          <p:cNvSpPr/>
          <p:nvPr/>
        </p:nvSpPr>
        <p:spPr>
          <a:xfrm>
            <a:off x="363775" y="2683659"/>
            <a:ext cx="1440160" cy="2520280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Clients</a:t>
            </a:r>
            <a:endParaRPr lang="en-AU" dirty="0"/>
          </a:p>
        </p:txBody>
      </p:sp>
      <p:sp>
        <p:nvSpPr>
          <p:cNvPr id="5" name="Flowchart: Process 4"/>
          <p:cNvSpPr/>
          <p:nvPr/>
        </p:nvSpPr>
        <p:spPr>
          <a:xfrm>
            <a:off x="3676143" y="2060848"/>
            <a:ext cx="864096" cy="295232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AU" dirty="0" smtClean="0"/>
              <a:t>Web interface</a:t>
            </a:r>
            <a:endParaRPr lang="en-AU" dirty="0"/>
          </a:p>
        </p:txBody>
      </p:sp>
      <p:sp>
        <p:nvSpPr>
          <p:cNvPr id="6" name="Flowchart: Process 5"/>
          <p:cNvSpPr/>
          <p:nvPr/>
        </p:nvSpPr>
        <p:spPr>
          <a:xfrm>
            <a:off x="4468231" y="2060848"/>
            <a:ext cx="823852" cy="295232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AU" dirty="0" smtClean="0"/>
              <a:t>Ground segment</a:t>
            </a:r>
            <a:endParaRPr lang="en-AU" dirty="0"/>
          </a:p>
        </p:txBody>
      </p:sp>
      <p:sp>
        <p:nvSpPr>
          <p:cNvPr id="7" name="Flowchart: Multidocument 6"/>
          <p:cNvSpPr/>
          <p:nvPr/>
        </p:nvSpPr>
        <p:spPr>
          <a:xfrm flipH="1">
            <a:off x="7164288" y="2683659"/>
            <a:ext cx="1584176" cy="2520280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Acquisition partners</a:t>
            </a:r>
            <a:endParaRPr lang="en-AU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03933" y="2867985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60203" y="2885165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  <a:t>Data request</a:t>
            </a:r>
            <a:endParaRPr lang="en-A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03935" y="3429000"/>
            <a:ext cx="1872208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9556" y="3439743"/>
            <a:ext cx="1200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  <a:t>Real time</a:t>
            </a:r>
            <a:b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  <a:t>vector data</a:t>
            </a:r>
            <a:endParaRPr lang="en-A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03934" y="4170566"/>
            <a:ext cx="1872208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40783" y="4170566"/>
            <a:ext cx="1598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  <a:t>Post processed</a:t>
            </a:r>
            <a:b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  <a:t>image data</a:t>
            </a:r>
            <a:endParaRPr lang="en-A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92083" y="2866945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8353" y="2885165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  <a:t>Data request</a:t>
            </a:r>
            <a:endParaRPr lang="en-A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92081" y="3429000"/>
            <a:ext cx="1872208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83621" y="3439743"/>
            <a:ext cx="128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  <a:t>Data upload</a:t>
            </a:r>
            <a:b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  <a:t>from aircraft</a:t>
            </a:r>
            <a:endParaRPr lang="en-A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292080" y="4170566"/>
            <a:ext cx="1872208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69808" y="4170566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  <a:t>Data uploaded</a:t>
            </a:r>
            <a:b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AU" sz="1600" dirty="0" smtClean="0">
                <a:solidFill>
                  <a:schemeClr val="bg1">
                    <a:lumMod val="95000"/>
                  </a:schemeClr>
                </a:solidFill>
              </a:rPr>
              <a:t>after landing</a:t>
            </a:r>
            <a:endParaRPr lang="en-A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acquisition procedure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326759"/>
              </p:ext>
            </p:extLst>
          </p:nvPr>
        </p:nvGraphicFramePr>
        <p:xfrm>
          <a:off x="457200" y="1855341"/>
          <a:ext cx="8229600" cy="358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18593"/>
            <a:ext cx="1886168" cy="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919</Words>
  <Application>Microsoft Office PowerPoint</Application>
  <PresentationFormat>On-screen Show (4:3)</PresentationFormat>
  <Paragraphs>181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Executive summary</vt:lpstr>
      <vt:lpstr>Philosophy</vt:lpstr>
      <vt:lpstr>Project partners</vt:lpstr>
      <vt:lpstr>Project partners</vt:lpstr>
      <vt:lpstr>Methodology</vt:lpstr>
      <vt:lpstr>Methodology</vt:lpstr>
      <vt:lpstr>Workflow (overview)</vt:lpstr>
      <vt:lpstr>Data acquisition procedure</vt:lpstr>
      <vt:lpstr>Components of the acquisition system</vt:lpstr>
      <vt:lpstr>Components of the acquisition system</vt:lpstr>
      <vt:lpstr>FLIR A65</vt:lpstr>
      <vt:lpstr>“Aviatrix” flight management system</vt:lpstr>
      <vt:lpstr>“FireFlight” real time analysis</vt:lpstr>
      <vt:lpstr>Use in small aircraft</vt:lpstr>
      <vt:lpstr>Technical details</vt:lpstr>
      <vt:lpstr>Components of the ground segment</vt:lpstr>
      <vt:lpstr>Sample results – raster data</vt:lpstr>
      <vt:lpstr>Raster data in Google Maps</vt:lpstr>
      <vt:lpstr>Raster data in Google Earth</vt:lpstr>
      <vt:lpstr>Current status</vt:lpstr>
      <vt:lpstr>FireFlight Status</vt:lpstr>
      <vt:lpstr>Contact us!</vt:lpstr>
      <vt:lpstr>PowerPoint Presentation</vt:lpstr>
    </vt:vector>
  </TitlesOfParts>
  <Company>SST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Scientific Technologies Pty. Ltd.</dc:title>
  <dc:creator>Paul Dare</dc:creator>
  <cp:lastModifiedBy>Ron</cp:lastModifiedBy>
  <cp:revision>139</cp:revision>
  <dcterms:created xsi:type="dcterms:W3CDTF">2009-03-24T05:19:16Z</dcterms:created>
  <dcterms:modified xsi:type="dcterms:W3CDTF">2015-05-27T16:57:12Z</dcterms:modified>
</cp:coreProperties>
</file>