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asf" ContentType="video/x-ms-as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78" r:id="rId2"/>
    <p:sldId id="428" r:id="rId3"/>
    <p:sldId id="415" r:id="rId4"/>
    <p:sldId id="372" r:id="rId5"/>
    <p:sldId id="426" r:id="rId6"/>
    <p:sldId id="423" r:id="rId7"/>
    <p:sldId id="424" r:id="rId8"/>
    <p:sldId id="430" r:id="rId9"/>
    <p:sldId id="429" r:id="rId10"/>
    <p:sldId id="450" r:id="rId11"/>
    <p:sldId id="347" r:id="rId12"/>
    <p:sldId id="444" r:id="rId13"/>
    <p:sldId id="432" r:id="rId14"/>
    <p:sldId id="436" r:id="rId15"/>
    <p:sldId id="441" r:id="rId16"/>
    <p:sldId id="447" r:id="rId17"/>
    <p:sldId id="445" r:id="rId18"/>
    <p:sldId id="448" r:id="rId19"/>
    <p:sldId id="446" r:id="rId20"/>
    <p:sldId id="449" r:id="rId21"/>
    <p:sldId id="453" r:id="rId22"/>
    <p:sldId id="455" r:id="rId23"/>
    <p:sldId id="454" r:id="rId24"/>
    <p:sldId id="451" r:id="rId25"/>
    <p:sldId id="452" r:id="rId26"/>
    <p:sldId id="278" r:id="rId27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83461" autoAdjust="0"/>
  </p:normalViewPr>
  <p:slideViewPr>
    <p:cSldViewPr>
      <p:cViewPr varScale="1">
        <p:scale>
          <a:sx n="73" d="100"/>
          <a:sy n="73" d="100"/>
        </p:scale>
        <p:origin x="13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FC3425-3B63-465D-A8C2-E061E70B9737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0C27AF-698F-4ABE-A220-BB52E21F80C7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effectLst/>
            </a:rPr>
            <a:t>Obtain Support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61B8A7C5-9E5A-4B5A-833B-0F3DBA3D3DD0}" type="parTrans" cxnId="{B5378007-EE93-46E5-B5F4-5AB2F5E127E1}">
      <dgm:prSet/>
      <dgm:spPr/>
      <dgm:t>
        <a:bodyPr/>
        <a:lstStyle/>
        <a:p>
          <a:endParaRPr lang="en-US"/>
        </a:p>
      </dgm:t>
    </dgm:pt>
    <dgm:pt modelId="{C2B79CE4-C278-474F-BCC4-A9A1CB3CF8AA}" type="sibTrans" cxnId="{B5378007-EE93-46E5-B5F4-5AB2F5E127E1}">
      <dgm:prSet/>
      <dgm:spPr/>
      <dgm:t>
        <a:bodyPr/>
        <a:lstStyle/>
        <a:p>
          <a:endParaRPr lang="en-US" dirty="0"/>
        </a:p>
      </dgm:t>
    </dgm:pt>
    <dgm:pt modelId="{3C3B53CF-7D77-47D5-8A6D-B5C51A7438D0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effectLst/>
            </a:rPr>
            <a:t>Conduct Initial Research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D2F9D4EF-5D1C-4969-A959-0BFB4DABA8F6}" type="parTrans" cxnId="{0B1A160B-027B-4F16-A3CE-A7E5230D2D4F}">
      <dgm:prSet/>
      <dgm:spPr/>
      <dgm:t>
        <a:bodyPr/>
        <a:lstStyle/>
        <a:p>
          <a:endParaRPr lang="en-US"/>
        </a:p>
      </dgm:t>
    </dgm:pt>
    <dgm:pt modelId="{9DA0ED0E-1224-4CE8-824A-2D0668CB36FC}" type="sibTrans" cxnId="{0B1A160B-027B-4F16-A3CE-A7E5230D2D4F}">
      <dgm:prSet/>
      <dgm:spPr/>
      <dgm:t>
        <a:bodyPr/>
        <a:lstStyle/>
        <a:p>
          <a:endParaRPr lang="en-US" dirty="0"/>
        </a:p>
      </dgm:t>
    </dgm:pt>
    <dgm:pt modelId="{4A03DEBF-7E97-4B60-96A6-3724EF3DF497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effectLst/>
            </a:rPr>
            <a:t>Develop Integration Plan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CCA5A4F9-2ADF-4D22-998D-E0D512CAFEBF}" type="parTrans" cxnId="{F6C912EA-0524-457B-A894-729606C264A1}">
      <dgm:prSet/>
      <dgm:spPr/>
      <dgm:t>
        <a:bodyPr/>
        <a:lstStyle/>
        <a:p>
          <a:endParaRPr lang="en-US"/>
        </a:p>
      </dgm:t>
    </dgm:pt>
    <dgm:pt modelId="{6231312B-024D-4318-B86B-D8F8E6E08421}" type="sibTrans" cxnId="{F6C912EA-0524-457B-A894-729606C264A1}">
      <dgm:prSet/>
      <dgm:spPr/>
      <dgm:t>
        <a:bodyPr/>
        <a:lstStyle/>
        <a:p>
          <a:endParaRPr lang="en-US" dirty="0"/>
        </a:p>
      </dgm:t>
    </dgm:pt>
    <dgm:pt modelId="{7E317D14-00D2-4919-AD7D-9DBE43A4FEC3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effectLst/>
            </a:rPr>
            <a:t>Obtain Funding and Purchase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F06531C6-7ADA-4D85-99CA-E12EB284F49B}" type="parTrans" cxnId="{42E0E52D-FA38-4862-A49E-85E308B59D5D}">
      <dgm:prSet/>
      <dgm:spPr/>
      <dgm:t>
        <a:bodyPr/>
        <a:lstStyle/>
        <a:p>
          <a:endParaRPr lang="en-US"/>
        </a:p>
      </dgm:t>
    </dgm:pt>
    <dgm:pt modelId="{FBE6292E-29F4-4C45-8BB3-4810CE4D69F1}" type="sibTrans" cxnId="{42E0E52D-FA38-4862-A49E-85E308B59D5D}">
      <dgm:prSet/>
      <dgm:spPr/>
      <dgm:t>
        <a:bodyPr/>
        <a:lstStyle/>
        <a:p>
          <a:endParaRPr lang="en-US" dirty="0"/>
        </a:p>
      </dgm:t>
    </dgm:pt>
    <dgm:pt modelId="{EE63D167-F5AD-4C93-B203-B99A37C0DF46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effectLst/>
            </a:rPr>
            <a:t>Obtain FAA Certificate of Authorization (CoA)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6DC9887F-D87D-4343-84E6-AC97772D2C7D}" type="parTrans" cxnId="{0B8C039A-A27A-455A-BF00-DEE23F46C868}">
      <dgm:prSet/>
      <dgm:spPr/>
      <dgm:t>
        <a:bodyPr/>
        <a:lstStyle/>
        <a:p>
          <a:endParaRPr lang="en-US"/>
        </a:p>
      </dgm:t>
    </dgm:pt>
    <dgm:pt modelId="{819CCEEF-6B3C-4974-B974-16DF8C2AAA3D}" type="sibTrans" cxnId="{0B8C039A-A27A-455A-BF00-DEE23F46C868}">
      <dgm:prSet/>
      <dgm:spPr/>
      <dgm:t>
        <a:bodyPr/>
        <a:lstStyle/>
        <a:p>
          <a:endParaRPr lang="en-US" dirty="0"/>
        </a:p>
      </dgm:t>
    </dgm:pt>
    <dgm:pt modelId="{D7B7E073-8DC2-4F00-8830-A5046C92C33C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effectLst/>
            </a:rPr>
            <a:t>Start Flight Ops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F69FB8B4-D114-4330-8178-DE7BD18A4359}" type="parTrans" cxnId="{1089E2BE-CCF4-43DF-8FE7-FC5274E25315}">
      <dgm:prSet/>
      <dgm:spPr/>
      <dgm:t>
        <a:bodyPr/>
        <a:lstStyle/>
        <a:p>
          <a:endParaRPr lang="en-US"/>
        </a:p>
      </dgm:t>
    </dgm:pt>
    <dgm:pt modelId="{4999542D-4645-4D85-AF8D-1EA0478B5DB9}" type="sibTrans" cxnId="{1089E2BE-CCF4-43DF-8FE7-FC5274E25315}">
      <dgm:prSet/>
      <dgm:spPr/>
      <dgm:t>
        <a:bodyPr/>
        <a:lstStyle/>
        <a:p>
          <a:endParaRPr lang="en-US" dirty="0"/>
        </a:p>
      </dgm:t>
    </dgm:pt>
    <dgm:pt modelId="{0829B7BE-E311-470D-B1B8-3AAAF2999C6B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effectLst/>
            </a:rPr>
            <a:t>Identify Requirements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C4AAB93B-DFD9-4C5D-B813-4B8C889579D3}" type="parTrans" cxnId="{EB40639A-FD83-43B6-BF01-827C045B5726}">
      <dgm:prSet/>
      <dgm:spPr/>
      <dgm:t>
        <a:bodyPr/>
        <a:lstStyle/>
        <a:p>
          <a:endParaRPr lang="en-US"/>
        </a:p>
      </dgm:t>
    </dgm:pt>
    <dgm:pt modelId="{0FA85EBF-1640-4A03-B6A1-548BB7F738B6}" type="sibTrans" cxnId="{EB40639A-FD83-43B6-BF01-827C045B5726}">
      <dgm:prSet/>
      <dgm:spPr/>
      <dgm:t>
        <a:bodyPr/>
        <a:lstStyle/>
        <a:p>
          <a:endParaRPr lang="en-US" dirty="0"/>
        </a:p>
      </dgm:t>
    </dgm:pt>
    <dgm:pt modelId="{810BB148-8E75-4FD8-BC08-2C5844BA19E2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effectLst/>
            </a:rPr>
            <a:t>Complete CIO/NCDOT Requirements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AA9F13F3-E034-4530-A7FC-558C05FA09E5}" type="parTrans" cxnId="{149E0D5C-887D-4171-A090-F460BFD9EBE9}">
      <dgm:prSet/>
      <dgm:spPr/>
      <dgm:t>
        <a:bodyPr/>
        <a:lstStyle/>
        <a:p>
          <a:endParaRPr lang="en-US"/>
        </a:p>
      </dgm:t>
    </dgm:pt>
    <dgm:pt modelId="{EE827A67-3B2C-49C3-B37D-C211A7788476}" type="sibTrans" cxnId="{149E0D5C-887D-4171-A090-F460BFD9EBE9}">
      <dgm:prSet/>
      <dgm:spPr/>
      <dgm:t>
        <a:bodyPr/>
        <a:lstStyle/>
        <a:p>
          <a:endParaRPr lang="en-US" dirty="0"/>
        </a:p>
      </dgm:t>
    </dgm:pt>
    <dgm:pt modelId="{2C9E171C-BC61-4A8C-BF77-FE7F8EFBE923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effectLst/>
            </a:rPr>
            <a:t>Manage Data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F2AA4EC6-C9B0-4C2A-A19E-44908AD6C50D}" type="parTrans" cxnId="{B8200D9A-0824-426F-8C7F-FDA4ACE893B4}">
      <dgm:prSet/>
      <dgm:spPr/>
      <dgm:t>
        <a:bodyPr/>
        <a:lstStyle/>
        <a:p>
          <a:endParaRPr lang="en-US"/>
        </a:p>
      </dgm:t>
    </dgm:pt>
    <dgm:pt modelId="{3F198FAC-EB4A-4530-A16C-B1AACE534DFC}" type="sibTrans" cxnId="{B8200D9A-0824-426F-8C7F-FDA4ACE893B4}">
      <dgm:prSet/>
      <dgm:spPr/>
      <dgm:t>
        <a:bodyPr/>
        <a:lstStyle/>
        <a:p>
          <a:endParaRPr lang="en-US" dirty="0"/>
        </a:p>
      </dgm:t>
    </dgm:pt>
    <dgm:pt modelId="{0F3225FB-4278-4169-A1BC-789B48CFCC1B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effectLst/>
            </a:rPr>
            <a:t>Report Operations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69855AD7-21E4-42E8-A9A5-E7CD50493A53}" type="parTrans" cxnId="{D952FF85-DF63-4DD8-B06B-B43CA3B2BFB5}">
      <dgm:prSet/>
      <dgm:spPr/>
      <dgm:t>
        <a:bodyPr/>
        <a:lstStyle/>
        <a:p>
          <a:endParaRPr lang="en-US"/>
        </a:p>
      </dgm:t>
    </dgm:pt>
    <dgm:pt modelId="{707F1321-7DE8-4358-A7EE-E59789B23588}" type="sibTrans" cxnId="{D952FF85-DF63-4DD8-B06B-B43CA3B2BFB5}">
      <dgm:prSet/>
      <dgm:spPr/>
      <dgm:t>
        <a:bodyPr/>
        <a:lstStyle/>
        <a:p>
          <a:endParaRPr lang="en-US"/>
        </a:p>
      </dgm:t>
    </dgm:pt>
    <dgm:pt modelId="{90593462-FAF9-4B6E-8008-0D24042CE3AA}" type="pres">
      <dgm:prSet presAssocID="{E6FC3425-3B63-465D-A8C2-E061E70B97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C59E34-9ED6-4AD4-9CAB-9B7F0EBCEEA8}" type="pres">
      <dgm:prSet presAssocID="{0829B7BE-E311-470D-B1B8-3AAAF2999C6B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7DECA-A88F-4522-9E5C-287DA1ABBE37}" type="pres">
      <dgm:prSet presAssocID="{0FA85EBF-1640-4A03-B6A1-548BB7F738B6}" presName="sibTrans" presStyleLbl="sibTrans2D1" presStyleIdx="0" presStyleCnt="9"/>
      <dgm:spPr/>
      <dgm:t>
        <a:bodyPr/>
        <a:lstStyle/>
        <a:p>
          <a:endParaRPr lang="en-US"/>
        </a:p>
      </dgm:t>
    </dgm:pt>
    <dgm:pt modelId="{F2CCE2B4-E2A1-4A23-9A94-85FFBB337E6F}" type="pres">
      <dgm:prSet presAssocID="{0FA85EBF-1640-4A03-B6A1-548BB7F738B6}" presName="connectorText" presStyleLbl="sibTrans2D1" presStyleIdx="0" presStyleCnt="9"/>
      <dgm:spPr/>
      <dgm:t>
        <a:bodyPr/>
        <a:lstStyle/>
        <a:p>
          <a:endParaRPr lang="en-US"/>
        </a:p>
      </dgm:t>
    </dgm:pt>
    <dgm:pt modelId="{B955598A-7C90-4154-AFEA-42D7F171FB7C}" type="pres">
      <dgm:prSet presAssocID="{C70C27AF-698F-4ABE-A220-BB52E21F80C7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6CF6AA-B569-4B9B-886A-B384F4FF22C2}" type="pres">
      <dgm:prSet presAssocID="{C2B79CE4-C278-474F-BCC4-A9A1CB3CF8AA}" presName="sibTrans" presStyleLbl="sibTrans2D1" presStyleIdx="1" presStyleCnt="9"/>
      <dgm:spPr/>
      <dgm:t>
        <a:bodyPr/>
        <a:lstStyle/>
        <a:p>
          <a:endParaRPr lang="en-US"/>
        </a:p>
      </dgm:t>
    </dgm:pt>
    <dgm:pt modelId="{D8EE0CC4-47C9-4355-B849-3F80DEB45501}" type="pres">
      <dgm:prSet presAssocID="{C2B79CE4-C278-474F-BCC4-A9A1CB3CF8AA}" presName="connectorText" presStyleLbl="sibTrans2D1" presStyleIdx="1" presStyleCnt="9"/>
      <dgm:spPr/>
      <dgm:t>
        <a:bodyPr/>
        <a:lstStyle/>
        <a:p>
          <a:endParaRPr lang="en-US"/>
        </a:p>
      </dgm:t>
    </dgm:pt>
    <dgm:pt modelId="{79EE23B7-F9A5-465A-B0C1-8BCA0D0B7DCA}" type="pres">
      <dgm:prSet presAssocID="{3C3B53CF-7D77-47D5-8A6D-B5C51A7438D0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AA0FC2-6E17-47FE-8182-CF8C1B33C1DE}" type="pres">
      <dgm:prSet presAssocID="{9DA0ED0E-1224-4CE8-824A-2D0668CB36FC}" presName="sibTrans" presStyleLbl="sibTrans2D1" presStyleIdx="2" presStyleCnt="9"/>
      <dgm:spPr/>
      <dgm:t>
        <a:bodyPr/>
        <a:lstStyle/>
        <a:p>
          <a:endParaRPr lang="en-US"/>
        </a:p>
      </dgm:t>
    </dgm:pt>
    <dgm:pt modelId="{225FFEAC-E101-40DF-89F3-EF1AE7BDD0F9}" type="pres">
      <dgm:prSet presAssocID="{9DA0ED0E-1224-4CE8-824A-2D0668CB36FC}" presName="connectorText" presStyleLbl="sibTrans2D1" presStyleIdx="2" presStyleCnt="9"/>
      <dgm:spPr/>
      <dgm:t>
        <a:bodyPr/>
        <a:lstStyle/>
        <a:p>
          <a:endParaRPr lang="en-US"/>
        </a:p>
      </dgm:t>
    </dgm:pt>
    <dgm:pt modelId="{18F4134F-4A11-4016-8471-7C515E0D24A6}" type="pres">
      <dgm:prSet presAssocID="{4A03DEBF-7E97-4B60-96A6-3724EF3DF497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102ADA-1508-4D11-8340-1F1550C74D78}" type="pres">
      <dgm:prSet presAssocID="{6231312B-024D-4318-B86B-D8F8E6E08421}" presName="sibTrans" presStyleLbl="sibTrans2D1" presStyleIdx="3" presStyleCnt="9"/>
      <dgm:spPr/>
      <dgm:t>
        <a:bodyPr/>
        <a:lstStyle/>
        <a:p>
          <a:endParaRPr lang="en-US"/>
        </a:p>
      </dgm:t>
    </dgm:pt>
    <dgm:pt modelId="{7496B0E4-0256-450D-B045-E8D4C3EB80B3}" type="pres">
      <dgm:prSet presAssocID="{6231312B-024D-4318-B86B-D8F8E6E08421}" presName="connectorText" presStyleLbl="sibTrans2D1" presStyleIdx="3" presStyleCnt="9"/>
      <dgm:spPr/>
      <dgm:t>
        <a:bodyPr/>
        <a:lstStyle/>
        <a:p>
          <a:endParaRPr lang="en-US"/>
        </a:p>
      </dgm:t>
    </dgm:pt>
    <dgm:pt modelId="{56E361BB-800E-42CC-8E1D-7975FE7E5A53}" type="pres">
      <dgm:prSet presAssocID="{7E317D14-00D2-4919-AD7D-9DBE43A4FEC3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B28179-CD42-4496-A690-8322403DC9E1}" type="pres">
      <dgm:prSet presAssocID="{FBE6292E-29F4-4C45-8BB3-4810CE4D69F1}" presName="sibTrans" presStyleLbl="sibTrans2D1" presStyleIdx="4" presStyleCnt="9"/>
      <dgm:spPr/>
      <dgm:t>
        <a:bodyPr/>
        <a:lstStyle/>
        <a:p>
          <a:endParaRPr lang="en-US"/>
        </a:p>
      </dgm:t>
    </dgm:pt>
    <dgm:pt modelId="{6CC0B0C4-DBA6-4973-81E0-BE467A73CC1A}" type="pres">
      <dgm:prSet presAssocID="{FBE6292E-29F4-4C45-8BB3-4810CE4D69F1}" presName="connectorText" presStyleLbl="sibTrans2D1" presStyleIdx="4" presStyleCnt="9"/>
      <dgm:spPr/>
      <dgm:t>
        <a:bodyPr/>
        <a:lstStyle/>
        <a:p>
          <a:endParaRPr lang="en-US"/>
        </a:p>
      </dgm:t>
    </dgm:pt>
    <dgm:pt modelId="{0988ECD7-C6AF-4C48-8831-5400D71C3162}" type="pres">
      <dgm:prSet presAssocID="{EE63D167-F5AD-4C93-B203-B99A37C0DF46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B8CBCF-595E-4FA9-8C41-52935D8328CC}" type="pres">
      <dgm:prSet presAssocID="{819CCEEF-6B3C-4974-B974-16DF8C2AAA3D}" presName="sibTrans" presStyleLbl="sibTrans2D1" presStyleIdx="5" presStyleCnt="9"/>
      <dgm:spPr/>
      <dgm:t>
        <a:bodyPr/>
        <a:lstStyle/>
        <a:p>
          <a:endParaRPr lang="en-US"/>
        </a:p>
      </dgm:t>
    </dgm:pt>
    <dgm:pt modelId="{8F18126B-5552-46E2-8F80-0C8D707A8EF4}" type="pres">
      <dgm:prSet presAssocID="{819CCEEF-6B3C-4974-B974-16DF8C2AAA3D}" presName="connectorText" presStyleLbl="sibTrans2D1" presStyleIdx="5" presStyleCnt="9"/>
      <dgm:spPr/>
      <dgm:t>
        <a:bodyPr/>
        <a:lstStyle/>
        <a:p>
          <a:endParaRPr lang="en-US"/>
        </a:p>
      </dgm:t>
    </dgm:pt>
    <dgm:pt modelId="{2039B96B-45FF-4002-8BFD-EAF25DA40ED8}" type="pres">
      <dgm:prSet presAssocID="{810BB148-8E75-4FD8-BC08-2C5844BA19E2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4763EB-2246-46D9-ABB5-481D9085DC8A}" type="pres">
      <dgm:prSet presAssocID="{EE827A67-3B2C-49C3-B37D-C211A7788476}" presName="sibTrans" presStyleLbl="sibTrans2D1" presStyleIdx="6" presStyleCnt="9"/>
      <dgm:spPr/>
      <dgm:t>
        <a:bodyPr/>
        <a:lstStyle/>
        <a:p>
          <a:endParaRPr lang="en-US"/>
        </a:p>
      </dgm:t>
    </dgm:pt>
    <dgm:pt modelId="{AF2205C5-BEAC-426D-BAED-6E233F24FF58}" type="pres">
      <dgm:prSet presAssocID="{EE827A67-3B2C-49C3-B37D-C211A7788476}" presName="connectorText" presStyleLbl="sibTrans2D1" presStyleIdx="6" presStyleCnt="9"/>
      <dgm:spPr/>
      <dgm:t>
        <a:bodyPr/>
        <a:lstStyle/>
        <a:p>
          <a:endParaRPr lang="en-US"/>
        </a:p>
      </dgm:t>
    </dgm:pt>
    <dgm:pt modelId="{0BE5DCC3-D2A1-4A5C-80E3-3590301FCCF6}" type="pres">
      <dgm:prSet presAssocID="{D7B7E073-8DC2-4F00-8830-A5046C92C33C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5F543-9D73-46B0-BF10-95F9F1A59FC5}" type="pres">
      <dgm:prSet presAssocID="{4999542D-4645-4D85-AF8D-1EA0478B5DB9}" presName="sibTrans" presStyleLbl="sibTrans2D1" presStyleIdx="7" presStyleCnt="9"/>
      <dgm:spPr/>
      <dgm:t>
        <a:bodyPr/>
        <a:lstStyle/>
        <a:p>
          <a:endParaRPr lang="en-US"/>
        </a:p>
      </dgm:t>
    </dgm:pt>
    <dgm:pt modelId="{5980B252-C0BD-494A-92C2-7EC35C38B38E}" type="pres">
      <dgm:prSet presAssocID="{4999542D-4645-4D85-AF8D-1EA0478B5DB9}" presName="connectorText" presStyleLbl="sibTrans2D1" presStyleIdx="7" presStyleCnt="9"/>
      <dgm:spPr/>
      <dgm:t>
        <a:bodyPr/>
        <a:lstStyle/>
        <a:p>
          <a:endParaRPr lang="en-US"/>
        </a:p>
      </dgm:t>
    </dgm:pt>
    <dgm:pt modelId="{7CDE4163-8B52-45E1-8751-6461CBA7EC34}" type="pres">
      <dgm:prSet presAssocID="{2C9E171C-BC61-4A8C-BF77-FE7F8EFBE923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FA7E90-8C69-474C-8B6F-D69D09AF46CD}" type="pres">
      <dgm:prSet presAssocID="{3F198FAC-EB4A-4530-A16C-B1AACE534DFC}" presName="sibTrans" presStyleLbl="sibTrans2D1" presStyleIdx="8" presStyleCnt="9"/>
      <dgm:spPr/>
      <dgm:t>
        <a:bodyPr/>
        <a:lstStyle/>
        <a:p>
          <a:endParaRPr lang="en-US"/>
        </a:p>
      </dgm:t>
    </dgm:pt>
    <dgm:pt modelId="{96E38189-B159-4CC6-835C-101D6D893118}" type="pres">
      <dgm:prSet presAssocID="{3F198FAC-EB4A-4530-A16C-B1AACE534DFC}" presName="connectorText" presStyleLbl="sibTrans2D1" presStyleIdx="8" presStyleCnt="9"/>
      <dgm:spPr/>
      <dgm:t>
        <a:bodyPr/>
        <a:lstStyle/>
        <a:p>
          <a:endParaRPr lang="en-US"/>
        </a:p>
      </dgm:t>
    </dgm:pt>
    <dgm:pt modelId="{DA617E0E-9C81-4B1E-9F7A-513752336B20}" type="pres">
      <dgm:prSet presAssocID="{0F3225FB-4278-4169-A1BC-789B48CFCC1B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873324-75DC-4CC6-9D92-1C047DB8BCEC}" type="presOf" srcId="{3F198FAC-EB4A-4530-A16C-B1AACE534DFC}" destId="{96E38189-B159-4CC6-835C-101D6D893118}" srcOrd="1" destOrd="0" presId="urn:microsoft.com/office/officeart/2005/8/layout/process5"/>
    <dgm:cxn modelId="{38345F2F-C4CB-4C2E-9CD9-82A04977DDA8}" type="presOf" srcId="{C2B79CE4-C278-474F-BCC4-A9A1CB3CF8AA}" destId="{D8EE0CC4-47C9-4355-B849-3F80DEB45501}" srcOrd="1" destOrd="0" presId="urn:microsoft.com/office/officeart/2005/8/layout/process5"/>
    <dgm:cxn modelId="{8EE3766C-5147-42B2-960B-FDE8EEEFD38A}" type="presOf" srcId="{4999542D-4645-4D85-AF8D-1EA0478B5DB9}" destId="{5980B252-C0BD-494A-92C2-7EC35C38B38E}" srcOrd="1" destOrd="0" presId="urn:microsoft.com/office/officeart/2005/8/layout/process5"/>
    <dgm:cxn modelId="{EB40639A-FD83-43B6-BF01-827C045B5726}" srcId="{E6FC3425-3B63-465D-A8C2-E061E70B9737}" destId="{0829B7BE-E311-470D-B1B8-3AAAF2999C6B}" srcOrd="0" destOrd="0" parTransId="{C4AAB93B-DFD9-4C5D-B813-4B8C889579D3}" sibTransId="{0FA85EBF-1640-4A03-B6A1-548BB7F738B6}"/>
    <dgm:cxn modelId="{0A27DA30-F05B-43B1-ADFE-A373FC1FBCD3}" type="presOf" srcId="{FBE6292E-29F4-4C45-8BB3-4810CE4D69F1}" destId="{D1B28179-CD42-4496-A690-8322403DC9E1}" srcOrd="0" destOrd="0" presId="urn:microsoft.com/office/officeart/2005/8/layout/process5"/>
    <dgm:cxn modelId="{F6C912EA-0524-457B-A894-729606C264A1}" srcId="{E6FC3425-3B63-465D-A8C2-E061E70B9737}" destId="{4A03DEBF-7E97-4B60-96A6-3724EF3DF497}" srcOrd="3" destOrd="0" parTransId="{CCA5A4F9-2ADF-4D22-998D-E0D512CAFEBF}" sibTransId="{6231312B-024D-4318-B86B-D8F8E6E08421}"/>
    <dgm:cxn modelId="{0B8C039A-A27A-455A-BF00-DEE23F46C868}" srcId="{E6FC3425-3B63-465D-A8C2-E061E70B9737}" destId="{EE63D167-F5AD-4C93-B203-B99A37C0DF46}" srcOrd="5" destOrd="0" parTransId="{6DC9887F-D87D-4343-84E6-AC97772D2C7D}" sibTransId="{819CCEEF-6B3C-4974-B974-16DF8C2AAA3D}"/>
    <dgm:cxn modelId="{CDA94044-ADF3-467B-86AF-1882DAEF8821}" type="presOf" srcId="{3C3B53CF-7D77-47D5-8A6D-B5C51A7438D0}" destId="{79EE23B7-F9A5-465A-B0C1-8BCA0D0B7DCA}" srcOrd="0" destOrd="0" presId="urn:microsoft.com/office/officeart/2005/8/layout/process5"/>
    <dgm:cxn modelId="{EEA0BCC3-2102-4574-B2BC-E919AFDAB299}" type="presOf" srcId="{EE827A67-3B2C-49C3-B37D-C211A7788476}" destId="{664763EB-2246-46D9-ABB5-481D9085DC8A}" srcOrd="0" destOrd="0" presId="urn:microsoft.com/office/officeart/2005/8/layout/process5"/>
    <dgm:cxn modelId="{857E1863-F2FC-45D0-89A5-56EA62434210}" type="presOf" srcId="{3F198FAC-EB4A-4530-A16C-B1AACE534DFC}" destId="{DDFA7E90-8C69-474C-8B6F-D69D09AF46CD}" srcOrd="0" destOrd="0" presId="urn:microsoft.com/office/officeart/2005/8/layout/process5"/>
    <dgm:cxn modelId="{2109128A-3740-45A3-8521-C62C09BAB288}" type="presOf" srcId="{0F3225FB-4278-4169-A1BC-789B48CFCC1B}" destId="{DA617E0E-9C81-4B1E-9F7A-513752336B20}" srcOrd="0" destOrd="0" presId="urn:microsoft.com/office/officeart/2005/8/layout/process5"/>
    <dgm:cxn modelId="{42E0E52D-FA38-4862-A49E-85E308B59D5D}" srcId="{E6FC3425-3B63-465D-A8C2-E061E70B9737}" destId="{7E317D14-00D2-4919-AD7D-9DBE43A4FEC3}" srcOrd="4" destOrd="0" parTransId="{F06531C6-7ADA-4D85-99CA-E12EB284F49B}" sibTransId="{FBE6292E-29F4-4C45-8BB3-4810CE4D69F1}"/>
    <dgm:cxn modelId="{156F54BD-BE9C-4A41-9E45-012706D4168E}" type="presOf" srcId="{0829B7BE-E311-470D-B1B8-3AAAF2999C6B}" destId="{36C59E34-9ED6-4AD4-9CAB-9B7F0EBCEEA8}" srcOrd="0" destOrd="0" presId="urn:microsoft.com/office/officeart/2005/8/layout/process5"/>
    <dgm:cxn modelId="{E029B4B0-B560-4B78-A634-CACAA3A6639D}" type="presOf" srcId="{D7B7E073-8DC2-4F00-8830-A5046C92C33C}" destId="{0BE5DCC3-D2A1-4A5C-80E3-3590301FCCF6}" srcOrd="0" destOrd="0" presId="urn:microsoft.com/office/officeart/2005/8/layout/process5"/>
    <dgm:cxn modelId="{2B368872-0951-4CAE-988F-28BE01AF3BEA}" type="presOf" srcId="{7E317D14-00D2-4919-AD7D-9DBE43A4FEC3}" destId="{56E361BB-800E-42CC-8E1D-7975FE7E5A53}" srcOrd="0" destOrd="0" presId="urn:microsoft.com/office/officeart/2005/8/layout/process5"/>
    <dgm:cxn modelId="{D952FF85-DF63-4DD8-B06B-B43CA3B2BFB5}" srcId="{E6FC3425-3B63-465D-A8C2-E061E70B9737}" destId="{0F3225FB-4278-4169-A1BC-789B48CFCC1B}" srcOrd="9" destOrd="0" parTransId="{69855AD7-21E4-42E8-A9A5-E7CD50493A53}" sibTransId="{707F1321-7DE8-4358-A7EE-E59789B23588}"/>
    <dgm:cxn modelId="{D05B26BB-C9E6-4345-8B7B-45B73A56782A}" type="presOf" srcId="{4A03DEBF-7E97-4B60-96A6-3724EF3DF497}" destId="{18F4134F-4A11-4016-8471-7C515E0D24A6}" srcOrd="0" destOrd="0" presId="urn:microsoft.com/office/officeart/2005/8/layout/process5"/>
    <dgm:cxn modelId="{D2FF5F5B-E93D-4E71-957C-60872D3D21E2}" type="presOf" srcId="{C70C27AF-698F-4ABE-A220-BB52E21F80C7}" destId="{B955598A-7C90-4154-AFEA-42D7F171FB7C}" srcOrd="0" destOrd="0" presId="urn:microsoft.com/office/officeart/2005/8/layout/process5"/>
    <dgm:cxn modelId="{B5378007-EE93-46E5-B5F4-5AB2F5E127E1}" srcId="{E6FC3425-3B63-465D-A8C2-E061E70B9737}" destId="{C70C27AF-698F-4ABE-A220-BB52E21F80C7}" srcOrd="1" destOrd="0" parTransId="{61B8A7C5-9E5A-4B5A-833B-0F3DBA3D3DD0}" sibTransId="{C2B79CE4-C278-474F-BCC4-A9A1CB3CF8AA}"/>
    <dgm:cxn modelId="{FB2D5505-2FD0-499B-A015-DC304619A82F}" type="presOf" srcId="{0FA85EBF-1640-4A03-B6A1-548BB7F738B6}" destId="{C377DECA-A88F-4522-9E5C-287DA1ABBE37}" srcOrd="0" destOrd="0" presId="urn:microsoft.com/office/officeart/2005/8/layout/process5"/>
    <dgm:cxn modelId="{67FE6649-C784-4682-8936-BD5035CE042D}" type="presOf" srcId="{4999542D-4645-4D85-AF8D-1EA0478B5DB9}" destId="{5445F543-9D73-46B0-BF10-95F9F1A59FC5}" srcOrd="0" destOrd="0" presId="urn:microsoft.com/office/officeart/2005/8/layout/process5"/>
    <dgm:cxn modelId="{77A365B8-EB8B-4F8F-A476-F44AEACED4E4}" type="presOf" srcId="{C2B79CE4-C278-474F-BCC4-A9A1CB3CF8AA}" destId="{DF6CF6AA-B569-4B9B-886A-B384F4FF22C2}" srcOrd="0" destOrd="0" presId="urn:microsoft.com/office/officeart/2005/8/layout/process5"/>
    <dgm:cxn modelId="{BE950220-26B9-48CD-8E81-BC7BB859ADBA}" type="presOf" srcId="{9DA0ED0E-1224-4CE8-824A-2D0668CB36FC}" destId="{225FFEAC-E101-40DF-89F3-EF1AE7BDD0F9}" srcOrd="1" destOrd="0" presId="urn:microsoft.com/office/officeart/2005/8/layout/process5"/>
    <dgm:cxn modelId="{1089E2BE-CCF4-43DF-8FE7-FC5274E25315}" srcId="{E6FC3425-3B63-465D-A8C2-E061E70B9737}" destId="{D7B7E073-8DC2-4F00-8830-A5046C92C33C}" srcOrd="7" destOrd="0" parTransId="{F69FB8B4-D114-4330-8178-DE7BD18A4359}" sibTransId="{4999542D-4645-4D85-AF8D-1EA0478B5DB9}"/>
    <dgm:cxn modelId="{42D7910C-FB7C-44C8-B103-0D5AB5E6FBC7}" type="presOf" srcId="{FBE6292E-29F4-4C45-8BB3-4810CE4D69F1}" destId="{6CC0B0C4-DBA6-4973-81E0-BE467A73CC1A}" srcOrd="1" destOrd="0" presId="urn:microsoft.com/office/officeart/2005/8/layout/process5"/>
    <dgm:cxn modelId="{AA582BE6-8843-495B-8F38-DBF7D6B3B447}" type="presOf" srcId="{9DA0ED0E-1224-4CE8-824A-2D0668CB36FC}" destId="{F3AA0FC2-6E17-47FE-8182-CF8C1B33C1DE}" srcOrd="0" destOrd="0" presId="urn:microsoft.com/office/officeart/2005/8/layout/process5"/>
    <dgm:cxn modelId="{B4062D77-93D5-4398-8D10-0D7A4BF64B40}" type="presOf" srcId="{6231312B-024D-4318-B86B-D8F8E6E08421}" destId="{7496B0E4-0256-450D-B045-E8D4C3EB80B3}" srcOrd="1" destOrd="0" presId="urn:microsoft.com/office/officeart/2005/8/layout/process5"/>
    <dgm:cxn modelId="{A0C7CCE7-6F6A-4A8B-B08E-8C3AFC219942}" type="presOf" srcId="{819CCEEF-6B3C-4974-B974-16DF8C2AAA3D}" destId="{17B8CBCF-595E-4FA9-8C41-52935D8328CC}" srcOrd="0" destOrd="0" presId="urn:microsoft.com/office/officeart/2005/8/layout/process5"/>
    <dgm:cxn modelId="{B8200D9A-0824-426F-8C7F-FDA4ACE893B4}" srcId="{E6FC3425-3B63-465D-A8C2-E061E70B9737}" destId="{2C9E171C-BC61-4A8C-BF77-FE7F8EFBE923}" srcOrd="8" destOrd="0" parTransId="{F2AA4EC6-C9B0-4C2A-A19E-44908AD6C50D}" sibTransId="{3F198FAC-EB4A-4530-A16C-B1AACE534DFC}"/>
    <dgm:cxn modelId="{6A121EB1-D220-49A3-A82F-EE6C68EF3383}" type="presOf" srcId="{EE63D167-F5AD-4C93-B203-B99A37C0DF46}" destId="{0988ECD7-C6AF-4C48-8831-5400D71C3162}" srcOrd="0" destOrd="0" presId="urn:microsoft.com/office/officeart/2005/8/layout/process5"/>
    <dgm:cxn modelId="{B45C637E-1258-48AF-B49C-BF4751CBB61B}" type="presOf" srcId="{810BB148-8E75-4FD8-BC08-2C5844BA19E2}" destId="{2039B96B-45FF-4002-8BFD-EAF25DA40ED8}" srcOrd="0" destOrd="0" presId="urn:microsoft.com/office/officeart/2005/8/layout/process5"/>
    <dgm:cxn modelId="{F8E92505-110E-4ECF-B38A-823A510D0D3F}" type="presOf" srcId="{819CCEEF-6B3C-4974-B974-16DF8C2AAA3D}" destId="{8F18126B-5552-46E2-8F80-0C8D707A8EF4}" srcOrd="1" destOrd="0" presId="urn:microsoft.com/office/officeart/2005/8/layout/process5"/>
    <dgm:cxn modelId="{9A8BEA09-0EB3-4559-80B1-52D250DB8D82}" type="presOf" srcId="{E6FC3425-3B63-465D-A8C2-E061E70B9737}" destId="{90593462-FAF9-4B6E-8008-0D24042CE3AA}" srcOrd="0" destOrd="0" presId="urn:microsoft.com/office/officeart/2005/8/layout/process5"/>
    <dgm:cxn modelId="{D2B0DA2B-7651-4A1B-8B97-D0D7535018FB}" type="presOf" srcId="{0FA85EBF-1640-4A03-B6A1-548BB7F738B6}" destId="{F2CCE2B4-E2A1-4A23-9A94-85FFBB337E6F}" srcOrd="1" destOrd="0" presId="urn:microsoft.com/office/officeart/2005/8/layout/process5"/>
    <dgm:cxn modelId="{ACC22CAA-4CAF-4C10-BE11-67B496FDF604}" type="presOf" srcId="{2C9E171C-BC61-4A8C-BF77-FE7F8EFBE923}" destId="{7CDE4163-8B52-45E1-8751-6461CBA7EC34}" srcOrd="0" destOrd="0" presId="urn:microsoft.com/office/officeart/2005/8/layout/process5"/>
    <dgm:cxn modelId="{0B1A160B-027B-4F16-A3CE-A7E5230D2D4F}" srcId="{E6FC3425-3B63-465D-A8C2-E061E70B9737}" destId="{3C3B53CF-7D77-47D5-8A6D-B5C51A7438D0}" srcOrd="2" destOrd="0" parTransId="{D2F9D4EF-5D1C-4969-A959-0BFB4DABA8F6}" sibTransId="{9DA0ED0E-1224-4CE8-824A-2D0668CB36FC}"/>
    <dgm:cxn modelId="{DFD0F491-2B09-44A6-98E3-303FFF89A291}" type="presOf" srcId="{EE827A67-3B2C-49C3-B37D-C211A7788476}" destId="{AF2205C5-BEAC-426D-BAED-6E233F24FF58}" srcOrd="1" destOrd="0" presId="urn:microsoft.com/office/officeart/2005/8/layout/process5"/>
    <dgm:cxn modelId="{149E0D5C-887D-4171-A090-F460BFD9EBE9}" srcId="{E6FC3425-3B63-465D-A8C2-E061E70B9737}" destId="{810BB148-8E75-4FD8-BC08-2C5844BA19E2}" srcOrd="6" destOrd="0" parTransId="{AA9F13F3-E034-4530-A7FC-558C05FA09E5}" sibTransId="{EE827A67-3B2C-49C3-B37D-C211A7788476}"/>
    <dgm:cxn modelId="{6AD9AE45-1F5F-4E20-A919-3EADBB6F194A}" type="presOf" srcId="{6231312B-024D-4318-B86B-D8F8E6E08421}" destId="{0A102ADA-1508-4D11-8340-1F1550C74D78}" srcOrd="0" destOrd="0" presId="urn:microsoft.com/office/officeart/2005/8/layout/process5"/>
    <dgm:cxn modelId="{50B9EB97-90D2-4B61-B644-9398BF6330CD}" type="presParOf" srcId="{90593462-FAF9-4B6E-8008-0D24042CE3AA}" destId="{36C59E34-9ED6-4AD4-9CAB-9B7F0EBCEEA8}" srcOrd="0" destOrd="0" presId="urn:microsoft.com/office/officeart/2005/8/layout/process5"/>
    <dgm:cxn modelId="{3BE51B94-287D-4EBC-8D1D-94C01AD0CC08}" type="presParOf" srcId="{90593462-FAF9-4B6E-8008-0D24042CE3AA}" destId="{C377DECA-A88F-4522-9E5C-287DA1ABBE37}" srcOrd="1" destOrd="0" presId="urn:microsoft.com/office/officeart/2005/8/layout/process5"/>
    <dgm:cxn modelId="{5CF95640-2217-40B6-A0BB-420B80A45A03}" type="presParOf" srcId="{C377DECA-A88F-4522-9E5C-287DA1ABBE37}" destId="{F2CCE2B4-E2A1-4A23-9A94-85FFBB337E6F}" srcOrd="0" destOrd="0" presId="urn:microsoft.com/office/officeart/2005/8/layout/process5"/>
    <dgm:cxn modelId="{8AEE0A94-679B-4A44-A75C-40F28A078AC3}" type="presParOf" srcId="{90593462-FAF9-4B6E-8008-0D24042CE3AA}" destId="{B955598A-7C90-4154-AFEA-42D7F171FB7C}" srcOrd="2" destOrd="0" presId="urn:microsoft.com/office/officeart/2005/8/layout/process5"/>
    <dgm:cxn modelId="{BDFC4EAF-15F4-40F5-95CE-2800BBA8341A}" type="presParOf" srcId="{90593462-FAF9-4B6E-8008-0D24042CE3AA}" destId="{DF6CF6AA-B569-4B9B-886A-B384F4FF22C2}" srcOrd="3" destOrd="0" presId="urn:microsoft.com/office/officeart/2005/8/layout/process5"/>
    <dgm:cxn modelId="{9BBF9C3E-6F4C-423C-AF0E-BDBF2EEE8A93}" type="presParOf" srcId="{DF6CF6AA-B569-4B9B-886A-B384F4FF22C2}" destId="{D8EE0CC4-47C9-4355-B849-3F80DEB45501}" srcOrd="0" destOrd="0" presId="urn:microsoft.com/office/officeart/2005/8/layout/process5"/>
    <dgm:cxn modelId="{77A01AA2-15E8-4DA1-AE93-CE90CD83E006}" type="presParOf" srcId="{90593462-FAF9-4B6E-8008-0D24042CE3AA}" destId="{79EE23B7-F9A5-465A-B0C1-8BCA0D0B7DCA}" srcOrd="4" destOrd="0" presId="urn:microsoft.com/office/officeart/2005/8/layout/process5"/>
    <dgm:cxn modelId="{38888860-72C3-4B6F-9D40-102B4C9F3B41}" type="presParOf" srcId="{90593462-FAF9-4B6E-8008-0D24042CE3AA}" destId="{F3AA0FC2-6E17-47FE-8182-CF8C1B33C1DE}" srcOrd="5" destOrd="0" presId="urn:microsoft.com/office/officeart/2005/8/layout/process5"/>
    <dgm:cxn modelId="{921CF466-6CA4-41EA-9597-90F6CE932DCC}" type="presParOf" srcId="{F3AA0FC2-6E17-47FE-8182-CF8C1B33C1DE}" destId="{225FFEAC-E101-40DF-89F3-EF1AE7BDD0F9}" srcOrd="0" destOrd="0" presId="urn:microsoft.com/office/officeart/2005/8/layout/process5"/>
    <dgm:cxn modelId="{755A83DD-0656-451A-A2AA-E17BAD26FDAD}" type="presParOf" srcId="{90593462-FAF9-4B6E-8008-0D24042CE3AA}" destId="{18F4134F-4A11-4016-8471-7C515E0D24A6}" srcOrd="6" destOrd="0" presId="urn:microsoft.com/office/officeart/2005/8/layout/process5"/>
    <dgm:cxn modelId="{19A17543-11D8-42C0-97A8-7F7C3455DDD8}" type="presParOf" srcId="{90593462-FAF9-4B6E-8008-0D24042CE3AA}" destId="{0A102ADA-1508-4D11-8340-1F1550C74D78}" srcOrd="7" destOrd="0" presId="urn:microsoft.com/office/officeart/2005/8/layout/process5"/>
    <dgm:cxn modelId="{DBAFA8F8-8716-4E0C-90F5-6206A379BD62}" type="presParOf" srcId="{0A102ADA-1508-4D11-8340-1F1550C74D78}" destId="{7496B0E4-0256-450D-B045-E8D4C3EB80B3}" srcOrd="0" destOrd="0" presId="urn:microsoft.com/office/officeart/2005/8/layout/process5"/>
    <dgm:cxn modelId="{0E52F979-B8B1-40CD-A274-2DF0FB4D4EBB}" type="presParOf" srcId="{90593462-FAF9-4B6E-8008-0D24042CE3AA}" destId="{56E361BB-800E-42CC-8E1D-7975FE7E5A53}" srcOrd="8" destOrd="0" presId="urn:microsoft.com/office/officeart/2005/8/layout/process5"/>
    <dgm:cxn modelId="{697DDC5E-55E2-44C0-B64B-0D94D13EB3B5}" type="presParOf" srcId="{90593462-FAF9-4B6E-8008-0D24042CE3AA}" destId="{D1B28179-CD42-4496-A690-8322403DC9E1}" srcOrd="9" destOrd="0" presId="urn:microsoft.com/office/officeart/2005/8/layout/process5"/>
    <dgm:cxn modelId="{71354865-9F9D-4D4E-BD75-1B532CC96EA9}" type="presParOf" srcId="{D1B28179-CD42-4496-A690-8322403DC9E1}" destId="{6CC0B0C4-DBA6-4973-81E0-BE467A73CC1A}" srcOrd="0" destOrd="0" presId="urn:microsoft.com/office/officeart/2005/8/layout/process5"/>
    <dgm:cxn modelId="{309D1FF1-A59F-4F9E-AED1-E68ADE5F7295}" type="presParOf" srcId="{90593462-FAF9-4B6E-8008-0D24042CE3AA}" destId="{0988ECD7-C6AF-4C48-8831-5400D71C3162}" srcOrd="10" destOrd="0" presId="urn:microsoft.com/office/officeart/2005/8/layout/process5"/>
    <dgm:cxn modelId="{2330BEF8-9ACE-4C45-BC41-14E399A2A39E}" type="presParOf" srcId="{90593462-FAF9-4B6E-8008-0D24042CE3AA}" destId="{17B8CBCF-595E-4FA9-8C41-52935D8328CC}" srcOrd="11" destOrd="0" presId="urn:microsoft.com/office/officeart/2005/8/layout/process5"/>
    <dgm:cxn modelId="{87499B28-3770-4BC6-B549-21103FAEFA35}" type="presParOf" srcId="{17B8CBCF-595E-4FA9-8C41-52935D8328CC}" destId="{8F18126B-5552-46E2-8F80-0C8D707A8EF4}" srcOrd="0" destOrd="0" presId="urn:microsoft.com/office/officeart/2005/8/layout/process5"/>
    <dgm:cxn modelId="{B9BF51F3-3737-4545-B8C4-3F28723765B8}" type="presParOf" srcId="{90593462-FAF9-4B6E-8008-0D24042CE3AA}" destId="{2039B96B-45FF-4002-8BFD-EAF25DA40ED8}" srcOrd="12" destOrd="0" presId="urn:microsoft.com/office/officeart/2005/8/layout/process5"/>
    <dgm:cxn modelId="{47F8DAAA-5B1D-4C33-BB46-128CB54078E1}" type="presParOf" srcId="{90593462-FAF9-4B6E-8008-0D24042CE3AA}" destId="{664763EB-2246-46D9-ABB5-481D9085DC8A}" srcOrd="13" destOrd="0" presId="urn:microsoft.com/office/officeart/2005/8/layout/process5"/>
    <dgm:cxn modelId="{9F3B6B0F-86CA-4EE0-ADFC-221C04613AC8}" type="presParOf" srcId="{664763EB-2246-46D9-ABB5-481D9085DC8A}" destId="{AF2205C5-BEAC-426D-BAED-6E233F24FF58}" srcOrd="0" destOrd="0" presId="urn:microsoft.com/office/officeart/2005/8/layout/process5"/>
    <dgm:cxn modelId="{F70D71A1-FBCD-47C8-8DCE-3CD3336864F6}" type="presParOf" srcId="{90593462-FAF9-4B6E-8008-0D24042CE3AA}" destId="{0BE5DCC3-D2A1-4A5C-80E3-3590301FCCF6}" srcOrd="14" destOrd="0" presId="urn:microsoft.com/office/officeart/2005/8/layout/process5"/>
    <dgm:cxn modelId="{938026D0-329A-449B-93C0-D7A40AE96959}" type="presParOf" srcId="{90593462-FAF9-4B6E-8008-0D24042CE3AA}" destId="{5445F543-9D73-46B0-BF10-95F9F1A59FC5}" srcOrd="15" destOrd="0" presId="urn:microsoft.com/office/officeart/2005/8/layout/process5"/>
    <dgm:cxn modelId="{8AF66AE4-36FE-4FFB-AC7B-A71AD20DA795}" type="presParOf" srcId="{5445F543-9D73-46B0-BF10-95F9F1A59FC5}" destId="{5980B252-C0BD-494A-92C2-7EC35C38B38E}" srcOrd="0" destOrd="0" presId="urn:microsoft.com/office/officeart/2005/8/layout/process5"/>
    <dgm:cxn modelId="{137BE5AA-7069-429D-9303-E2131464079F}" type="presParOf" srcId="{90593462-FAF9-4B6E-8008-0D24042CE3AA}" destId="{7CDE4163-8B52-45E1-8751-6461CBA7EC34}" srcOrd="16" destOrd="0" presId="urn:microsoft.com/office/officeart/2005/8/layout/process5"/>
    <dgm:cxn modelId="{001A09E1-B2D7-40F0-B946-F0B0A07AB91C}" type="presParOf" srcId="{90593462-FAF9-4B6E-8008-0D24042CE3AA}" destId="{DDFA7E90-8C69-474C-8B6F-D69D09AF46CD}" srcOrd="17" destOrd="0" presId="urn:microsoft.com/office/officeart/2005/8/layout/process5"/>
    <dgm:cxn modelId="{3A4C9D52-BC5B-451B-990B-1A84D68DC93E}" type="presParOf" srcId="{DDFA7E90-8C69-474C-8B6F-D69D09AF46CD}" destId="{96E38189-B159-4CC6-835C-101D6D893118}" srcOrd="0" destOrd="0" presId="urn:microsoft.com/office/officeart/2005/8/layout/process5"/>
    <dgm:cxn modelId="{810817BB-C9ED-48C7-A055-2DF2062F9FAE}" type="presParOf" srcId="{90593462-FAF9-4B6E-8008-0D24042CE3AA}" destId="{DA617E0E-9C81-4B1E-9F7A-513752336B20}" srcOrd="1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59E34-9ED6-4AD4-9CAB-9B7F0EBCEEA8}">
      <dsp:nvSpPr>
        <dsp:cNvPr id="0" name=""/>
        <dsp:cNvSpPr/>
      </dsp:nvSpPr>
      <dsp:spPr>
        <a:xfrm>
          <a:off x="3716" y="782908"/>
          <a:ext cx="1625147" cy="975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/>
              </a:solidFill>
              <a:effectLst/>
            </a:rPr>
            <a:t>Identify Requirements</a:t>
          </a:r>
          <a:endParaRPr lang="en-US" sz="1500" b="1" kern="1200" dirty="0">
            <a:solidFill>
              <a:schemeClr val="tx1"/>
            </a:solidFill>
            <a:effectLst/>
          </a:endParaRPr>
        </a:p>
      </dsp:txBody>
      <dsp:txXfrm>
        <a:off x="32275" y="811467"/>
        <a:ext cx="1568029" cy="917970"/>
      </dsp:txXfrm>
    </dsp:sp>
    <dsp:sp modelId="{C377DECA-A88F-4522-9E5C-287DA1ABBE37}">
      <dsp:nvSpPr>
        <dsp:cNvPr id="0" name=""/>
        <dsp:cNvSpPr/>
      </dsp:nvSpPr>
      <dsp:spPr>
        <a:xfrm>
          <a:off x="1771877" y="1068934"/>
          <a:ext cx="344531" cy="4030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1771877" y="1149541"/>
        <a:ext cx="241172" cy="241822"/>
      </dsp:txXfrm>
    </dsp:sp>
    <dsp:sp modelId="{B955598A-7C90-4154-AFEA-42D7F171FB7C}">
      <dsp:nvSpPr>
        <dsp:cNvPr id="0" name=""/>
        <dsp:cNvSpPr/>
      </dsp:nvSpPr>
      <dsp:spPr>
        <a:xfrm>
          <a:off x="2278923" y="782908"/>
          <a:ext cx="1625147" cy="975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/>
              </a:solidFill>
              <a:effectLst/>
            </a:rPr>
            <a:t>Obtain Support</a:t>
          </a:r>
          <a:endParaRPr lang="en-US" sz="1500" b="1" kern="1200" dirty="0">
            <a:solidFill>
              <a:schemeClr val="tx1"/>
            </a:solidFill>
            <a:effectLst/>
          </a:endParaRPr>
        </a:p>
      </dsp:txBody>
      <dsp:txXfrm>
        <a:off x="2307482" y="811467"/>
        <a:ext cx="1568029" cy="917970"/>
      </dsp:txXfrm>
    </dsp:sp>
    <dsp:sp modelId="{DF6CF6AA-B569-4B9B-886A-B384F4FF22C2}">
      <dsp:nvSpPr>
        <dsp:cNvPr id="0" name=""/>
        <dsp:cNvSpPr/>
      </dsp:nvSpPr>
      <dsp:spPr>
        <a:xfrm>
          <a:off x="4047083" y="1068934"/>
          <a:ext cx="344531" cy="4030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4047083" y="1149541"/>
        <a:ext cx="241172" cy="241822"/>
      </dsp:txXfrm>
    </dsp:sp>
    <dsp:sp modelId="{79EE23B7-F9A5-465A-B0C1-8BCA0D0B7DCA}">
      <dsp:nvSpPr>
        <dsp:cNvPr id="0" name=""/>
        <dsp:cNvSpPr/>
      </dsp:nvSpPr>
      <dsp:spPr>
        <a:xfrm>
          <a:off x="4554129" y="782908"/>
          <a:ext cx="1625147" cy="975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/>
              </a:solidFill>
              <a:effectLst/>
            </a:rPr>
            <a:t>Conduct Initial Research</a:t>
          </a:r>
          <a:endParaRPr lang="en-US" sz="1500" b="1" kern="1200" dirty="0">
            <a:solidFill>
              <a:schemeClr val="tx1"/>
            </a:solidFill>
            <a:effectLst/>
          </a:endParaRPr>
        </a:p>
      </dsp:txBody>
      <dsp:txXfrm>
        <a:off x="4582688" y="811467"/>
        <a:ext cx="1568029" cy="917970"/>
      </dsp:txXfrm>
    </dsp:sp>
    <dsp:sp modelId="{F3AA0FC2-6E17-47FE-8182-CF8C1B33C1DE}">
      <dsp:nvSpPr>
        <dsp:cNvPr id="0" name=""/>
        <dsp:cNvSpPr/>
      </dsp:nvSpPr>
      <dsp:spPr>
        <a:xfrm>
          <a:off x="6322289" y="1068934"/>
          <a:ext cx="344531" cy="4030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6322289" y="1149541"/>
        <a:ext cx="241172" cy="241822"/>
      </dsp:txXfrm>
    </dsp:sp>
    <dsp:sp modelId="{18F4134F-4A11-4016-8471-7C515E0D24A6}">
      <dsp:nvSpPr>
        <dsp:cNvPr id="0" name=""/>
        <dsp:cNvSpPr/>
      </dsp:nvSpPr>
      <dsp:spPr>
        <a:xfrm>
          <a:off x="6829335" y="782908"/>
          <a:ext cx="1625147" cy="975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/>
              </a:solidFill>
              <a:effectLst/>
            </a:rPr>
            <a:t>Develop Integration Plan</a:t>
          </a:r>
          <a:endParaRPr lang="en-US" sz="1500" b="1" kern="1200" dirty="0">
            <a:solidFill>
              <a:schemeClr val="tx1"/>
            </a:solidFill>
            <a:effectLst/>
          </a:endParaRPr>
        </a:p>
      </dsp:txBody>
      <dsp:txXfrm>
        <a:off x="6857894" y="811467"/>
        <a:ext cx="1568029" cy="917970"/>
      </dsp:txXfrm>
    </dsp:sp>
    <dsp:sp modelId="{0A102ADA-1508-4D11-8340-1F1550C74D78}">
      <dsp:nvSpPr>
        <dsp:cNvPr id="0" name=""/>
        <dsp:cNvSpPr/>
      </dsp:nvSpPr>
      <dsp:spPr>
        <a:xfrm rot="5400000">
          <a:off x="7469643" y="1871757"/>
          <a:ext cx="344531" cy="4030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 rot="-5400000">
        <a:off x="7520998" y="1901010"/>
        <a:ext cx="241822" cy="241172"/>
      </dsp:txXfrm>
    </dsp:sp>
    <dsp:sp modelId="{56E361BB-800E-42CC-8E1D-7975FE7E5A53}">
      <dsp:nvSpPr>
        <dsp:cNvPr id="0" name=""/>
        <dsp:cNvSpPr/>
      </dsp:nvSpPr>
      <dsp:spPr>
        <a:xfrm>
          <a:off x="6829335" y="2408055"/>
          <a:ext cx="1625147" cy="975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/>
              </a:solidFill>
              <a:effectLst/>
            </a:rPr>
            <a:t>Obtain Funding and Purchase</a:t>
          </a:r>
          <a:endParaRPr lang="en-US" sz="1500" b="1" kern="1200" dirty="0">
            <a:solidFill>
              <a:schemeClr val="tx1"/>
            </a:solidFill>
            <a:effectLst/>
          </a:endParaRPr>
        </a:p>
      </dsp:txBody>
      <dsp:txXfrm>
        <a:off x="6857894" y="2436614"/>
        <a:ext cx="1568029" cy="917970"/>
      </dsp:txXfrm>
    </dsp:sp>
    <dsp:sp modelId="{D1B28179-CD42-4496-A690-8322403DC9E1}">
      <dsp:nvSpPr>
        <dsp:cNvPr id="0" name=""/>
        <dsp:cNvSpPr/>
      </dsp:nvSpPr>
      <dsp:spPr>
        <a:xfrm rot="10800000">
          <a:off x="6341791" y="2694081"/>
          <a:ext cx="344531" cy="4030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 rot="10800000">
        <a:off x="6445150" y="2774688"/>
        <a:ext cx="241172" cy="241822"/>
      </dsp:txXfrm>
    </dsp:sp>
    <dsp:sp modelId="{0988ECD7-C6AF-4C48-8831-5400D71C3162}">
      <dsp:nvSpPr>
        <dsp:cNvPr id="0" name=""/>
        <dsp:cNvSpPr/>
      </dsp:nvSpPr>
      <dsp:spPr>
        <a:xfrm>
          <a:off x="4554129" y="2408055"/>
          <a:ext cx="1625147" cy="975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/>
              </a:solidFill>
              <a:effectLst/>
            </a:rPr>
            <a:t>Obtain FAA Certificate of Authorization (CoA)</a:t>
          </a:r>
          <a:endParaRPr lang="en-US" sz="1500" b="1" kern="1200" dirty="0">
            <a:solidFill>
              <a:schemeClr val="tx1"/>
            </a:solidFill>
            <a:effectLst/>
          </a:endParaRPr>
        </a:p>
      </dsp:txBody>
      <dsp:txXfrm>
        <a:off x="4582688" y="2436614"/>
        <a:ext cx="1568029" cy="917970"/>
      </dsp:txXfrm>
    </dsp:sp>
    <dsp:sp modelId="{17B8CBCF-595E-4FA9-8C41-52935D8328CC}">
      <dsp:nvSpPr>
        <dsp:cNvPr id="0" name=""/>
        <dsp:cNvSpPr/>
      </dsp:nvSpPr>
      <dsp:spPr>
        <a:xfrm rot="10800000">
          <a:off x="4066585" y="2694081"/>
          <a:ext cx="344531" cy="4030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 rot="10800000">
        <a:off x="4169944" y="2774688"/>
        <a:ext cx="241172" cy="241822"/>
      </dsp:txXfrm>
    </dsp:sp>
    <dsp:sp modelId="{2039B96B-45FF-4002-8BFD-EAF25DA40ED8}">
      <dsp:nvSpPr>
        <dsp:cNvPr id="0" name=""/>
        <dsp:cNvSpPr/>
      </dsp:nvSpPr>
      <dsp:spPr>
        <a:xfrm>
          <a:off x="2278923" y="2408055"/>
          <a:ext cx="1625147" cy="975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/>
              </a:solidFill>
              <a:effectLst/>
            </a:rPr>
            <a:t>Complete CIO/NCDOT Requirements</a:t>
          </a:r>
          <a:endParaRPr lang="en-US" sz="1500" b="1" kern="1200" dirty="0">
            <a:solidFill>
              <a:schemeClr val="tx1"/>
            </a:solidFill>
            <a:effectLst/>
          </a:endParaRPr>
        </a:p>
      </dsp:txBody>
      <dsp:txXfrm>
        <a:off x="2307482" y="2436614"/>
        <a:ext cx="1568029" cy="917970"/>
      </dsp:txXfrm>
    </dsp:sp>
    <dsp:sp modelId="{664763EB-2246-46D9-ABB5-481D9085DC8A}">
      <dsp:nvSpPr>
        <dsp:cNvPr id="0" name=""/>
        <dsp:cNvSpPr/>
      </dsp:nvSpPr>
      <dsp:spPr>
        <a:xfrm rot="10800000">
          <a:off x="1791379" y="2694081"/>
          <a:ext cx="344531" cy="4030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 rot="10800000">
        <a:off x="1894738" y="2774688"/>
        <a:ext cx="241172" cy="241822"/>
      </dsp:txXfrm>
    </dsp:sp>
    <dsp:sp modelId="{0BE5DCC3-D2A1-4A5C-80E3-3590301FCCF6}">
      <dsp:nvSpPr>
        <dsp:cNvPr id="0" name=""/>
        <dsp:cNvSpPr/>
      </dsp:nvSpPr>
      <dsp:spPr>
        <a:xfrm>
          <a:off x="3716" y="2408055"/>
          <a:ext cx="1625147" cy="975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/>
              </a:solidFill>
              <a:effectLst/>
            </a:rPr>
            <a:t>Start Flight Ops</a:t>
          </a:r>
          <a:endParaRPr lang="en-US" sz="1500" b="1" kern="1200" dirty="0">
            <a:solidFill>
              <a:schemeClr val="tx1"/>
            </a:solidFill>
            <a:effectLst/>
          </a:endParaRPr>
        </a:p>
      </dsp:txBody>
      <dsp:txXfrm>
        <a:off x="32275" y="2436614"/>
        <a:ext cx="1568029" cy="917970"/>
      </dsp:txXfrm>
    </dsp:sp>
    <dsp:sp modelId="{5445F543-9D73-46B0-BF10-95F9F1A59FC5}">
      <dsp:nvSpPr>
        <dsp:cNvPr id="0" name=""/>
        <dsp:cNvSpPr/>
      </dsp:nvSpPr>
      <dsp:spPr>
        <a:xfrm rot="5400000">
          <a:off x="644025" y="3496904"/>
          <a:ext cx="344531" cy="4030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 rot="-5400000">
        <a:off x="695380" y="3526157"/>
        <a:ext cx="241822" cy="241172"/>
      </dsp:txXfrm>
    </dsp:sp>
    <dsp:sp modelId="{7CDE4163-8B52-45E1-8751-6461CBA7EC34}">
      <dsp:nvSpPr>
        <dsp:cNvPr id="0" name=""/>
        <dsp:cNvSpPr/>
      </dsp:nvSpPr>
      <dsp:spPr>
        <a:xfrm>
          <a:off x="3716" y="4033203"/>
          <a:ext cx="1625147" cy="975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/>
              </a:solidFill>
              <a:effectLst/>
            </a:rPr>
            <a:t>Manage Data</a:t>
          </a:r>
          <a:endParaRPr lang="en-US" sz="1500" b="1" kern="1200" dirty="0">
            <a:solidFill>
              <a:schemeClr val="tx1"/>
            </a:solidFill>
            <a:effectLst/>
          </a:endParaRPr>
        </a:p>
      </dsp:txBody>
      <dsp:txXfrm>
        <a:off x="32275" y="4061762"/>
        <a:ext cx="1568029" cy="917970"/>
      </dsp:txXfrm>
    </dsp:sp>
    <dsp:sp modelId="{DDFA7E90-8C69-474C-8B6F-D69D09AF46CD}">
      <dsp:nvSpPr>
        <dsp:cNvPr id="0" name=""/>
        <dsp:cNvSpPr/>
      </dsp:nvSpPr>
      <dsp:spPr>
        <a:xfrm>
          <a:off x="1771877" y="4319229"/>
          <a:ext cx="344531" cy="4030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1771877" y="4399836"/>
        <a:ext cx="241172" cy="241822"/>
      </dsp:txXfrm>
    </dsp:sp>
    <dsp:sp modelId="{DA617E0E-9C81-4B1E-9F7A-513752336B20}">
      <dsp:nvSpPr>
        <dsp:cNvPr id="0" name=""/>
        <dsp:cNvSpPr/>
      </dsp:nvSpPr>
      <dsp:spPr>
        <a:xfrm>
          <a:off x="2278923" y="4033203"/>
          <a:ext cx="1625147" cy="975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/>
              </a:solidFill>
              <a:effectLst/>
            </a:rPr>
            <a:t>Report Operations</a:t>
          </a:r>
          <a:endParaRPr lang="en-US" sz="1500" b="1" kern="1200" dirty="0">
            <a:solidFill>
              <a:schemeClr val="tx1"/>
            </a:solidFill>
            <a:effectLst/>
          </a:endParaRPr>
        </a:p>
      </dsp:txBody>
      <dsp:txXfrm>
        <a:off x="2307482" y="4061762"/>
        <a:ext cx="1568029" cy="917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968" cy="46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79" tIns="46640" rIns="93279" bIns="4664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333" y="0"/>
            <a:ext cx="3041968" cy="46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79" tIns="46640" rIns="93279" bIns="4664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545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79" tIns="46640" rIns="93279" bIns="46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014"/>
            <a:ext cx="3041968" cy="46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79" tIns="46640" rIns="93279" bIns="4664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333" y="8839014"/>
            <a:ext cx="3041968" cy="46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79" tIns="46640" rIns="93279" bIns="4664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BD2C19-32A9-4866-9CF4-8AE58E37CD1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98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C21FC6E-7BB2-4848-8C29-37F84FDB70D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0930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D2C19-32A9-4866-9CF4-8AE58E37CD1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382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D2C19-32A9-4866-9CF4-8AE58E37CD1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94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D2C19-32A9-4866-9CF4-8AE58E37CD1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72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D2C19-32A9-4866-9CF4-8AE58E37CD1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19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D2C19-32A9-4866-9CF4-8AE58E37CD1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57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D2C19-32A9-4866-9CF4-8AE58E37CD1B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37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D2C19-32A9-4866-9CF4-8AE58E37CD1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45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D2C19-32A9-4866-9CF4-8AE58E37CD1B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6913"/>
            <a:ext cx="4654550" cy="34909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80075" lvl="2" indent="-286064">
              <a:spcBef>
                <a:spcPts val="601"/>
              </a:spcBef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Hobbyist are recreational pilots</a:t>
            </a:r>
          </a:p>
          <a:p>
            <a:pPr marL="580075" lvl="2" indent="-286064">
              <a:spcBef>
                <a:spcPts val="601"/>
              </a:spcBef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Commercial operations are NOT allowed (even for practice).</a:t>
            </a:r>
          </a:p>
          <a:p>
            <a:pPr marL="580075" lvl="2" indent="-286064">
              <a:spcBef>
                <a:spcPts val="601"/>
              </a:spcBef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State/local agency aircraft will only operate with COAs.</a:t>
            </a:r>
          </a:p>
          <a:p>
            <a:pPr marL="0" lvl="1" defTabSz="949361">
              <a:defRPr/>
            </a:pPr>
            <a:endParaRPr lang="en-US" dirty="0" smtClean="0"/>
          </a:p>
          <a:p>
            <a:pPr marL="0" lvl="1" defTabSz="949361">
              <a:defRPr/>
            </a:pPr>
            <a:r>
              <a:rPr lang="en-US" dirty="0" smtClean="0"/>
              <a:t>Pic: Marshall Coal</a:t>
            </a:r>
            <a:r>
              <a:rPr lang="en-US" baseline="0" dirty="0" smtClean="0"/>
              <a:t> Station, Catawba County (Lake Norman)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69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D2C19-32A9-4866-9CF4-8AE58E37CD1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36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D2C19-32A9-4866-9CF4-8AE58E37CD1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010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D2C19-32A9-4866-9CF4-8AE58E37CD1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14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standard_backgroun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0831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HEADING GOES HERE IN RED UNIVERS CONDENSED BOLD ALL CAPS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52400" y="152400"/>
            <a:ext cx="1981200" cy="533400"/>
            <a:chOff x="114300" y="4897778"/>
            <a:chExt cx="1919054" cy="491759"/>
          </a:xfrm>
        </p:grpSpPr>
        <p:pic>
          <p:nvPicPr>
            <p:cNvPr id="5" name="Picture 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953000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NextGenLogo-noWords.jpg"/>
            <p:cNvPicPr>
              <a:picLocks noChangeAspect="1"/>
            </p:cNvPicPr>
            <p:nvPr userDrawn="1"/>
          </p:nvPicPr>
          <p:blipFill>
            <a:blip r:embed="rId4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4897778"/>
              <a:ext cx="1919054" cy="49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52400" y="152400"/>
            <a:ext cx="1981200" cy="533400"/>
            <a:chOff x="114300" y="4897778"/>
            <a:chExt cx="1919054" cy="491759"/>
          </a:xfrm>
        </p:grpSpPr>
        <p:pic>
          <p:nvPicPr>
            <p:cNvPr id="5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953000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NextGenLogo-noWords.jpg"/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4897778"/>
              <a:ext cx="1919054" cy="49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063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990600"/>
            <a:ext cx="2057400" cy="5135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990600"/>
            <a:ext cx="6019800" cy="5135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52400" y="152400"/>
            <a:ext cx="1981200" cy="533400"/>
            <a:chOff x="114300" y="4897778"/>
            <a:chExt cx="1919054" cy="491759"/>
          </a:xfrm>
        </p:grpSpPr>
        <p:pic>
          <p:nvPicPr>
            <p:cNvPr id="5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953000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NextGenLogo-noWords.jpg"/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4897778"/>
              <a:ext cx="1919054" cy="49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188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Garamond" pitchFamily="18" charset="0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Garamond" pitchFamily="18" charset="0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Garamond" pitchFamily="18" charset="0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Garamond" pitchFamily="18" charset="0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Garamond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EB84E57-FC52-460C-9136-111481D5CE54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10/23/2014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D80C60-5FCB-476F-AB29-9250FD9E08E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08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C97BA63-E3E8-4CAB-BD7D-8537054789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79586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9144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1534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52400" y="152400"/>
            <a:ext cx="1981200" cy="533400"/>
            <a:chOff x="114300" y="4897778"/>
            <a:chExt cx="1919054" cy="491759"/>
          </a:xfrm>
        </p:grpSpPr>
        <p:pic>
          <p:nvPicPr>
            <p:cNvPr id="11266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953000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 descr="NextGenLogo-noWords.jpg"/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4897778"/>
              <a:ext cx="1919054" cy="49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84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52400" y="152400"/>
            <a:ext cx="1981200" cy="533400"/>
            <a:chOff x="114300" y="4897778"/>
            <a:chExt cx="1919054" cy="491759"/>
          </a:xfrm>
        </p:grpSpPr>
        <p:pic>
          <p:nvPicPr>
            <p:cNvPr id="5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953000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NextGenLogo-noWords.jpg"/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4897778"/>
              <a:ext cx="1919054" cy="49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758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31837"/>
            <a:ext cx="8229600" cy="792163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40005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752600"/>
            <a:ext cx="40005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52400" y="152400"/>
            <a:ext cx="1981200" cy="533400"/>
            <a:chOff x="114300" y="4897778"/>
            <a:chExt cx="1919054" cy="491759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953000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NextGenLogo-noWords.jpg"/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4897778"/>
              <a:ext cx="1919054" cy="49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810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458"/>
            <a:ext cx="8229600" cy="7321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52400" y="152400"/>
            <a:ext cx="1981200" cy="533400"/>
            <a:chOff x="114300" y="4897778"/>
            <a:chExt cx="1919054" cy="491759"/>
          </a:xfrm>
        </p:grpSpPr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953000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NextGenLogo-noWords.jpg"/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4897778"/>
              <a:ext cx="1919054" cy="49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723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52400" y="152400"/>
            <a:ext cx="1981200" cy="533400"/>
            <a:chOff x="114300" y="4897778"/>
            <a:chExt cx="1919054" cy="491759"/>
          </a:xfrm>
        </p:grpSpPr>
        <p:pic>
          <p:nvPicPr>
            <p:cNvPr id="4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953000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NextGenLogo-noWords.jpg"/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4897778"/>
              <a:ext cx="1919054" cy="49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293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52400" y="152400"/>
            <a:ext cx="1981200" cy="533400"/>
            <a:chOff x="114300" y="4897778"/>
            <a:chExt cx="1919054" cy="491759"/>
          </a:xfrm>
        </p:grpSpPr>
        <p:pic>
          <p:nvPicPr>
            <p:cNvPr id="3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953000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 descr="NextGenLogo-noWords.jpg"/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4897778"/>
              <a:ext cx="1919054" cy="49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109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0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000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21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52400" y="152400"/>
            <a:ext cx="1981200" cy="533400"/>
            <a:chOff x="114300" y="4897778"/>
            <a:chExt cx="1919054" cy="491759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953000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NextGenLogo-noWords.jpg"/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4897778"/>
              <a:ext cx="1919054" cy="49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413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52400" y="152400"/>
            <a:ext cx="1981200" cy="533400"/>
            <a:chOff x="114300" y="4897778"/>
            <a:chExt cx="1919054" cy="491759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953000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NextGenLogo-noWords.jpg"/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4897778"/>
              <a:ext cx="1919054" cy="49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189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standard_backgroun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990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HEADING GOES HERE IN UNIVERS CONDENSED CAPS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438400"/>
            <a:ext cx="815340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3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hyperlink" Target="../../Videos/GRTS%20Flights/Bosh%20GRTS/SuperSwiperBack.MP4" TargetMode="External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tiff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kyle_snyder@ncsu.edu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524000"/>
            <a:ext cx="4191000" cy="31242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3600" b="1" dirty="0" smtClean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  <a:t>NC UAS Program </a:t>
            </a:r>
            <a:r>
              <a:rPr lang="en-US" sz="3600" dirty="0" smtClean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  <a:t>Overview</a:t>
            </a:r>
            <a:r>
              <a:rPr lang="en-US" sz="3600" b="1" dirty="0" smtClean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</a:br>
            <a:r>
              <a:rPr lang="en-US" sz="3600" dirty="0" smtClean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  <a:t/>
            </a:r>
            <a:br>
              <a:rPr lang="en-US" sz="3600" dirty="0" smtClean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</a:br>
            <a:r>
              <a:rPr lang="en-US" sz="2800" dirty="0" smtClean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  <a:t>October 22, </a:t>
            </a:r>
            <a:r>
              <a:rPr lang="en-US" sz="2800" dirty="0" smtClean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  <a:t>2014</a:t>
            </a:r>
            <a:br>
              <a:rPr lang="en-US" sz="2800" dirty="0" smtClean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</a:br>
            <a:r>
              <a:rPr lang="en-US" sz="2800" dirty="0" smtClean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  <a:t>TFRSAC</a:t>
            </a:r>
            <a:br>
              <a:rPr lang="en-US" sz="2800" dirty="0" smtClean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</a:br>
            <a:r>
              <a:rPr lang="en-US" sz="2800" dirty="0" smtClean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  <a:t>Reno, NV</a:t>
            </a:r>
            <a:r>
              <a:rPr lang="en-US" sz="3600" dirty="0" smtClean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  <a:t/>
            </a:r>
            <a:br>
              <a:rPr lang="en-US" sz="3600" dirty="0" smtClean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</a:br>
            <a:r>
              <a:rPr lang="en-US" sz="1800" dirty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  <a:t/>
            </a:r>
            <a:br>
              <a:rPr lang="en-US" sz="1800" dirty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</a:br>
            <a:r>
              <a:rPr lang="en-US" sz="1800" b="1" dirty="0" smtClean="0">
                <a:solidFill>
                  <a:srgbClr val="FF0000"/>
                </a:solidFill>
                <a:effectLst>
                  <a:glow rad="342900">
                    <a:schemeClr val="bg1">
                      <a:alpha val="53000"/>
                    </a:schemeClr>
                  </a:glow>
                </a:effectLst>
              </a:rPr>
              <a:t>  </a:t>
            </a:r>
            <a:endParaRPr lang="en-US" sz="2400" b="1" dirty="0" smtClean="0">
              <a:solidFill>
                <a:srgbClr val="FF0000"/>
              </a:solidFill>
              <a:effectLst>
                <a:glow rad="342900">
                  <a:schemeClr val="bg1">
                    <a:alpha val="53000"/>
                  </a:schemeClr>
                </a:glo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267200"/>
            <a:ext cx="6477000" cy="6096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Thomas Zajkowski, </a:t>
            </a:r>
          </a:p>
          <a:p>
            <a:pPr algn="l"/>
            <a:r>
              <a:rPr 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Flight Operations Manager</a:t>
            </a:r>
            <a:endParaRPr lang="en-US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l" eaLnBrk="1" hangingPunct="1"/>
            <a:endParaRPr lang="en-US" sz="24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NextGenLogo-noWord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1" y="5654182"/>
            <a:ext cx="3886200" cy="100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502" y="6284465"/>
            <a:ext cx="2231898" cy="372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38200"/>
            <a:ext cx="42672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65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366325"/>
            <a:ext cx="6553200" cy="1252538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Path </a:t>
            </a:r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a </a:t>
            </a: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NC UAS </a:t>
            </a:r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Program 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304800" y="914400"/>
          <a:ext cx="84582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052" y="4724400"/>
            <a:ext cx="2725148" cy="1999661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407" y="464019"/>
            <a:ext cx="2661459" cy="126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49150" flipH="1">
            <a:off x="6963839" y="4636184"/>
            <a:ext cx="1805237" cy="1110916"/>
          </a:xfrm>
          <a:prstGeom prst="rect">
            <a:avLst/>
          </a:prstGeom>
        </p:spPr>
      </p:pic>
      <p:pic>
        <p:nvPicPr>
          <p:cNvPr id="17" name="Picture 16" descr="NextGenLogo-noWords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2514600"/>
            <a:ext cx="2174667" cy="56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70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838200"/>
          </a:xfrm>
        </p:spPr>
        <p:txBody>
          <a:bodyPr/>
          <a:lstStyle/>
          <a:p>
            <a:r>
              <a:rPr lang="en-US" dirty="0" smtClean="0"/>
              <a:t> NGAT UAS In Action</a:t>
            </a:r>
            <a:endParaRPr lang="en-US" dirty="0"/>
          </a:p>
        </p:txBody>
      </p:sp>
      <p:pic>
        <p:nvPicPr>
          <p:cNvPr id="10" name="Picture 9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08" y="4377052"/>
            <a:ext cx="3064934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067" y="859292"/>
            <a:ext cx="1537888" cy="1463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6977" y="4101773"/>
            <a:ext cx="2895600" cy="26079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891" y="1591255"/>
            <a:ext cx="3352800" cy="223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011" y="2528791"/>
            <a:ext cx="228600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08" y="1835184"/>
            <a:ext cx="2667000" cy="2000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812" y="4377052"/>
            <a:ext cx="2763879" cy="207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Yamaha RMAX Operations Hyde County</a:t>
            </a:r>
            <a:endParaRPr lang="en-US" dirty="0"/>
          </a:p>
        </p:txBody>
      </p:sp>
      <p:pic>
        <p:nvPicPr>
          <p:cNvPr id="3" name="IMG_104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796925" y="1828800"/>
            <a:ext cx="7627938" cy="4297363"/>
          </a:xfrm>
        </p:spPr>
      </p:pic>
    </p:spTree>
    <p:extLst>
      <p:ext uri="{BB962C8B-B14F-4D97-AF65-F5344CB8AC3E}">
        <p14:creationId xmlns:p14="http://schemas.microsoft.com/office/powerpoint/2010/main" val="222289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668215"/>
            <a:ext cx="8229600" cy="838200"/>
          </a:xfrm>
        </p:spPr>
        <p:txBody>
          <a:bodyPr/>
          <a:lstStyle/>
          <a:p>
            <a:r>
              <a:rPr lang="en-US" dirty="0" smtClean="0"/>
              <a:t> NGAT UAS Products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3945651"/>
            <a:ext cx="4724400" cy="2573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495" y="803539"/>
            <a:ext cx="4038600" cy="3026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1599"/>
            <a:ext cx="3276600" cy="24553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965837"/>
            <a:ext cx="3670495" cy="24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BGR to False Color Mosaic KML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1447800"/>
            <a:ext cx="6781800" cy="4996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334" y="1447800"/>
            <a:ext cx="6846677" cy="50458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10" y="1499393"/>
            <a:ext cx="6784935" cy="499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3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G_7528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937" y="2243379"/>
            <a:ext cx="3700782" cy="1888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G_7529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51065" y="4546291"/>
            <a:ext cx="3603576" cy="2009104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 flipV="1">
            <a:off x="5460503" y="3505200"/>
            <a:ext cx="660897" cy="361355"/>
          </a:xfrm>
          <a:prstGeom prst="line">
            <a:avLst/>
          </a:prstGeom>
          <a:ln w="63500">
            <a:solidFill>
              <a:srgbClr val="BBE0E3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9" tIns="45719" rIns="45719" bIns="45719"/>
          <a:lstStyle/>
          <a:p>
            <a:pPr defTabSz="32145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dirty="0"/>
          </a:p>
        </p:txBody>
      </p:sp>
      <p:pic>
        <p:nvPicPr>
          <p:cNvPr id="8" name="Screen Shot 2014-09-25 at 9.16.37 AM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24" y="1600200"/>
            <a:ext cx="4438788" cy="231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image.tif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6315" y="3998962"/>
            <a:ext cx="3828546" cy="255684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UAS Inspection Tool Project:   NCDOT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82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RxCADRE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Prescribed Fire Combustion and Atmospheric Dynamics Research (RxCADRE</a:t>
            </a:r>
            <a:r>
              <a:rPr lang="en-US" dirty="0" smtClean="0"/>
              <a:t>)</a:t>
            </a:r>
          </a:p>
          <a:p>
            <a:pPr marL="342900" lvl="1" indent="-342900">
              <a:buFontTx/>
              <a:buChar char="•"/>
            </a:pPr>
            <a:r>
              <a:rPr lang="en-US" dirty="0" smtClean="0"/>
              <a:t> 2 UAS Related Papers</a:t>
            </a:r>
            <a:r>
              <a:rPr lang="en-US" dirty="0"/>
              <a:t>: Measurements datasets and preliminary result from the RxCADRE project. Special Issue, International Journal of Wildland </a:t>
            </a:r>
            <a:r>
              <a:rPr lang="en-US" dirty="0" smtClean="0"/>
              <a:t>Fire</a:t>
            </a:r>
          </a:p>
          <a:p>
            <a:pPr lvl="1"/>
            <a:r>
              <a:rPr lang="en-US" dirty="0"/>
              <a:t>Evaluation and use of remotely-piloted aircraft systems for operations and research—RxCADRE </a:t>
            </a:r>
            <a:r>
              <a:rPr lang="en-US" dirty="0" smtClean="0"/>
              <a:t>2012</a:t>
            </a:r>
          </a:p>
          <a:p>
            <a:pPr lvl="1"/>
            <a:r>
              <a:rPr lang="en-US" dirty="0" smtClean="0"/>
              <a:t>Ground, airborne, and satellite measurement of fire radiative power</a:t>
            </a:r>
          </a:p>
        </p:txBody>
      </p:sp>
    </p:spTree>
    <p:extLst>
      <p:ext uri="{BB962C8B-B14F-4D97-AF65-F5344CB8AC3E}">
        <p14:creationId xmlns:p14="http://schemas.microsoft.com/office/powerpoint/2010/main" val="131286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RxCADRE G2R Thermal Infrared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419600"/>
            <a:ext cx="1941998" cy="1385314"/>
          </a:xfrm>
          <a:prstGeom prst="rect">
            <a:avLst/>
          </a:prstGeom>
        </p:spPr>
      </p:pic>
      <p:pic>
        <p:nvPicPr>
          <p:cNvPr id="12" name="clip-0007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15000" contrast="-22000"/>
          </a:blip>
          <a:stretch>
            <a:fillRect/>
          </a:stretch>
        </p:blipFill>
        <p:spPr>
          <a:xfrm>
            <a:off x="2447549" y="1828800"/>
            <a:ext cx="6302375" cy="4297363"/>
          </a:xfrm>
        </p:spPr>
      </p:pic>
    </p:spTree>
    <p:extLst>
      <p:ext uri="{BB962C8B-B14F-4D97-AF65-F5344CB8AC3E}">
        <p14:creationId xmlns:p14="http://schemas.microsoft.com/office/powerpoint/2010/main" val="380498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RxCADRE Fire Progression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959" y="1828800"/>
            <a:ext cx="6862281" cy="4297363"/>
          </a:xfrm>
        </p:spPr>
      </p:pic>
    </p:spTree>
    <p:extLst>
      <p:ext uri="{BB962C8B-B14F-4D97-AF65-F5344CB8AC3E}">
        <p14:creationId xmlns:p14="http://schemas.microsoft.com/office/powerpoint/2010/main" val="21983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RxCADRE Fire Progression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S4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509193"/>
            <a:ext cx="4040188" cy="3282652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S5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25" y="2357873"/>
            <a:ext cx="4041775" cy="3585292"/>
          </a:xfrm>
        </p:spPr>
      </p:pic>
    </p:spTree>
    <p:extLst>
      <p:ext uri="{BB962C8B-B14F-4D97-AF65-F5344CB8AC3E}">
        <p14:creationId xmlns:p14="http://schemas.microsoft.com/office/powerpoint/2010/main" val="236642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685800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“NextGen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685800"/>
            <a:ext cx="4270375" cy="6397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Unmanned Aircraft Systems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325562"/>
            <a:ext cx="4041775" cy="3951288"/>
          </a:xfrm>
        </p:spPr>
        <p:txBody>
          <a:bodyPr/>
          <a:lstStyle/>
          <a:p>
            <a:r>
              <a:rPr lang="en-US" sz="1800" dirty="0" smtClean="0"/>
              <a:t>Pilot</a:t>
            </a:r>
          </a:p>
          <a:p>
            <a:r>
              <a:rPr lang="en-US" sz="1800" dirty="0" smtClean="0"/>
              <a:t>Observer</a:t>
            </a:r>
          </a:p>
          <a:p>
            <a:r>
              <a:rPr lang="en-US" sz="1800" dirty="0" smtClean="0"/>
              <a:t>Aircraft</a:t>
            </a:r>
          </a:p>
          <a:p>
            <a:r>
              <a:rPr lang="en-US" sz="1800" dirty="0" smtClean="0"/>
              <a:t>Payload/sensor/camera(s)</a:t>
            </a:r>
          </a:p>
          <a:p>
            <a:r>
              <a:rPr lang="en-US" sz="1800" dirty="0" smtClean="0"/>
              <a:t>Ground station/equipment</a:t>
            </a:r>
          </a:p>
          <a:p>
            <a:r>
              <a:rPr lang="en-US" sz="1800" dirty="0" smtClean="0"/>
              <a:t>Communications</a:t>
            </a:r>
          </a:p>
          <a:p>
            <a:r>
              <a:rPr lang="en-US" sz="1800" dirty="0" smtClean="0"/>
              <a:t>Not model aircraft</a:t>
            </a:r>
          </a:p>
          <a:p>
            <a:r>
              <a:rPr lang="en-US" sz="1800" dirty="0" smtClean="0"/>
              <a:t>Part of “NextGen”</a:t>
            </a:r>
          </a:p>
          <a:p>
            <a:endParaRPr lang="en-US" sz="1800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325562"/>
            <a:ext cx="4040188" cy="3951288"/>
          </a:xfrm>
        </p:spPr>
        <p:txBody>
          <a:bodyPr/>
          <a:lstStyle/>
          <a:p>
            <a:r>
              <a:rPr lang="en-US" sz="1800" dirty="0" smtClean="0"/>
              <a:t>Satellite </a:t>
            </a:r>
            <a:r>
              <a:rPr lang="en-US" sz="1800" dirty="0"/>
              <a:t>Based Navigation and Surveillance</a:t>
            </a:r>
          </a:p>
          <a:p>
            <a:r>
              <a:rPr lang="en-US" sz="1800" dirty="0"/>
              <a:t>Digital Data Exchange</a:t>
            </a:r>
          </a:p>
          <a:p>
            <a:r>
              <a:rPr lang="en-US" sz="1800" dirty="0"/>
              <a:t>Automation Assisted Air Traffic Management</a:t>
            </a:r>
          </a:p>
          <a:p>
            <a:r>
              <a:rPr lang="en-US" sz="1800" dirty="0"/>
              <a:t>Probabilistic Weather Decision Tools</a:t>
            </a:r>
          </a:p>
          <a:p>
            <a:r>
              <a:rPr lang="en-US" sz="1800" dirty="0"/>
              <a:t>Equivalent Visual Operations</a:t>
            </a:r>
          </a:p>
          <a:p>
            <a:r>
              <a:rPr lang="en-US" sz="1800" dirty="0"/>
              <a:t>Prognostic Safety Systems</a:t>
            </a:r>
          </a:p>
          <a:p>
            <a:r>
              <a:rPr lang="en-US" sz="1800" dirty="0"/>
              <a:t>Reduced Aircraft Environmental </a:t>
            </a:r>
            <a:r>
              <a:rPr lang="en-US" sz="1800" dirty="0" smtClean="0"/>
              <a:t>Footprint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4" b="89850" l="3125" r="97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803" y="4267200"/>
            <a:ext cx="3430588" cy="22813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898" y="4287143"/>
            <a:ext cx="3810000" cy="2143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798" y="1351393"/>
            <a:ext cx="1181100" cy="884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005" y="2997804"/>
            <a:ext cx="1190362" cy="88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6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RxCADRE Data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Oblique FLIR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UAS/ Oblique FLIR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577" y="2174875"/>
            <a:ext cx="3096670" cy="3951288"/>
          </a:xfrm>
        </p:spPr>
      </p:pic>
    </p:spTree>
    <p:extLst>
      <p:ext uri="{BB962C8B-B14F-4D97-AF65-F5344CB8AC3E}">
        <p14:creationId xmlns:p14="http://schemas.microsoft.com/office/powerpoint/2010/main" val="380318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641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1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8568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2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125"/>
            <a:ext cx="9144000" cy="693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5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247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838200"/>
          </a:xfrm>
        </p:spPr>
        <p:txBody>
          <a:bodyPr/>
          <a:lstStyle/>
          <a:p>
            <a:r>
              <a:rPr lang="en-US" dirty="0" err="1" smtClean="0"/>
              <a:t>ScanEagle</a:t>
            </a:r>
            <a:r>
              <a:rPr lang="en-US" dirty="0" smtClean="0"/>
              <a:t> </a:t>
            </a:r>
            <a:r>
              <a:rPr lang="en-US" dirty="0" smtClean="0"/>
              <a:t>Overview </a:t>
            </a:r>
            <a:r>
              <a:rPr lang="en-US" dirty="0" smtClean="0"/>
              <a:t>Imagery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4419600"/>
            <a:ext cx="29718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6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419600"/>
            <a:ext cx="1581150" cy="21082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838200"/>
          </a:xfrm>
        </p:spPr>
        <p:txBody>
          <a:bodyPr/>
          <a:lstStyle/>
          <a:p>
            <a:r>
              <a:rPr lang="en-US" dirty="0" err="1" smtClean="0"/>
              <a:t>Aeryon</a:t>
            </a:r>
            <a:r>
              <a:rPr lang="en-US" dirty="0" smtClean="0"/>
              <a:t> Scout Highly Instrumented Plot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58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3733800" y="1905000"/>
            <a:ext cx="5334000" cy="32004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sz="2000" dirty="0"/>
              <a:t>C</a:t>
            </a:r>
            <a:r>
              <a:rPr lang="en-US" sz="2000" dirty="0" smtClean="0"/>
              <a:t>ontact:</a:t>
            </a:r>
          </a:p>
          <a:p>
            <a:pPr marL="0" indent="0">
              <a:buFont typeface="Wingdings" pitchFamily="2" charset="2"/>
              <a:buNone/>
            </a:pPr>
            <a:endParaRPr lang="en-US" sz="2000" dirty="0" smtClean="0"/>
          </a:p>
          <a:p>
            <a:pPr marL="0" indent="0" algn="ctr">
              <a:buFont typeface="Wingdings" pitchFamily="2" charset="2"/>
              <a:buNone/>
            </a:pPr>
            <a:r>
              <a:rPr lang="en-US" sz="2000" dirty="0" smtClean="0"/>
              <a:t>Kyle Snyder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2000" dirty="0" smtClean="0"/>
              <a:t>NGAT Program Director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2000" dirty="0" smtClean="0"/>
              <a:t>919-515-8623 (office)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2000" dirty="0" smtClean="0">
                <a:hlinkClick r:id="rId3"/>
              </a:rPr>
              <a:t>kyle_snyder@ncsu.edu</a:t>
            </a:r>
            <a:endParaRPr lang="en-US" sz="2000" dirty="0" smtClean="0"/>
          </a:p>
          <a:p>
            <a:pPr marL="0" indent="0">
              <a:buFont typeface="Wingdings" pitchFamily="2" charset="2"/>
              <a:buNone/>
            </a:pPr>
            <a:endParaRPr lang="en-US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33400" y="609600"/>
            <a:ext cx="4826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More Information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54" y="1676400"/>
            <a:ext cx="4075891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2237" y="4910370"/>
            <a:ext cx="4082008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It is not really necessary to look too far into the future;     we see enough already to be certain it will be magnificent.  Only let us hurry and open the roads.</a:t>
            </a:r>
          </a:p>
          <a:p>
            <a:pPr marL="285750" indent="-285750">
              <a:buFontTx/>
              <a:buChar char="-"/>
            </a:pPr>
            <a:endParaRPr lang="en-US" sz="1600" i="1" dirty="0" smtClean="0"/>
          </a:p>
          <a:p>
            <a:pPr marL="285750" indent="-285750">
              <a:buFontTx/>
              <a:buChar char="-"/>
            </a:pPr>
            <a:r>
              <a:rPr lang="en-US" sz="1600" i="1" dirty="0" smtClean="0"/>
              <a:t>Wilbur Wright</a:t>
            </a:r>
          </a:p>
          <a:p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648200" y="4910370"/>
            <a:ext cx="4419599" cy="18158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33"/>
                </a:solidFill>
                <a:latin typeface="Arial" panose="020B0604020202020204" pitchFamily="34" charset="0"/>
              </a:rPr>
              <a:t>“If you decide to try your machine here &amp; come, I will take pleasure in doing all I can for your convenience &amp; success &amp; pleasure, &amp; I assure </a:t>
            </a:r>
            <a:r>
              <a:rPr lang="en-US" sz="1600" i="1" dirty="0" smtClean="0">
                <a:solidFill>
                  <a:srgbClr val="333333"/>
                </a:solidFill>
                <a:latin typeface="Arial" panose="020B0604020202020204" pitchFamily="34" charset="0"/>
              </a:rPr>
              <a:t>you- you </a:t>
            </a:r>
            <a:r>
              <a:rPr lang="en-US" sz="1600" i="1" dirty="0">
                <a:solidFill>
                  <a:srgbClr val="333333"/>
                </a:solidFill>
                <a:latin typeface="Arial" panose="020B0604020202020204" pitchFamily="34" charset="0"/>
              </a:rPr>
              <a:t>will find a hospitable people when you come among us</a:t>
            </a:r>
            <a:r>
              <a:rPr lang="en-US" sz="1600" i="1" dirty="0" smtClean="0">
                <a:solidFill>
                  <a:srgbClr val="333333"/>
                </a:solidFill>
                <a:latin typeface="Arial" panose="020B0604020202020204" pitchFamily="34" charset="0"/>
              </a:rPr>
              <a:t>.”</a:t>
            </a:r>
          </a:p>
          <a:p>
            <a:endParaRPr lang="en-US" sz="1600" i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sz="1600" i="1" dirty="0" smtClean="0">
                <a:solidFill>
                  <a:srgbClr val="333333"/>
                </a:solidFill>
                <a:latin typeface="Arial" panose="020B0604020202020204" pitchFamily="34" charset="0"/>
              </a:rPr>
              <a:t>- William J. Tate, Kitty Hawk Postmaster 1900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84476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914400"/>
          </a:xfrm>
        </p:spPr>
        <p:txBody>
          <a:bodyPr/>
          <a:lstStyle/>
          <a:p>
            <a:r>
              <a:rPr lang="en-US" dirty="0" smtClean="0"/>
              <a:t>NGAT Program: 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153400" cy="4602163"/>
          </a:xfrm>
        </p:spPr>
        <p:txBody>
          <a:bodyPr/>
          <a:lstStyle/>
          <a:p>
            <a:r>
              <a:rPr lang="en-US" sz="2000" dirty="0" smtClean="0"/>
              <a:t>Organizational Structure  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Staff</a:t>
            </a:r>
          </a:p>
          <a:p>
            <a:pPr lvl="1"/>
            <a:r>
              <a:rPr lang="en-US" sz="1600" dirty="0" smtClean="0"/>
              <a:t>NGAT Program Director- Kyle Snyder</a:t>
            </a:r>
          </a:p>
          <a:p>
            <a:pPr lvl="1"/>
            <a:r>
              <a:rPr lang="en-US" sz="1600" dirty="0" smtClean="0"/>
              <a:t>NGAT Flight Operations Manager- Tom Zajkowski</a:t>
            </a:r>
          </a:p>
          <a:p>
            <a:pPr lvl="1"/>
            <a:r>
              <a:rPr lang="en-US" sz="1600" dirty="0" smtClean="0"/>
              <a:t>NGAT Programs Manager- John Gorman</a:t>
            </a:r>
          </a:p>
          <a:p>
            <a:pPr lvl="1"/>
            <a:r>
              <a:rPr lang="en-US" sz="1600" dirty="0" smtClean="0"/>
              <a:t>NGAT Program Support Specialist- coming soon</a:t>
            </a:r>
          </a:p>
          <a:p>
            <a:pPr lvl="1"/>
            <a:r>
              <a:rPr lang="en-US" sz="1600" dirty="0" smtClean="0"/>
              <a:t>NGAT Airspace Consultant - Randy Breedlove</a:t>
            </a:r>
          </a:p>
          <a:p>
            <a:pPr lvl="1"/>
            <a:r>
              <a:rPr lang="en-US" sz="1600" dirty="0" smtClean="0"/>
              <a:t>NGAT Postdoc- Fred Livingston</a:t>
            </a:r>
          </a:p>
          <a:p>
            <a:pPr lvl="1"/>
            <a:r>
              <a:rPr lang="en-US" sz="1600" dirty="0" smtClean="0"/>
              <a:t>Students - 2 Graduate, 3 Undergraduate,1 High School</a:t>
            </a:r>
            <a:endParaRPr lang="en-US" sz="1600" dirty="0"/>
          </a:p>
          <a:p>
            <a:r>
              <a:rPr lang="en-US" sz="1600" dirty="0" smtClean="0"/>
              <a:t>History: </a:t>
            </a:r>
            <a:r>
              <a:rPr lang="en-US" sz="1600" b="1" dirty="0" smtClean="0"/>
              <a:t>NextGen Air Transportation Program</a:t>
            </a:r>
            <a:endParaRPr lang="en-US" sz="1600" dirty="0" smtClean="0"/>
          </a:p>
          <a:p>
            <a:pPr lvl="1"/>
            <a:r>
              <a:rPr lang="en-US" sz="1600" dirty="0" smtClean="0"/>
              <a:t>Relaunched in May 2012 with UAS Program focus</a:t>
            </a:r>
          </a:p>
          <a:p>
            <a:pPr lvl="1"/>
            <a:r>
              <a:rPr lang="en-US" sz="1600" dirty="0" smtClean="0"/>
              <a:t>2012: Build foundation</a:t>
            </a:r>
          </a:p>
          <a:p>
            <a:pPr lvl="1"/>
            <a:r>
              <a:rPr lang="en-US" sz="1600" dirty="0" smtClean="0"/>
              <a:t>2013: Begin UAS flight operations</a:t>
            </a:r>
          </a:p>
          <a:p>
            <a:pPr lvl="1"/>
            <a:r>
              <a:rPr lang="en-US" sz="1600" dirty="0" smtClean="0"/>
              <a:t>2014: Governance, Research, Integration</a:t>
            </a:r>
          </a:p>
          <a:p>
            <a:pPr lvl="1"/>
            <a:r>
              <a:rPr lang="en-US" sz="1600" dirty="0" smtClean="0"/>
              <a:t>2015: Registration, Research, Partnerships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971800" y="1295400"/>
            <a:ext cx="4724400" cy="1295400"/>
            <a:chOff x="2743200" y="1207532"/>
            <a:chExt cx="4724400" cy="1295400"/>
          </a:xfrm>
        </p:grpSpPr>
        <p:sp>
          <p:nvSpPr>
            <p:cNvPr id="8" name="TextBox 7"/>
            <p:cNvSpPr txBox="1"/>
            <p:nvPr/>
          </p:nvSpPr>
          <p:spPr>
            <a:xfrm>
              <a:off x="2743200" y="17642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NGAT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81450" y="1207532"/>
              <a:ext cx="704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ITRE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62400" y="1828800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NCDOT-Division of Aviation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33950" y="1207532"/>
              <a:ext cx="946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ORIED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24600" y="1207532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NCSU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8" idx="3"/>
              <a:endCxn id="18" idx="1"/>
            </p:cNvCxnSpPr>
            <p:nvPr/>
          </p:nvCxnSpPr>
          <p:spPr>
            <a:xfrm flipV="1">
              <a:off x="3657600" y="1392198"/>
              <a:ext cx="323850" cy="5567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8" idx="3"/>
              <a:endCxn id="23" idx="1"/>
            </p:cNvCxnSpPr>
            <p:nvPr/>
          </p:nvCxnSpPr>
          <p:spPr>
            <a:xfrm>
              <a:off x="3657600" y="1948934"/>
              <a:ext cx="304800" cy="6453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8" idx="3"/>
              <a:endCxn id="24" idx="1"/>
            </p:cNvCxnSpPr>
            <p:nvPr/>
          </p:nvCxnSpPr>
          <p:spPr>
            <a:xfrm>
              <a:off x="4686300" y="1392198"/>
              <a:ext cx="24765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4" idx="3"/>
              <a:endCxn id="25" idx="1"/>
            </p:cNvCxnSpPr>
            <p:nvPr/>
          </p:nvCxnSpPr>
          <p:spPr>
            <a:xfrm>
              <a:off x="5879960" y="1392198"/>
              <a:ext cx="44464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981450" y="2133600"/>
              <a:ext cx="297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State CIO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45" name="Straight Arrow Connector 44"/>
            <p:cNvCxnSpPr>
              <a:stCxn id="8" idx="3"/>
              <a:endCxn id="44" idx="1"/>
            </p:cNvCxnSpPr>
            <p:nvPr/>
          </p:nvCxnSpPr>
          <p:spPr>
            <a:xfrm>
              <a:off x="3657600" y="1948934"/>
              <a:ext cx="323850" cy="36933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00" y="2350532"/>
            <a:ext cx="2074942" cy="2667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680" y="5105400"/>
            <a:ext cx="2231119" cy="16403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30565" y="1611868"/>
            <a:ext cx="483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Mechanical and Aerospace Engineering Dept.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1" name="Straight Arrow Connector 20"/>
          <p:cNvCxnSpPr>
            <a:stCxn id="8" idx="3"/>
            <a:endCxn id="19" idx="1"/>
          </p:cNvCxnSpPr>
          <p:nvPr/>
        </p:nvCxnSpPr>
        <p:spPr>
          <a:xfrm flipV="1">
            <a:off x="3886200" y="1796534"/>
            <a:ext cx="344365" cy="2402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914400"/>
          </a:xfrm>
        </p:spPr>
        <p:txBody>
          <a:bodyPr/>
          <a:lstStyle/>
          <a:p>
            <a:r>
              <a:rPr lang="en-US" dirty="0" smtClean="0"/>
              <a:t>NGAT Center: UAS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6012153" cy="5257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/>
              <a:t>Operational Safety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Policy </a:t>
            </a:r>
            <a:r>
              <a:rPr lang="en-US" sz="2000" dirty="0"/>
              <a:t>(</a:t>
            </a:r>
            <a:r>
              <a:rPr lang="en-US" sz="2000" b="1" dirty="0"/>
              <a:t>collaboration with </a:t>
            </a:r>
            <a:r>
              <a:rPr lang="en-US" sz="2000" b="1" dirty="0" smtClean="0"/>
              <a:t>SCIO and NCDOT</a:t>
            </a:r>
            <a:r>
              <a:rPr lang="en-US" sz="2000" dirty="0" smtClean="0"/>
              <a:t>)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smtClean="0"/>
              <a:t>Training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Applications</a:t>
            </a:r>
          </a:p>
          <a:p>
            <a:pPr lvl="1"/>
            <a:r>
              <a:rPr lang="en-US" sz="1800" dirty="0" smtClean="0"/>
              <a:t>Agriculture- aerial imaging (crop health), aerial application</a:t>
            </a:r>
          </a:p>
          <a:p>
            <a:pPr lvl="1"/>
            <a:r>
              <a:rPr lang="en-US" sz="1800" dirty="0" smtClean="0"/>
              <a:t>Small area surveys- mapping, 3D modeling, remote sensing</a:t>
            </a:r>
          </a:p>
          <a:p>
            <a:pPr lvl="1"/>
            <a:r>
              <a:rPr lang="en-US" sz="1800" dirty="0" smtClean="0"/>
              <a:t>Wildlife/herd management</a:t>
            </a:r>
          </a:p>
          <a:p>
            <a:pPr lvl="1"/>
            <a:r>
              <a:rPr lang="en-US" sz="1800" dirty="0" smtClean="0"/>
              <a:t>Public Safety- infrastructure inspections, emergency response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Cargo delivery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Scientific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953" y="4572000"/>
            <a:ext cx="2746994" cy="1837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733" y="1600200"/>
            <a:ext cx="2962214" cy="24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8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extGenLogo-noWord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6329362"/>
            <a:ext cx="17526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encrypted-tbn0.google.com/images?q=tbn:ANd9GcSfsY1Fml7Skewyz1i7GzKtGK22l0FuO_YqKLbvWA9Dg6Z7Hrj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677" y="4525962"/>
            <a:ext cx="1675923" cy="130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" y="46038"/>
            <a:ext cx="75438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a UAS Ecosystem in NC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34"/>
          <p:cNvSpPr>
            <a:spLocks noChangeArrowheads="1"/>
          </p:cNvSpPr>
          <p:nvPr/>
        </p:nvSpPr>
        <p:spPr bwMode="auto">
          <a:xfrm>
            <a:off x="457200" y="1520825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998788" y="715962"/>
            <a:ext cx="1355725" cy="771525"/>
          </a:xfrm>
          <a:custGeom>
            <a:avLst/>
            <a:gdLst>
              <a:gd name="connsiteX0" fmla="*/ 0 w 1187425"/>
              <a:gd name="connsiteY0" fmla="*/ 128640 h 771826"/>
              <a:gd name="connsiteX1" fmla="*/ 128640 w 1187425"/>
              <a:gd name="connsiteY1" fmla="*/ 0 h 771826"/>
              <a:gd name="connsiteX2" fmla="*/ 1058785 w 1187425"/>
              <a:gd name="connsiteY2" fmla="*/ 0 h 771826"/>
              <a:gd name="connsiteX3" fmla="*/ 1187425 w 1187425"/>
              <a:gd name="connsiteY3" fmla="*/ 128640 h 771826"/>
              <a:gd name="connsiteX4" fmla="*/ 1187425 w 1187425"/>
              <a:gd name="connsiteY4" fmla="*/ 643186 h 771826"/>
              <a:gd name="connsiteX5" fmla="*/ 1058785 w 1187425"/>
              <a:gd name="connsiteY5" fmla="*/ 771826 h 771826"/>
              <a:gd name="connsiteX6" fmla="*/ 128640 w 1187425"/>
              <a:gd name="connsiteY6" fmla="*/ 771826 h 771826"/>
              <a:gd name="connsiteX7" fmla="*/ 0 w 1187425"/>
              <a:gd name="connsiteY7" fmla="*/ 643186 h 771826"/>
              <a:gd name="connsiteX8" fmla="*/ 0 w 1187425"/>
              <a:gd name="connsiteY8" fmla="*/ 128640 h 7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425" h="771826">
                <a:moveTo>
                  <a:pt x="0" y="128640"/>
                </a:moveTo>
                <a:cubicBezTo>
                  <a:pt x="0" y="57594"/>
                  <a:pt x="57594" y="0"/>
                  <a:pt x="128640" y="0"/>
                </a:cubicBezTo>
                <a:lnTo>
                  <a:pt x="1058785" y="0"/>
                </a:lnTo>
                <a:cubicBezTo>
                  <a:pt x="1129831" y="0"/>
                  <a:pt x="1187425" y="57594"/>
                  <a:pt x="1187425" y="128640"/>
                </a:cubicBezTo>
                <a:lnTo>
                  <a:pt x="1187425" y="643186"/>
                </a:lnTo>
                <a:cubicBezTo>
                  <a:pt x="1187425" y="714232"/>
                  <a:pt x="1129831" y="771826"/>
                  <a:pt x="1058785" y="771826"/>
                </a:cubicBezTo>
                <a:lnTo>
                  <a:pt x="128640" y="771826"/>
                </a:lnTo>
                <a:cubicBezTo>
                  <a:pt x="57594" y="771826"/>
                  <a:pt x="0" y="714232"/>
                  <a:pt x="0" y="643186"/>
                </a:cubicBezTo>
                <a:lnTo>
                  <a:pt x="0" y="12864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3397" tIns="83397" rIns="83397" bIns="83397" spcCol="1270" anchor="ctr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>
                <a:solidFill>
                  <a:srgbClr val="FFFFFF"/>
                </a:solidFill>
              </a:rPr>
              <a:t>Initial Design and Development</a:t>
            </a:r>
          </a:p>
        </p:txBody>
      </p:sp>
      <p:sp>
        <p:nvSpPr>
          <p:cNvPr id="10" name="Freeform 9"/>
          <p:cNvSpPr/>
          <p:nvPr/>
        </p:nvSpPr>
        <p:spPr>
          <a:xfrm>
            <a:off x="5516563" y="1303337"/>
            <a:ext cx="1187450" cy="771525"/>
          </a:xfrm>
          <a:custGeom>
            <a:avLst/>
            <a:gdLst>
              <a:gd name="connsiteX0" fmla="*/ 0 w 1187425"/>
              <a:gd name="connsiteY0" fmla="*/ 128640 h 771826"/>
              <a:gd name="connsiteX1" fmla="*/ 128640 w 1187425"/>
              <a:gd name="connsiteY1" fmla="*/ 0 h 771826"/>
              <a:gd name="connsiteX2" fmla="*/ 1058785 w 1187425"/>
              <a:gd name="connsiteY2" fmla="*/ 0 h 771826"/>
              <a:gd name="connsiteX3" fmla="*/ 1187425 w 1187425"/>
              <a:gd name="connsiteY3" fmla="*/ 128640 h 771826"/>
              <a:gd name="connsiteX4" fmla="*/ 1187425 w 1187425"/>
              <a:gd name="connsiteY4" fmla="*/ 643186 h 771826"/>
              <a:gd name="connsiteX5" fmla="*/ 1058785 w 1187425"/>
              <a:gd name="connsiteY5" fmla="*/ 771826 h 771826"/>
              <a:gd name="connsiteX6" fmla="*/ 128640 w 1187425"/>
              <a:gd name="connsiteY6" fmla="*/ 771826 h 771826"/>
              <a:gd name="connsiteX7" fmla="*/ 0 w 1187425"/>
              <a:gd name="connsiteY7" fmla="*/ 643186 h 771826"/>
              <a:gd name="connsiteX8" fmla="*/ 0 w 1187425"/>
              <a:gd name="connsiteY8" fmla="*/ 128640 h 7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425" h="771826">
                <a:moveTo>
                  <a:pt x="0" y="128640"/>
                </a:moveTo>
                <a:cubicBezTo>
                  <a:pt x="0" y="57594"/>
                  <a:pt x="57594" y="0"/>
                  <a:pt x="128640" y="0"/>
                </a:cubicBezTo>
                <a:lnTo>
                  <a:pt x="1058785" y="0"/>
                </a:lnTo>
                <a:cubicBezTo>
                  <a:pt x="1129831" y="0"/>
                  <a:pt x="1187425" y="57594"/>
                  <a:pt x="1187425" y="128640"/>
                </a:cubicBezTo>
                <a:lnTo>
                  <a:pt x="1187425" y="643186"/>
                </a:lnTo>
                <a:cubicBezTo>
                  <a:pt x="1187425" y="714232"/>
                  <a:pt x="1129831" y="771826"/>
                  <a:pt x="1058785" y="771826"/>
                </a:cubicBezTo>
                <a:lnTo>
                  <a:pt x="128640" y="771826"/>
                </a:lnTo>
                <a:cubicBezTo>
                  <a:pt x="57594" y="771826"/>
                  <a:pt x="0" y="714232"/>
                  <a:pt x="0" y="643186"/>
                </a:cubicBezTo>
                <a:lnTo>
                  <a:pt x="0" y="12864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3397" tIns="83397" rIns="83397" bIns="83397" spcCol="1270" anchor="ctr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>
                <a:solidFill>
                  <a:srgbClr val="FFFFFF"/>
                </a:solidFill>
              </a:rPr>
              <a:t>Testing</a:t>
            </a:r>
          </a:p>
        </p:txBody>
      </p:sp>
      <p:sp>
        <p:nvSpPr>
          <p:cNvPr id="11" name="Freeform 10"/>
          <p:cNvSpPr/>
          <p:nvPr/>
        </p:nvSpPr>
        <p:spPr>
          <a:xfrm>
            <a:off x="5310188" y="3981450"/>
            <a:ext cx="1187450" cy="773112"/>
          </a:xfrm>
          <a:custGeom>
            <a:avLst/>
            <a:gdLst>
              <a:gd name="connsiteX0" fmla="*/ 0 w 1187425"/>
              <a:gd name="connsiteY0" fmla="*/ 128640 h 771826"/>
              <a:gd name="connsiteX1" fmla="*/ 128640 w 1187425"/>
              <a:gd name="connsiteY1" fmla="*/ 0 h 771826"/>
              <a:gd name="connsiteX2" fmla="*/ 1058785 w 1187425"/>
              <a:gd name="connsiteY2" fmla="*/ 0 h 771826"/>
              <a:gd name="connsiteX3" fmla="*/ 1187425 w 1187425"/>
              <a:gd name="connsiteY3" fmla="*/ 128640 h 771826"/>
              <a:gd name="connsiteX4" fmla="*/ 1187425 w 1187425"/>
              <a:gd name="connsiteY4" fmla="*/ 643186 h 771826"/>
              <a:gd name="connsiteX5" fmla="*/ 1058785 w 1187425"/>
              <a:gd name="connsiteY5" fmla="*/ 771826 h 771826"/>
              <a:gd name="connsiteX6" fmla="*/ 128640 w 1187425"/>
              <a:gd name="connsiteY6" fmla="*/ 771826 h 771826"/>
              <a:gd name="connsiteX7" fmla="*/ 0 w 1187425"/>
              <a:gd name="connsiteY7" fmla="*/ 643186 h 771826"/>
              <a:gd name="connsiteX8" fmla="*/ 0 w 1187425"/>
              <a:gd name="connsiteY8" fmla="*/ 128640 h 7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425" h="771826">
                <a:moveTo>
                  <a:pt x="0" y="128640"/>
                </a:moveTo>
                <a:cubicBezTo>
                  <a:pt x="0" y="57594"/>
                  <a:pt x="57594" y="0"/>
                  <a:pt x="128640" y="0"/>
                </a:cubicBezTo>
                <a:lnTo>
                  <a:pt x="1058785" y="0"/>
                </a:lnTo>
                <a:cubicBezTo>
                  <a:pt x="1129831" y="0"/>
                  <a:pt x="1187425" y="57594"/>
                  <a:pt x="1187425" y="128640"/>
                </a:cubicBezTo>
                <a:lnTo>
                  <a:pt x="1187425" y="643186"/>
                </a:lnTo>
                <a:cubicBezTo>
                  <a:pt x="1187425" y="714232"/>
                  <a:pt x="1129831" y="771826"/>
                  <a:pt x="1058785" y="771826"/>
                </a:cubicBezTo>
                <a:lnTo>
                  <a:pt x="128640" y="771826"/>
                </a:lnTo>
                <a:cubicBezTo>
                  <a:pt x="57594" y="771826"/>
                  <a:pt x="0" y="714232"/>
                  <a:pt x="0" y="643186"/>
                </a:cubicBezTo>
                <a:lnTo>
                  <a:pt x="0" y="12864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3397" tIns="83397" rIns="83397" bIns="83397" spcCol="1270" anchor="ctr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</a:rPr>
              <a:t>Production Design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505200" y="5033962"/>
            <a:ext cx="1431925" cy="771525"/>
          </a:xfrm>
          <a:custGeom>
            <a:avLst/>
            <a:gdLst>
              <a:gd name="connsiteX0" fmla="*/ 0 w 1187425"/>
              <a:gd name="connsiteY0" fmla="*/ 128640 h 771826"/>
              <a:gd name="connsiteX1" fmla="*/ 128640 w 1187425"/>
              <a:gd name="connsiteY1" fmla="*/ 0 h 771826"/>
              <a:gd name="connsiteX2" fmla="*/ 1058785 w 1187425"/>
              <a:gd name="connsiteY2" fmla="*/ 0 h 771826"/>
              <a:gd name="connsiteX3" fmla="*/ 1187425 w 1187425"/>
              <a:gd name="connsiteY3" fmla="*/ 128640 h 771826"/>
              <a:gd name="connsiteX4" fmla="*/ 1187425 w 1187425"/>
              <a:gd name="connsiteY4" fmla="*/ 643186 h 771826"/>
              <a:gd name="connsiteX5" fmla="*/ 1058785 w 1187425"/>
              <a:gd name="connsiteY5" fmla="*/ 771826 h 771826"/>
              <a:gd name="connsiteX6" fmla="*/ 128640 w 1187425"/>
              <a:gd name="connsiteY6" fmla="*/ 771826 h 771826"/>
              <a:gd name="connsiteX7" fmla="*/ 0 w 1187425"/>
              <a:gd name="connsiteY7" fmla="*/ 643186 h 771826"/>
              <a:gd name="connsiteX8" fmla="*/ 0 w 1187425"/>
              <a:gd name="connsiteY8" fmla="*/ 128640 h 7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425" h="771826">
                <a:moveTo>
                  <a:pt x="0" y="128640"/>
                </a:moveTo>
                <a:cubicBezTo>
                  <a:pt x="0" y="57594"/>
                  <a:pt x="57594" y="0"/>
                  <a:pt x="128640" y="0"/>
                </a:cubicBezTo>
                <a:lnTo>
                  <a:pt x="1058785" y="0"/>
                </a:lnTo>
                <a:cubicBezTo>
                  <a:pt x="1129831" y="0"/>
                  <a:pt x="1187425" y="57594"/>
                  <a:pt x="1187425" y="128640"/>
                </a:cubicBezTo>
                <a:lnTo>
                  <a:pt x="1187425" y="643186"/>
                </a:lnTo>
                <a:cubicBezTo>
                  <a:pt x="1187425" y="714232"/>
                  <a:pt x="1129831" y="771826"/>
                  <a:pt x="1058785" y="771826"/>
                </a:cubicBezTo>
                <a:lnTo>
                  <a:pt x="128640" y="771826"/>
                </a:lnTo>
                <a:cubicBezTo>
                  <a:pt x="57594" y="771826"/>
                  <a:pt x="0" y="714232"/>
                  <a:pt x="0" y="643186"/>
                </a:cubicBezTo>
                <a:lnTo>
                  <a:pt x="0" y="12864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3397" tIns="83397" rIns="83397" bIns="83397" spcCol="1270" anchor="ctr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>
                <a:solidFill>
                  <a:srgbClr val="FFFFFF"/>
                </a:solidFill>
              </a:rPr>
              <a:t>Manufacturing</a:t>
            </a:r>
          </a:p>
        </p:txBody>
      </p:sp>
      <p:sp>
        <p:nvSpPr>
          <p:cNvPr id="14" name="Freeform 13"/>
          <p:cNvSpPr/>
          <p:nvPr/>
        </p:nvSpPr>
        <p:spPr>
          <a:xfrm>
            <a:off x="3548063" y="2763837"/>
            <a:ext cx="1328737" cy="771525"/>
          </a:xfrm>
          <a:custGeom>
            <a:avLst/>
            <a:gdLst>
              <a:gd name="connsiteX0" fmla="*/ 0 w 1187425"/>
              <a:gd name="connsiteY0" fmla="*/ 128640 h 771826"/>
              <a:gd name="connsiteX1" fmla="*/ 128640 w 1187425"/>
              <a:gd name="connsiteY1" fmla="*/ 0 h 771826"/>
              <a:gd name="connsiteX2" fmla="*/ 1058785 w 1187425"/>
              <a:gd name="connsiteY2" fmla="*/ 0 h 771826"/>
              <a:gd name="connsiteX3" fmla="*/ 1187425 w 1187425"/>
              <a:gd name="connsiteY3" fmla="*/ 128640 h 771826"/>
              <a:gd name="connsiteX4" fmla="*/ 1187425 w 1187425"/>
              <a:gd name="connsiteY4" fmla="*/ 643186 h 771826"/>
              <a:gd name="connsiteX5" fmla="*/ 1058785 w 1187425"/>
              <a:gd name="connsiteY5" fmla="*/ 771826 h 771826"/>
              <a:gd name="connsiteX6" fmla="*/ 128640 w 1187425"/>
              <a:gd name="connsiteY6" fmla="*/ 771826 h 771826"/>
              <a:gd name="connsiteX7" fmla="*/ 0 w 1187425"/>
              <a:gd name="connsiteY7" fmla="*/ 643186 h 771826"/>
              <a:gd name="connsiteX8" fmla="*/ 0 w 1187425"/>
              <a:gd name="connsiteY8" fmla="*/ 128640 h 7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425" h="771826">
                <a:moveTo>
                  <a:pt x="0" y="128640"/>
                </a:moveTo>
                <a:cubicBezTo>
                  <a:pt x="0" y="57594"/>
                  <a:pt x="57594" y="0"/>
                  <a:pt x="128640" y="0"/>
                </a:cubicBezTo>
                <a:lnTo>
                  <a:pt x="1058785" y="0"/>
                </a:lnTo>
                <a:cubicBezTo>
                  <a:pt x="1129831" y="0"/>
                  <a:pt x="1187425" y="57594"/>
                  <a:pt x="1187425" y="128640"/>
                </a:cubicBezTo>
                <a:lnTo>
                  <a:pt x="1187425" y="643186"/>
                </a:lnTo>
                <a:cubicBezTo>
                  <a:pt x="1187425" y="714232"/>
                  <a:pt x="1129831" y="771826"/>
                  <a:pt x="1058785" y="771826"/>
                </a:cubicBezTo>
                <a:lnTo>
                  <a:pt x="128640" y="771826"/>
                </a:lnTo>
                <a:cubicBezTo>
                  <a:pt x="57594" y="771826"/>
                  <a:pt x="0" y="714232"/>
                  <a:pt x="0" y="643186"/>
                </a:cubicBezTo>
                <a:lnTo>
                  <a:pt x="0" y="12864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3397" tIns="83397" rIns="83397" bIns="83397" spcCol="1270" anchor="ctr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>
                <a:solidFill>
                  <a:srgbClr val="FFFFFF"/>
                </a:solidFill>
              </a:rPr>
              <a:t>Sustainment / Maintenance</a:t>
            </a:r>
          </a:p>
        </p:txBody>
      </p:sp>
      <p:sp>
        <p:nvSpPr>
          <p:cNvPr id="15" name="Freeform 14"/>
          <p:cNvSpPr/>
          <p:nvPr/>
        </p:nvSpPr>
        <p:spPr>
          <a:xfrm>
            <a:off x="433388" y="715962"/>
            <a:ext cx="1481137" cy="771525"/>
          </a:xfrm>
          <a:custGeom>
            <a:avLst/>
            <a:gdLst>
              <a:gd name="connsiteX0" fmla="*/ 0 w 1187425"/>
              <a:gd name="connsiteY0" fmla="*/ 128640 h 771826"/>
              <a:gd name="connsiteX1" fmla="*/ 128640 w 1187425"/>
              <a:gd name="connsiteY1" fmla="*/ 0 h 771826"/>
              <a:gd name="connsiteX2" fmla="*/ 1058785 w 1187425"/>
              <a:gd name="connsiteY2" fmla="*/ 0 h 771826"/>
              <a:gd name="connsiteX3" fmla="*/ 1187425 w 1187425"/>
              <a:gd name="connsiteY3" fmla="*/ 128640 h 771826"/>
              <a:gd name="connsiteX4" fmla="*/ 1187425 w 1187425"/>
              <a:gd name="connsiteY4" fmla="*/ 643186 h 771826"/>
              <a:gd name="connsiteX5" fmla="*/ 1058785 w 1187425"/>
              <a:gd name="connsiteY5" fmla="*/ 771826 h 771826"/>
              <a:gd name="connsiteX6" fmla="*/ 128640 w 1187425"/>
              <a:gd name="connsiteY6" fmla="*/ 771826 h 771826"/>
              <a:gd name="connsiteX7" fmla="*/ 0 w 1187425"/>
              <a:gd name="connsiteY7" fmla="*/ 643186 h 771826"/>
              <a:gd name="connsiteX8" fmla="*/ 0 w 1187425"/>
              <a:gd name="connsiteY8" fmla="*/ 128640 h 7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425" h="771826">
                <a:moveTo>
                  <a:pt x="0" y="128640"/>
                </a:moveTo>
                <a:cubicBezTo>
                  <a:pt x="0" y="57594"/>
                  <a:pt x="57594" y="0"/>
                  <a:pt x="128640" y="0"/>
                </a:cubicBezTo>
                <a:lnTo>
                  <a:pt x="1058785" y="0"/>
                </a:lnTo>
                <a:cubicBezTo>
                  <a:pt x="1129831" y="0"/>
                  <a:pt x="1187425" y="57594"/>
                  <a:pt x="1187425" y="128640"/>
                </a:cubicBezTo>
                <a:lnTo>
                  <a:pt x="1187425" y="643186"/>
                </a:lnTo>
                <a:cubicBezTo>
                  <a:pt x="1187425" y="714232"/>
                  <a:pt x="1129831" y="771826"/>
                  <a:pt x="1058785" y="771826"/>
                </a:cubicBezTo>
                <a:lnTo>
                  <a:pt x="128640" y="771826"/>
                </a:lnTo>
                <a:cubicBezTo>
                  <a:pt x="57594" y="771826"/>
                  <a:pt x="0" y="714232"/>
                  <a:pt x="0" y="643186"/>
                </a:cubicBezTo>
                <a:lnTo>
                  <a:pt x="0" y="12864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3397" tIns="83397" rIns="83397" bIns="83397" spcCol="1270" anchor="ctr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>
                <a:solidFill>
                  <a:srgbClr val="FFFFFF"/>
                </a:solidFill>
              </a:rPr>
              <a:t>User Capability Requirements</a:t>
            </a:r>
          </a:p>
        </p:txBody>
      </p:sp>
      <p:sp>
        <p:nvSpPr>
          <p:cNvPr id="16" name="Freeform 15"/>
          <p:cNvSpPr/>
          <p:nvPr/>
        </p:nvSpPr>
        <p:spPr>
          <a:xfrm>
            <a:off x="7815263" y="2438400"/>
            <a:ext cx="1252537" cy="771525"/>
          </a:xfrm>
          <a:custGeom>
            <a:avLst/>
            <a:gdLst>
              <a:gd name="connsiteX0" fmla="*/ 0 w 1187425"/>
              <a:gd name="connsiteY0" fmla="*/ 128640 h 771826"/>
              <a:gd name="connsiteX1" fmla="*/ 128640 w 1187425"/>
              <a:gd name="connsiteY1" fmla="*/ 0 h 771826"/>
              <a:gd name="connsiteX2" fmla="*/ 1058785 w 1187425"/>
              <a:gd name="connsiteY2" fmla="*/ 0 h 771826"/>
              <a:gd name="connsiteX3" fmla="*/ 1187425 w 1187425"/>
              <a:gd name="connsiteY3" fmla="*/ 128640 h 771826"/>
              <a:gd name="connsiteX4" fmla="*/ 1187425 w 1187425"/>
              <a:gd name="connsiteY4" fmla="*/ 643186 h 771826"/>
              <a:gd name="connsiteX5" fmla="*/ 1058785 w 1187425"/>
              <a:gd name="connsiteY5" fmla="*/ 771826 h 771826"/>
              <a:gd name="connsiteX6" fmla="*/ 128640 w 1187425"/>
              <a:gd name="connsiteY6" fmla="*/ 771826 h 771826"/>
              <a:gd name="connsiteX7" fmla="*/ 0 w 1187425"/>
              <a:gd name="connsiteY7" fmla="*/ 643186 h 771826"/>
              <a:gd name="connsiteX8" fmla="*/ 0 w 1187425"/>
              <a:gd name="connsiteY8" fmla="*/ 128640 h 7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425" h="771826">
                <a:moveTo>
                  <a:pt x="0" y="128640"/>
                </a:moveTo>
                <a:cubicBezTo>
                  <a:pt x="0" y="57594"/>
                  <a:pt x="57594" y="0"/>
                  <a:pt x="128640" y="0"/>
                </a:cubicBezTo>
                <a:lnTo>
                  <a:pt x="1058785" y="0"/>
                </a:lnTo>
                <a:cubicBezTo>
                  <a:pt x="1129831" y="0"/>
                  <a:pt x="1187425" y="57594"/>
                  <a:pt x="1187425" y="128640"/>
                </a:cubicBezTo>
                <a:lnTo>
                  <a:pt x="1187425" y="643186"/>
                </a:lnTo>
                <a:cubicBezTo>
                  <a:pt x="1187425" y="714232"/>
                  <a:pt x="1129831" y="771826"/>
                  <a:pt x="1058785" y="771826"/>
                </a:cubicBezTo>
                <a:lnTo>
                  <a:pt x="128640" y="771826"/>
                </a:lnTo>
                <a:cubicBezTo>
                  <a:pt x="57594" y="771826"/>
                  <a:pt x="0" y="714232"/>
                  <a:pt x="0" y="643186"/>
                </a:cubicBezTo>
                <a:lnTo>
                  <a:pt x="0" y="12864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3397" tIns="83397" rIns="83397" bIns="83397" spcCol="1270" anchor="ctr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>
                <a:solidFill>
                  <a:srgbClr val="FFFFFF"/>
                </a:solidFill>
              </a:rPr>
              <a:t>Training</a:t>
            </a:r>
          </a:p>
        </p:txBody>
      </p:sp>
      <p:sp>
        <p:nvSpPr>
          <p:cNvPr id="17" name="Right Brace 16"/>
          <p:cNvSpPr/>
          <p:nvPr/>
        </p:nvSpPr>
        <p:spPr>
          <a:xfrm>
            <a:off x="7162800" y="715962"/>
            <a:ext cx="762000" cy="5989639"/>
          </a:xfrm>
          <a:prstGeom prst="rightBrace">
            <a:avLst>
              <a:gd name="adj1" fmla="val 8333"/>
              <a:gd name="adj2" fmla="val 34988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2057400" y="990600"/>
            <a:ext cx="847725" cy="19367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442272">
            <a:off x="4546600" y="1195387"/>
            <a:ext cx="847725" cy="19367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5400000">
            <a:off x="4959351" y="2960687"/>
            <a:ext cx="1720850" cy="21907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8967520">
            <a:off x="5029200" y="5043487"/>
            <a:ext cx="847725" cy="19367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12386480">
            <a:off x="2582863" y="5084762"/>
            <a:ext cx="847725" cy="19367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19344900">
            <a:off x="2641600" y="3430587"/>
            <a:ext cx="847725" cy="19367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 rot="2667435">
            <a:off x="4921250" y="3424237"/>
            <a:ext cx="847725" cy="19367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6" name="Picture 2" descr="All COAs + SUA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9313" y="2209800"/>
            <a:ext cx="15113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https://encrypted-tbn0.google.com/images?q=tbn:ANd9GcQlweBQpXpR5C110rXGYCqwV6_lu4-cyjkD2bKUib-gMxMMFYN3y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8075" y="5854700"/>
            <a:ext cx="10318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http://businessclimate.com/sites/default/files/imagecache/node_article_610x398_scale_crop/7940711THB0455_6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3559175"/>
            <a:ext cx="1439863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Crista IMU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5786060"/>
            <a:ext cx="1075734" cy="101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 descr="https://encrypted-tbn2.gstatic.com/images?q=tbn:ANd9GcQblTq250m2CjUF-zwlqVVTbhSXV7ELzOGdvoF_z8QIOQYNGK_uTA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456" y="6084887"/>
            <a:ext cx="1585593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0" b="-1"/>
          <a:stretch/>
        </p:blipFill>
        <p:spPr>
          <a:xfrm>
            <a:off x="304800" y="2895600"/>
            <a:ext cx="2073275" cy="179969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784350" y="4059237"/>
            <a:ext cx="1187450" cy="771525"/>
          </a:xfrm>
          <a:custGeom>
            <a:avLst/>
            <a:gdLst>
              <a:gd name="connsiteX0" fmla="*/ 0 w 1187425"/>
              <a:gd name="connsiteY0" fmla="*/ 128640 h 771826"/>
              <a:gd name="connsiteX1" fmla="*/ 128640 w 1187425"/>
              <a:gd name="connsiteY1" fmla="*/ 0 h 771826"/>
              <a:gd name="connsiteX2" fmla="*/ 1058785 w 1187425"/>
              <a:gd name="connsiteY2" fmla="*/ 0 h 771826"/>
              <a:gd name="connsiteX3" fmla="*/ 1187425 w 1187425"/>
              <a:gd name="connsiteY3" fmla="*/ 128640 h 771826"/>
              <a:gd name="connsiteX4" fmla="*/ 1187425 w 1187425"/>
              <a:gd name="connsiteY4" fmla="*/ 643186 h 771826"/>
              <a:gd name="connsiteX5" fmla="*/ 1058785 w 1187425"/>
              <a:gd name="connsiteY5" fmla="*/ 771826 h 771826"/>
              <a:gd name="connsiteX6" fmla="*/ 128640 w 1187425"/>
              <a:gd name="connsiteY6" fmla="*/ 771826 h 771826"/>
              <a:gd name="connsiteX7" fmla="*/ 0 w 1187425"/>
              <a:gd name="connsiteY7" fmla="*/ 643186 h 771826"/>
              <a:gd name="connsiteX8" fmla="*/ 0 w 1187425"/>
              <a:gd name="connsiteY8" fmla="*/ 128640 h 7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425" h="771826">
                <a:moveTo>
                  <a:pt x="0" y="128640"/>
                </a:moveTo>
                <a:cubicBezTo>
                  <a:pt x="0" y="57594"/>
                  <a:pt x="57594" y="0"/>
                  <a:pt x="128640" y="0"/>
                </a:cubicBezTo>
                <a:lnTo>
                  <a:pt x="1058785" y="0"/>
                </a:lnTo>
                <a:cubicBezTo>
                  <a:pt x="1129831" y="0"/>
                  <a:pt x="1187425" y="57594"/>
                  <a:pt x="1187425" y="128640"/>
                </a:cubicBezTo>
                <a:lnTo>
                  <a:pt x="1187425" y="643186"/>
                </a:lnTo>
                <a:cubicBezTo>
                  <a:pt x="1187425" y="714232"/>
                  <a:pt x="1129831" y="771826"/>
                  <a:pt x="1058785" y="771826"/>
                </a:cubicBezTo>
                <a:lnTo>
                  <a:pt x="128640" y="771826"/>
                </a:lnTo>
                <a:cubicBezTo>
                  <a:pt x="57594" y="771826"/>
                  <a:pt x="0" y="714232"/>
                  <a:pt x="0" y="643186"/>
                </a:cubicBezTo>
                <a:lnTo>
                  <a:pt x="0" y="12864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3397" tIns="83397" rIns="83397" bIns="83397" spcCol="1270" anchor="ctr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>
                <a:solidFill>
                  <a:srgbClr val="FFFFFF"/>
                </a:solidFill>
              </a:rPr>
              <a:t>Fielding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26" y="4553178"/>
            <a:ext cx="1835055" cy="2255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3724" y="1447800"/>
            <a:ext cx="2089676" cy="569913"/>
          </a:xfrm>
          <a:prstGeom prst="rect">
            <a:avLst/>
          </a:prstGeom>
        </p:spPr>
      </p:pic>
      <p:pic>
        <p:nvPicPr>
          <p:cNvPr id="25" name="Picture 4" descr="https://encrypted-tbn1.google.com/images?q=tbn:ANd9GcQsjRxvaOEi_WETYSmgSsr9UcMq5wUO3abekhyikwDiXU4n7iGi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388" y="1368425"/>
            <a:ext cx="725487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ight Brace 33"/>
          <p:cNvSpPr/>
          <p:nvPr/>
        </p:nvSpPr>
        <p:spPr>
          <a:xfrm>
            <a:off x="7162800" y="715963"/>
            <a:ext cx="762000" cy="5989638"/>
          </a:xfrm>
          <a:prstGeom prst="rightBrace">
            <a:avLst>
              <a:gd name="adj1" fmla="val 8333"/>
              <a:gd name="adj2" fmla="val 62976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7848600" y="4105275"/>
            <a:ext cx="1252537" cy="771525"/>
          </a:xfrm>
          <a:custGeom>
            <a:avLst/>
            <a:gdLst>
              <a:gd name="connsiteX0" fmla="*/ 0 w 1187425"/>
              <a:gd name="connsiteY0" fmla="*/ 128640 h 771826"/>
              <a:gd name="connsiteX1" fmla="*/ 128640 w 1187425"/>
              <a:gd name="connsiteY1" fmla="*/ 0 h 771826"/>
              <a:gd name="connsiteX2" fmla="*/ 1058785 w 1187425"/>
              <a:gd name="connsiteY2" fmla="*/ 0 h 771826"/>
              <a:gd name="connsiteX3" fmla="*/ 1187425 w 1187425"/>
              <a:gd name="connsiteY3" fmla="*/ 128640 h 771826"/>
              <a:gd name="connsiteX4" fmla="*/ 1187425 w 1187425"/>
              <a:gd name="connsiteY4" fmla="*/ 643186 h 771826"/>
              <a:gd name="connsiteX5" fmla="*/ 1058785 w 1187425"/>
              <a:gd name="connsiteY5" fmla="*/ 771826 h 771826"/>
              <a:gd name="connsiteX6" fmla="*/ 128640 w 1187425"/>
              <a:gd name="connsiteY6" fmla="*/ 771826 h 771826"/>
              <a:gd name="connsiteX7" fmla="*/ 0 w 1187425"/>
              <a:gd name="connsiteY7" fmla="*/ 643186 h 771826"/>
              <a:gd name="connsiteX8" fmla="*/ 0 w 1187425"/>
              <a:gd name="connsiteY8" fmla="*/ 128640 h 7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425" h="771826">
                <a:moveTo>
                  <a:pt x="0" y="128640"/>
                </a:moveTo>
                <a:cubicBezTo>
                  <a:pt x="0" y="57594"/>
                  <a:pt x="57594" y="0"/>
                  <a:pt x="128640" y="0"/>
                </a:cubicBezTo>
                <a:lnTo>
                  <a:pt x="1058785" y="0"/>
                </a:lnTo>
                <a:cubicBezTo>
                  <a:pt x="1129831" y="0"/>
                  <a:pt x="1187425" y="57594"/>
                  <a:pt x="1187425" y="128640"/>
                </a:cubicBezTo>
                <a:lnTo>
                  <a:pt x="1187425" y="643186"/>
                </a:lnTo>
                <a:cubicBezTo>
                  <a:pt x="1187425" y="714232"/>
                  <a:pt x="1129831" y="771826"/>
                  <a:pt x="1058785" y="771826"/>
                </a:cubicBezTo>
                <a:lnTo>
                  <a:pt x="128640" y="771826"/>
                </a:lnTo>
                <a:cubicBezTo>
                  <a:pt x="57594" y="771826"/>
                  <a:pt x="0" y="714232"/>
                  <a:pt x="0" y="643186"/>
                </a:cubicBezTo>
                <a:lnTo>
                  <a:pt x="0" y="12864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3397" tIns="83397" rIns="83397" bIns="83397" spcCol="1270" anchor="ctr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</a:rPr>
              <a:t>Policies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1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6906"/>
            <a:ext cx="6286500" cy="476846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NC UAS Policy Activities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"/>
          </p:nvPr>
        </p:nvSpPr>
        <p:spPr>
          <a:xfrm>
            <a:off x="342314" y="1143000"/>
            <a:ext cx="6248986" cy="2057400"/>
          </a:xfrm>
        </p:spPr>
        <p:txBody>
          <a:bodyPr>
            <a:noAutofit/>
          </a:bodyPr>
          <a:lstStyle/>
          <a:p>
            <a:pPr marL="225425" lvl="1" indent="-225425">
              <a:spcBef>
                <a:spcPts val="9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FAA is THE authority today</a:t>
            </a:r>
          </a:p>
          <a:p>
            <a:pPr marL="214313" lvl="1" indent="-214313">
              <a:spcBef>
                <a:spcPts val="67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UAS </a:t>
            </a:r>
            <a:r>
              <a:rPr lang="en-US" sz="1800" dirty="0"/>
              <a:t>operated by state agencies are “public aircraft”</a:t>
            </a:r>
          </a:p>
          <a:p>
            <a:pPr marL="557213" lvl="2" indent="-214313">
              <a:spcBef>
                <a:spcPts val="67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b="1" dirty="0"/>
              <a:t>Must have a </a:t>
            </a:r>
            <a:r>
              <a:rPr lang="en-US" sz="1600" b="1" dirty="0" smtClean="0"/>
              <a:t>COA (Certificate of Authorization) from FAA</a:t>
            </a:r>
            <a:endParaRPr lang="en-US" sz="1600" b="1" dirty="0"/>
          </a:p>
          <a:p>
            <a:pPr marL="557213" lvl="2" indent="-214313">
              <a:spcBef>
                <a:spcPts val="67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Must meet NC requirements in addition to federal </a:t>
            </a:r>
            <a:r>
              <a:rPr lang="en-US" sz="1600" dirty="0" smtClean="0"/>
              <a:t>laws</a:t>
            </a:r>
          </a:p>
          <a:p>
            <a:pPr marL="100013" lvl="1" indent="-214313">
              <a:spcBef>
                <a:spcPts val="67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Current </a:t>
            </a:r>
            <a:r>
              <a:rPr lang="en-US" sz="1800" dirty="0"/>
              <a:t>UAS operations </a:t>
            </a:r>
            <a:r>
              <a:rPr lang="en-US" sz="1800" dirty="0" smtClean="0"/>
              <a:t>by state/local agencies require </a:t>
            </a:r>
            <a:r>
              <a:rPr lang="en-US" sz="1800" dirty="0"/>
              <a:t>approval from State CIO </a:t>
            </a:r>
            <a:endParaRPr lang="en-US" sz="1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9656" y="685800"/>
            <a:ext cx="2481944" cy="2895600"/>
          </a:xfrm>
          <a:prstGeom prst="rect">
            <a:avLst/>
          </a:prstGeom>
        </p:spPr>
      </p:pic>
      <p:sp>
        <p:nvSpPr>
          <p:cNvPr id="5" name="Text Placeholder 13"/>
          <p:cNvSpPr txBox="1">
            <a:spLocks/>
          </p:cNvSpPr>
          <p:nvPr/>
        </p:nvSpPr>
        <p:spPr bwMode="auto">
          <a:xfrm>
            <a:off x="304800" y="3200400"/>
            <a:ext cx="7734886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214313" lvl="1" indent="-214313">
              <a:spcBef>
                <a:spcPts val="67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kern="0" dirty="0" smtClean="0"/>
              <a:t>2014 NC UAS Legislation Highlights</a:t>
            </a:r>
          </a:p>
          <a:p>
            <a:pPr marL="671513" lvl="2" indent="-214313">
              <a:spcBef>
                <a:spcPts val="67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kern="0" dirty="0" smtClean="0"/>
              <a:t>No UAS may be launched from any State or private property without consent.  Local governments may adopt similar rules.</a:t>
            </a:r>
          </a:p>
          <a:p>
            <a:pPr marL="671513" lvl="2" indent="-214313">
              <a:spcBef>
                <a:spcPts val="67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kern="0" dirty="0" smtClean="0"/>
              <a:t>Allows civil penalty of up to $5000.00 for unwarranted surveillance by UAS.</a:t>
            </a:r>
          </a:p>
          <a:p>
            <a:pPr marL="671513" lvl="2" indent="-214313">
              <a:spcBef>
                <a:spcPts val="67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kern="0" dirty="0" smtClean="0"/>
              <a:t>Requires NCDOT Division of Aviation to develop a knowledge and skills test for operating UAS not later than May 31, 2015. Test must comply with state and federal regulations.  </a:t>
            </a:r>
            <a:r>
              <a:rPr lang="en-US" sz="1600" i="1" kern="0" dirty="0" smtClean="0"/>
              <a:t>Working group has formed to address.</a:t>
            </a:r>
          </a:p>
          <a:p>
            <a:pPr marL="671513" lvl="2" indent="-214313">
              <a:spcBef>
                <a:spcPts val="67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kern="0" dirty="0" smtClean="0"/>
              <a:t>Division of Aviation is required to immediately begin developing a Commercial licensing system that complies with FAA guidelines (not yet developed).   Within 60 days of issuance of authorization by FAA be able to implement commercial license requirements.</a:t>
            </a:r>
          </a:p>
          <a:p>
            <a:pPr marL="671513" lvl="2" indent="-214313">
              <a:spcBef>
                <a:spcPts val="67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1400" kern="0" dirty="0" smtClean="0"/>
          </a:p>
        </p:txBody>
      </p:sp>
    </p:spTree>
    <p:extLst>
      <p:ext uri="{BB962C8B-B14F-4D97-AF65-F5344CB8AC3E}">
        <p14:creationId xmlns:p14="http://schemas.microsoft.com/office/powerpoint/2010/main" val="39567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838200"/>
          </a:xfrm>
        </p:spPr>
        <p:txBody>
          <a:bodyPr/>
          <a:lstStyle/>
          <a:p>
            <a:r>
              <a:rPr lang="en-US" dirty="0" smtClean="0"/>
              <a:t>Current Fleet with COA Locations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214" y="2438400"/>
            <a:ext cx="1239782" cy="1336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9" y="3886200"/>
            <a:ext cx="1781271" cy="759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1299101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Vireo (FourthWing Inc.)</a:t>
            </a:r>
          </a:p>
          <a:p>
            <a:r>
              <a:rPr lang="en-US" sz="1400" dirty="0" smtClean="0"/>
              <a:t>[3 lbs, 2.5ft wingspan]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All locations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0498" y="2438400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Super Swiper (Digital Harvest)</a:t>
            </a:r>
          </a:p>
          <a:p>
            <a:r>
              <a:rPr lang="en-US" sz="1400" dirty="0" smtClean="0"/>
              <a:t>[9 lbs, 6ft wingspan]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GRTS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1977" y="373380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Condor II (Bosh Technologies / Lepton)</a:t>
            </a:r>
          </a:p>
          <a:p>
            <a:r>
              <a:rPr lang="en-US" sz="1400" dirty="0" smtClean="0"/>
              <a:t>[10 lbs, 6ft rotor span]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GRTS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129" y="1219200"/>
            <a:ext cx="1552672" cy="1097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2133600"/>
            <a:ext cx="1355881" cy="7803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46410" y="2006730"/>
            <a:ext cx="2523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Lancaster (Precision Hawk)</a:t>
            </a:r>
          </a:p>
          <a:p>
            <a:r>
              <a:rPr lang="en-US" sz="1400" dirty="0" smtClean="0"/>
              <a:t>[3 lbs, 4ft wingspan]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Butner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Lake Wheeler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891" y="3127090"/>
            <a:ext cx="1843657" cy="874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13742" y="3089437"/>
            <a:ext cx="2256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T-20 (Arcturus)</a:t>
            </a:r>
          </a:p>
          <a:p>
            <a:r>
              <a:rPr lang="en-US" sz="1400" dirty="0" smtClean="0"/>
              <a:t>[175 lbs, 20ft wingspan]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Caratoke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229" y="1157061"/>
            <a:ext cx="1533181" cy="8496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86" y="4572000"/>
            <a:ext cx="1717624" cy="1143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786" r="994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761" y="3860448"/>
            <a:ext cx="2506858" cy="11191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3600" y="4876800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Maveric (Prioria Robotics)</a:t>
            </a:r>
          </a:p>
          <a:p>
            <a:r>
              <a:rPr lang="en-US" sz="1400" dirty="0" smtClean="0"/>
              <a:t>[3 lbs, 3ft wingspan]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Butner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70712" y="1166918"/>
            <a:ext cx="3047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RMAX (Yamaha)</a:t>
            </a:r>
          </a:p>
          <a:p>
            <a:r>
              <a:rPr lang="en-US" sz="1400" dirty="0" smtClean="0"/>
              <a:t>[194 lbs, 10ft rotor span]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GRTS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69653" y="3938192"/>
            <a:ext cx="25743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Protector 10 (Digital Harvest)</a:t>
            </a:r>
          </a:p>
          <a:p>
            <a:r>
              <a:rPr lang="en-US" sz="1400" dirty="0" smtClean="0"/>
              <a:t>[36 lbs, 8.5ft wingspan]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GRTS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724" y="4769078"/>
            <a:ext cx="1800191" cy="990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07619" y="4769078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FENRIR (NCSU ARC Team)</a:t>
            </a:r>
          </a:p>
          <a:p>
            <a:r>
              <a:rPr lang="en-US" sz="1400" dirty="0" smtClean="0"/>
              <a:t>[45 lbs, 10ft wingspan]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Butner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129" y="5838444"/>
            <a:ext cx="1593221" cy="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057400" y="5784776"/>
            <a:ext cx="3047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X6 (Aibotix)</a:t>
            </a:r>
          </a:p>
          <a:p>
            <a:r>
              <a:rPr lang="en-US" sz="1400" dirty="0" smtClean="0"/>
              <a:t>[11 lbs, 3.4ft rotor span]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Butner*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723" y="5724973"/>
            <a:ext cx="1234191" cy="117695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69653" y="5854218"/>
            <a:ext cx="2269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UX5 (Trimble)</a:t>
            </a:r>
          </a:p>
          <a:p>
            <a:r>
              <a:rPr lang="en-US" sz="1400" dirty="0" smtClean="0"/>
              <a:t>[5.5 lbs, 3.2ft wingspan]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Lake Wheeler*</a:t>
            </a:r>
          </a:p>
        </p:txBody>
      </p:sp>
    </p:spTree>
    <p:extLst>
      <p:ext uri="{BB962C8B-B14F-4D97-AF65-F5344CB8AC3E}">
        <p14:creationId xmlns:p14="http://schemas.microsoft.com/office/powerpoint/2010/main" val="286026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533400"/>
            <a:ext cx="6705600" cy="914400"/>
          </a:xfrm>
        </p:spPr>
        <p:txBody>
          <a:bodyPr/>
          <a:lstStyle/>
          <a:p>
            <a:r>
              <a:rPr lang="en-US" sz="2800" dirty="0" smtClean="0"/>
              <a:t>NC UAS COA Flight Locations</a:t>
            </a:r>
            <a:endParaRPr lang="en-US" sz="2800" dirty="0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4395" y="1562526"/>
            <a:ext cx="2837523" cy="227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9434" y="1690106"/>
            <a:ext cx="2814764" cy="1923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1258669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 Butner	      2- Caratoke (Moyock)	           3- Gull Rock Test 						           Site (Hyde County)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4386" y="4186996"/>
            <a:ext cx="1878731" cy="25708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419600"/>
            <a:ext cx="3435796" cy="208430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9600" y="3890442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4- Lake Wheeler		     5- Vernon James	     6- Green Swamp</a:t>
            </a:r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750196" y="610461"/>
            <a:ext cx="2317604" cy="874771"/>
            <a:chOff x="5224180" y="4486068"/>
            <a:chExt cx="3815312" cy="144007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4180" y="4486068"/>
              <a:ext cx="3815312" cy="144007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6718" y="5724367"/>
              <a:ext cx="151686" cy="178652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5425" y="4259359"/>
            <a:ext cx="2840822" cy="2396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585" y="1957043"/>
            <a:ext cx="3270502" cy="162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6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5575" y="3173162"/>
            <a:ext cx="2533447" cy="1426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9144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UAS Statewide Integration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5842175" cy="4800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Dept. of Transportation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Dept. of Environment and Natural Resources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Dept. of Agriculture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Dept. of Public Safety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State Bureau of Investigations, Highway Patrol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NC </a:t>
            </a:r>
            <a:r>
              <a:rPr lang="en-US" sz="2000" dirty="0"/>
              <a:t>National </a:t>
            </a:r>
            <a:r>
              <a:rPr lang="en-US" sz="2000" dirty="0" smtClean="0"/>
              <a:t>Guard</a:t>
            </a:r>
          </a:p>
          <a:p>
            <a:r>
              <a:rPr lang="en-US" sz="2000" dirty="0" smtClean="0"/>
              <a:t>Local</a:t>
            </a:r>
          </a:p>
          <a:p>
            <a:pPr lvl="1"/>
            <a:r>
              <a:rPr lang="en-US" sz="1600" dirty="0" smtClean="0"/>
              <a:t>Law Enforcement</a:t>
            </a:r>
          </a:p>
          <a:p>
            <a:pPr lvl="1"/>
            <a:r>
              <a:rPr lang="en-US" sz="1600" dirty="0" smtClean="0"/>
              <a:t>Emergency Response</a:t>
            </a:r>
          </a:p>
          <a:p>
            <a:pPr lvl="1"/>
            <a:r>
              <a:rPr lang="en-US" sz="1600" dirty="0" smtClean="0"/>
              <a:t>Utilities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Universities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i="1" dirty="0" smtClean="0"/>
              <a:t>Commercial Industries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827" y="1143000"/>
            <a:ext cx="2838518" cy="1888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720" y="4740694"/>
            <a:ext cx="3465403" cy="18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9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Univers LT Std 57 Cn"/>
        <a:ea typeface=""/>
        <a:cs typeface=""/>
      </a:majorFont>
      <a:minorFont>
        <a:latin typeface="Univers LT Std 57 C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22127</TotalTime>
  <Words>916</Words>
  <Application>Microsoft Office PowerPoint</Application>
  <PresentationFormat>On-screen Show (4:3)</PresentationFormat>
  <Paragraphs>189</Paragraphs>
  <Slides>26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Candara</vt:lpstr>
      <vt:lpstr>Garamond</vt:lpstr>
      <vt:lpstr>Helvetica</vt:lpstr>
      <vt:lpstr>Univers LT Std 57 Cn</vt:lpstr>
      <vt:lpstr>Wingdings</vt:lpstr>
      <vt:lpstr>Default Design</vt:lpstr>
      <vt:lpstr>NC UAS Program Overview  October 22, 2014 TFRSAC Reno, NV    </vt:lpstr>
      <vt:lpstr>PowerPoint Presentation</vt:lpstr>
      <vt:lpstr>NGAT Program: Introduction</vt:lpstr>
      <vt:lpstr>NGAT Center: UAS Research</vt:lpstr>
      <vt:lpstr>PowerPoint Presentation</vt:lpstr>
      <vt:lpstr>Current NC UAS Policy Activities</vt:lpstr>
      <vt:lpstr>Current Fleet with COA Locations</vt:lpstr>
      <vt:lpstr>NC UAS COA Flight Locations</vt:lpstr>
      <vt:lpstr>UAS Statewide Integration</vt:lpstr>
      <vt:lpstr>Path to a NC UAS Program </vt:lpstr>
      <vt:lpstr> NGAT UAS In Action</vt:lpstr>
      <vt:lpstr>Yamaha RMAX Operations Hyde County</vt:lpstr>
      <vt:lpstr> NGAT UAS Products</vt:lpstr>
      <vt:lpstr>BGR to False Color Mosaic KML</vt:lpstr>
      <vt:lpstr>UAS Inspection Tool Project:   NCDOT</vt:lpstr>
      <vt:lpstr>RxCADRE</vt:lpstr>
      <vt:lpstr>RxCADRE G2R Thermal Infrared</vt:lpstr>
      <vt:lpstr>RxCADRE Fire Progression</vt:lpstr>
      <vt:lpstr>RxCADRE Fire Progression </vt:lpstr>
      <vt:lpstr>RxCADRE Data </vt:lpstr>
      <vt:lpstr>PowerPoint Presentation</vt:lpstr>
      <vt:lpstr>PowerPoint Presentation</vt:lpstr>
      <vt:lpstr>PowerPoint Presentation</vt:lpstr>
      <vt:lpstr>ScanEagle Overview Imagery</vt:lpstr>
      <vt:lpstr>Aeryon Scout Highly Instrumented Plot</vt:lpstr>
      <vt:lpstr>PowerPoint Presentation</vt:lpstr>
    </vt:vector>
  </TitlesOfParts>
  <Company>Luquire George Andrews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Jane Beasley</dc:creator>
  <cp:lastModifiedBy>Tom Zajkowski</cp:lastModifiedBy>
  <cp:revision>326</cp:revision>
  <cp:lastPrinted>2014-10-02T12:47:25Z</cp:lastPrinted>
  <dcterms:created xsi:type="dcterms:W3CDTF">2009-06-24T16:12:47Z</dcterms:created>
  <dcterms:modified xsi:type="dcterms:W3CDTF">2014-10-23T21:16:36Z</dcterms:modified>
</cp:coreProperties>
</file>