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540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7381160688247307E-2"/>
          <c:y val="0.17064028363728906"/>
          <c:w val="0.8109712744240305"/>
          <c:h val="0.73883879832209554"/>
        </c:manualLayout>
      </c:layout>
      <c:barChart>
        <c:barDir val="col"/>
        <c:grouping val="clustered"/>
        <c:ser>
          <c:idx val="0"/>
          <c:order val="0"/>
          <c:tx>
            <c:strRef>
              <c:f>Sheet1!$C$4</c:f>
              <c:strCache>
                <c:ptCount val="1"/>
                <c:pt idx="0">
                  <c:v>Filled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0000FF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Sheet1!$B$5:$B$15</c:f>
              <c:strCache>
                <c:ptCount val="11"/>
                <c:pt idx="0">
                  <c:v>NO</c:v>
                </c:pt>
                <c:pt idx="1">
                  <c:v>SO</c:v>
                </c:pt>
                <c:pt idx="2">
                  <c:v>RM</c:v>
                </c:pt>
                <c:pt idx="3">
                  <c:v>SA</c:v>
                </c:pt>
                <c:pt idx="4">
                  <c:v>NR</c:v>
                </c:pt>
                <c:pt idx="5">
                  <c:v>SW</c:v>
                </c:pt>
                <c:pt idx="6">
                  <c:v>WB</c:v>
                </c:pt>
                <c:pt idx="7">
                  <c:v>EB</c:v>
                </c:pt>
                <c:pt idx="8">
                  <c:v>NW</c:v>
                </c:pt>
                <c:pt idx="9">
                  <c:v>EA</c:v>
                </c:pt>
                <c:pt idx="10">
                  <c:v>AK</c:v>
                </c:pt>
              </c:strCache>
            </c:strRef>
          </c:cat>
          <c:val>
            <c:numRef>
              <c:f>Sheet1!$C$5:$C$15</c:f>
              <c:numCache>
                <c:formatCode>General</c:formatCode>
                <c:ptCount val="11"/>
                <c:pt idx="0">
                  <c:v>3</c:v>
                </c:pt>
                <c:pt idx="1">
                  <c:v>23</c:v>
                </c:pt>
                <c:pt idx="2">
                  <c:v>68</c:v>
                </c:pt>
                <c:pt idx="3">
                  <c:v>127</c:v>
                </c:pt>
                <c:pt idx="4">
                  <c:v>48</c:v>
                </c:pt>
                <c:pt idx="5">
                  <c:v>198</c:v>
                </c:pt>
                <c:pt idx="6">
                  <c:v>4</c:v>
                </c:pt>
                <c:pt idx="7">
                  <c:v>125</c:v>
                </c:pt>
                <c:pt idx="8">
                  <c:v>118</c:v>
                </c:pt>
                <c:pt idx="9">
                  <c:v>9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Canceled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Sheet1!$B$5:$B$15</c:f>
              <c:strCache>
                <c:ptCount val="11"/>
                <c:pt idx="0">
                  <c:v>NO</c:v>
                </c:pt>
                <c:pt idx="1">
                  <c:v>SO</c:v>
                </c:pt>
                <c:pt idx="2">
                  <c:v>RM</c:v>
                </c:pt>
                <c:pt idx="3">
                  <c:v>SA</c:v>
                </c:pt>
                <c:pt idx="4">
                  <c:v>NR</c:v>
                </c:pt>
                <c:pt idx="5">
                  <c:v>SW</c:v>
                </c:pt>
                <c:pt idx="6">
                  <c:v>WB</c:v>
                </c:pt>
                <c:pt idx="7">
                  <c:v>EB</c:v>
                </c:pt>
                <c:pt idx="8">
                  <c:v>NW</c:v>
                </c:pt>
                <c:pt idx="9">
                  <c:v>EA</c:v>
                </c:pt>
                <c:pt idx="10">
                  <c:v>AK</c:v>
                </c:pt>
              </c:strCache>
            </c:strRef>
          </c:cat>
          <c:val>
            <c:numRef>
              <c:f>Sheet1!$D$5:$D$15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28</c:v>
                </c:pt>
                <c:pt idx="4">
                  <c:v>8</c:v>
                </c:pt>
                <c:pt idx="5">
                  <c:v>6</c:v>
                </c:pt>
                <c:pt idx="6">
                  <c:v>0</c:v>
                </c:pt>
                <c:pt idx="7">
                  <c:v>6</c:v>
                </c:pt>
                <c:pt idx="8">
                  <c:v>6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UTF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Sheet1!$B$5:$B$15</c:f>
              <c:strCache>
                <c:ptCount val="11"/>
                <c:pt idx="0">
                  <c:v>NO</c:v>
                </c:pt>
                <c:pt idx="1">
                  <c:v>SO</c:v>
                </c:pt>
                <c:pt idx="2">
                  <c:v>RM</c:v>
                </c:pt>
                <c:pt idx="3">
                  <c:v>SA</c:v>
                </c:pt>
                <c:pt idx="4">
                  <c:v>NR</c:v>
                </c:pt>
                <c:pt idx="5">
                  <c:v>SW</c:v>
                </c:pt>
                <c:pt idx="6">
                  <c:v>WB</c:v>
                </c:pt>
                <c:pt idx="7">
                  <c:v>EB</c:v>
                </c:pt>
                <c:pt idx="8">
                  <c:v>NW</c:v>
                </c:pt>
                <c:pt idx="9">
                  <c:v>EA</c:v>
                </c:pt>
                <c:pt idx="10">
                  <c:v>AK</c:v>
                </c:pt>
              </c:strCache>
            </c:strRef>
          </c:cat>
          <c:val>
            <c:numRef>
              <c:f>Sheet1!$E$5:$E$15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80</c:v>
                </c:pt>
                <c:pt idx="4">
                  <c:v>5</c:v>
                </c:pt>
                <c:pt idx="5">
                  <c:v>5</c:v>
                </c:pt>
                <c:pt idx="6">
                  <c:v>0</c:v>
                </c:pt>
                <c:pt idx="7">
                  <c:v>7</c:v>
                </c:pt>
                <c:pt idx="8">
                  <c:v>12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</c:ser>
        <c:dLbls/>
        <c:axId val="64370176"/>
        <c:axId val="64371712"/>
      </c:barChart>
      <c:catAx>
        <c:axId val="6437017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64371712"/>
        <c:crosses val="autoZero"/>
        <c:auto val="1"/>
        <c:lblAlgn val="ctr"/>
        <c:lblOffset val="100"/>
      </c:catAx>
      <c:valAx>
        <c:axId val="64371712"/>
        <c:scaling>
          <c:orientation val="minMax"/>
          <c:max val="200"/>
        </c:scaling>
        <c:axPos val="l"/>
        <c:majorGridlines/>
        <c:numFmt formatCode="General" sourceLinked="1"/>
        <c:tickLblPos val="nextTo"/>
        <c:crossAx val="643701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5.73811606882473E-2"/>
          <c:y val="0.17064028363728906"/>
          <c:w val="0.8109712744240305"/>
          <c:h val="0.73883879832209554"/>
        </c:manualLayout>
      </c:layout>
      <c:barChart>
        <c:barDir val="col"/>
        <c:grouping val="clustered"/>
        <c:ser>
          <c:idx val="0"/>
          <c:order val="0"/>
          <c:tx>
            <c:strRef>
              <c:f>Sheet1!$H$4</c:f>
              <c:strCache>
                <c:ptCount val="1"/>
                <c:pt idx="0">
                  <c:v>Filled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2.033897762205322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Sheet1!$G$5:$G$7</c:f>
              <c:strCache>
                <c:ptCount val="3"/>
                <c:pt idx="0">
                  <c:v>144Z</c:v>
                </c:pt>
                <c:pt idx="1">
                  <c:v>149Z</c:v>
                </c:pt>
                <c:pt idx="2">
                  <c:v>Aircraft 3</c:v>
                </c:pt>
              </c:strCache>
            </c:strRef>
          </c:cat>
          <c:val>
            <c:numRef>
              <c:f>Sheet1!$H$5:$H$7</c:f>
              <c:numCache>
                <c:formatCode>General</c:formatCode>
                <c:ptCount val="3"/>
                <c:pt idx="0">
                  <c:v>297</c:v>
                </c:pt>
                <c:pt idx="1">
                  <c:v>342</c:v>
                </c:pt>
                <c:pt idx="2">
                  <c:v>84</c:v>
                </c:pt>
              </c:numCache>
            </c:numRef>
          </c:val>
        </c:ser>
        <c:dLbls/>
        <c:axId val="96707712"/>
        <c:axId val="96709248"/>
      </c:barChart>
      <c:catAx>
        <c:axId val="967077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6709248"/>
        <c:crosses val="autoZero"/>
        <c:auto val="1"/>
        <c:lblAlgn val="ctr"/>
        <c:lblOffset val="100"/>
      </c:catAx>
      <c:valAx>
        <c:axId val="96709248"/>
        <c:scaling>
          <c:orientation val="minMax"/>
          <c:max val="350"/>
        </c:scaling>
        <c:axPos val="l"/>
        <c:majorGridlines/>
        <c:numFmt formatCode="General" sourceLinked="1"/>
        <c:tickLblPos val="nextTo"/>
        <c:crossAx val="967077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0.00694</cdr:x>
      <cdr:y>0.02168</cdr:y>
    </cdr:from>
    <cdr:to>
      <cdr:x>0.99167</cdr:x>
      <cdr:y>0.11924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625" y="76201"/>
          <a:ext cx="67532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/>
            <a:t>IR Requests Placed to NICC by Incident GACC - 2011 (YTD)</a:t>
          </a:r>
        </a:p>
      </cdr:txBody>
    </cdr:sp>
  </cdr:relSizeAnchor>
  <cdr:relSizeAnchor xmlns:cdr="http://schemas.openxmlformats.org/drawingml/2006/chartDrawing">
    <cdr:from>
      <cdr:x>0.00694</cdr:x>
      <cdr:y>0.02168</cdr:y>
    </cdr:from>
    <cdr:to>
      <cdr:x>0.99167</cdr:x>
      <cdr:y>0.11924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7625" y="76201"/>
          <a:ext cx="67532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/>
            <a:t>IR Requests Placed to NICC by Incident GACC - 2011 (YTD)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0.00878</cdr:x>
      <cdr:y>0.0226</cdr:y>
    </cdr:from>
    <cdr:to>
      <cdr:x>0.99351</cdr:x>
      <cdr:y>0.12016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539" y="84666"/>
          <a:ext cx="5669419" cy="365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/>
            <a:t>IR Requests Placed to NICC by Aircraft - 2011 (YTD)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C9E8-4006-4E1C-8D3D-8BC1349F6E7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CB76-130D-4B5A-924F-25B21E465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718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C9E8-4006-4E1C-8D3D-8BC1349F6E7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CB76-130D-4B5A-924F-25B21E465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215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C9E8-4006-4E1C-8D3D-8BC1349F6E7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CB76-130D-4B5A-924F-25B21E465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10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C9E8-4006-4E1C-8D3D-8BC1349F6E7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CB76-130D-4B5A-924F-25B21E465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95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C9E8-4006-4E1C-8D3D-8BC1349F6E7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CB76-130D-4B5A-924F-25B21E465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995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C9E8-4006-4E1C-8D3D-8BC1349F6E7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CB76-130D-4B5A-924F-25B21E465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263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C9E8-4006-4E1C-8D3D-8BC1349F6E7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CB76-130D-4B5A-924F-25B21E465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180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C9E8-4006-4E1C-8D3D-8BC1349F6E7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CB76-130D-4B5A-924F-25B21E465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283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C9E8-4006-4E1C-8D3D-8BC1349F6E7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CB76-130D-4B5A-924F-25B21E465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23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C9E8-4006-4E1C-8D3D-8BC1349F6E7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CB76-130D-4B5A-924F-25B21E465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280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C9E8-4006-4E1C-8D3D-8BC1349F6E7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CB76-130D-4B5A-924F-25B21E465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944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0C9E8-4006-4E1C-8D3D-8BC1349F6E7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FCB76-130D-4B5A-924F-25B21E465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716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2138990"/>
              </p:ext>
            </p:extLst>
          </p:nvPr>
        </p:nvGraphicFramePr>
        <p:xfrm>
          <a:off x="1828798" y="1174042"/>
          <a:ext cx="4865512" cy="4365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6378"/>
                <a:gridCol w="1216378"/>
                <a:gridCol w="1216378"/>
                <a:gridCol w="1216378"/>
              </a:tblGrid>
              <a:tr h="33584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Filled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Canceled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UTF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335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35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335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335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</a:tr>
              <a:tr h="335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35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SW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35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WB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35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EB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335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NW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335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335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AK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358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Totals:</a:t>
                      </a:r>
                      <a:endParaRPr lang="en-US" sz="2000" b="0" i="0" u="none" strike="noStrike" dirty="0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723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69155" y="508000"/>
            <a:ext cx="548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IR Requests </a:t>
            </a:r>
            <a:r>
              <a:rPr lang="en-US" b="1" dirty="0"/>
              <a:t>P</a:t>
            </a:r>
            <a:r>
              <a:rPr lang="en-US" b="1" dirty="0" smtClean="0"/>
              <a:t>laced in ROSS, 2011 (YTD to Oct. 25, 2011)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7066" y="6389511"/>
            <a:ext cx="347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File name: ROSS_IR_Requests_YTD_10-25-2011.pptx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08847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06804838"/>
              </p:ext>
            </p:extLst>
          </p:nvPr>
        </p:nvGraphicFramePr>
        <p:xfrm>
          <a:off x="496711" y="970844"/>
          <a:ext cx="8048978" cy="4718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76084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5910" y="609600"/>
            <a:ext cx="548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IR Requests </a:t>
            </a:r>
            <a:r>
              <a:rPr lang="en-US" b="1" dirty="0"/>
              <a:t>P</a:t>
            </a:r>
            <a:r>
              <a:rPr lang="en-US" b="1" dirty="0" smtClean="0"/>
              <a:t>laced in ROSS, 2011 (YTD to Oct. 25, 2011)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2078344"/>
              </p:ext>
            </p:extLst>
          </p:nvPr>
        </p:nvGraphicFramePr>
        <p:xfrm>
          <a:off x="2483556" y="1727197"/>
          <a:ext cx="3905956" cy="2065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5466"/>
                <a:gridCol w="1230490"/>
              </a:tblGrid>
              <a:tr h="5164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Filled</a:t>
                      </a:r>
                      <a:endParaRPr lang="en-US" sz="2000" b="1" i="0" u="none" strike="noStrike">
                        <a:solidFill>
                          <a:srgbClr val="C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5164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144Z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297</a:t>
                      </a:r>
                      <a:endParaRPr lang="en-US" sz="2000" b="1" i="0" u="none" strike="noStrike">
                        <a:solidFill>
                          <a:srgbClr val="C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5164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149Z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342</a:t>
                      </a:r>
                      <a:endParaRPr lang="en-US" sz="2000" b="1" i="0" u="none" strike="noStrike">
                        <a:solidFill>
                          <a:srgbClr val="C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5164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Aircraft 3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84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06803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71028572"/>
              </p:ext>
            </p:extLst>
          </p:nvPr>
        </p:nvGraphicFramePr>
        <p:xfrm>
          <a:off x="632178" y="1117600"/>
          <a:ext cx="7744178" cy="4549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217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predictiveservices.nifc.gov/outlooks/seasonal_outlo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50433" y="-424393"/>
            <a:ext cx="10953750" cy="846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8680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135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Bureau of Land Management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Leonard, Charles R</dc:creator>
  <cp:lastModifiedBy>tmellin</cp:lastModifiedBy>
  <cp:revision>7</cp:revision>
  <dcterms:created xsi:type="dcterms:W3CDTF">2011-10-25T16:50:14Z</dcterms:created>
  <dcterms:modified xsi:type="dcterms:W3CDTF">2012-01-11T22:28:37Z</dcterms:modified>
</cp:coreProperties>
</file>