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7"/>
  </p:notesMasterIdLst>
  <p:handoutMasterIdLst>
    <p:handoutMasterId r:id="rId18"/>
  </p:handoutMasterIdLst>
  <p:sldIdLst>
    <p:sldId id="484" r:id="rId2"/>
    <p:sldId id="509" r:id="rId3"/>
    <p:sldId id="485" r:id="rId4"/>
    <p:sldId id="511" r:id="rId5"/>
    <p:sldId id="519" r:id="rId6"/>
    <p:sldId id="510" r:id="rId7"/>
    <p:sldId id="506" r:id="rId8"/>
    <p:sldId id="516" r:id="rId9"/>
    <p:sldId id="515" r:id="rId10"/>
    <p:sldId id="518" r:id="rId11"/>
    <p:sldId id="502" r:id="rId12"/>
    <p:sldId id="491" r:id="rId13"/>
    <p:sldId id="493" r:id="rId14"/>
    <p:sldId id="494" r:id="rId15"/>
    <p:sldId id="483" r:id="rId1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3300"/>
    <a:srgbClr val="9900CC"/>
    <a:srgbClr val="C3CEAE"/>
    <a:srgbClr val="619397"/>
    <a:srgbClr val="33CCCC"/>
    <a:srgbClr val="FF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973" autoAdjust="0"/>
  </p:normalViewPr>
  <p:slideViewPr>
    <p:cSldViewPr snapToGrid="0">
      <p:cViewPr>
        <p:scale>
          <a:sx n="75" d="100"/>
          <a:sy n="75" d="100"/>
        </p:scale>
        <p:origin x="-1014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546" y="31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24452A-E1EF-4D5E-A2C9-E5F92172B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7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EB95B01-D29C-4224-832F-AF3610894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80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FCB806-95A5-4F79-B97F-AE8CC573287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35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T-912 Silverado Fire – Cleveland NF, Photo by </a:t>
            </a:r>
            <a:r>
              <a:rPr lang="en-US" smtClean="0"/>
              <a:t>Initial</a:t>
            </a:r>
            <a:r>
              <a:rPr lang="en-US" baseline="0" smtClean="0"/>
              <a:t> Attack Fire 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55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of 10/22 - 2014 ~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3,168,930 </a:t>
            </a:r>
            <a:r>
              <a:rPr lang="en-US" dirty="0" smtClean="0"/>
              <a:t>acres, 10 year average is ~6.6 million acres, last year was ~4,146,336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Numbers are current as of 10/6/14.</a:t>
            </a:r>
          </a:p>
          <a:p>
            <a:r>
              <a:rPr lang="en-US" dirty="0" smtClean="0"/>
              <a:t>12% UTF</a:t>
            </a:r>
            <a:r>
              <a:rPr lang="en-US" baseline="0" dirty="0" smtClean="0"/>
              <a:t> </a:t>
            </a:r>
            <a:r>
              <a:rPr lang="en-US" dirty="0" smtClean="0"/>
              <a:t>is tied for lowest since tracking thru our website (2010 also had 12% but flew less than a</a:t>
            </a:r>
            <a:r>
              <a:rPr lang="en-US" baseline="0" dirty="0" smtClean="0"/>
              <a:t> third </a:t>
            </a:r>
            <a:r>
              <a:rPr lang="en-US" dirty="0" smtClean="0"/>
              <a:t>of the missions</a:t>
            </a:r>
            <a:r>
              <a:rPr lang="en-US" baseline="0" dirty="0" smtClean="0"/>
              <a:t> flown in 2014)</a:t>
            </a:r>
          </a:p>
          <a:p>
            <a:r>
              <a:rPr lang="en-US" baseline="0" dirty="0" smtClean="0"/>
              <a:t>Fourth highest number of filled requests</a:t>
            </a:r>
          </a:p>
          <a:p>
            <a:r>
              <a:rPr lang="en-US" baseline="0" dirty="0" smtClean="0"/>
              <a:t>Single night – 144Z flew 19 fires on Aug 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NIROPS only (143 UTFs)</a:t>
            </a:r>
          </a:p>
          <a:p>
            <a:r>
              <a:rPr lang="en-US" dirty="0" smtClean="0"/>
              <a:t>UTF rate for AC3 was 25%</a:t>
            </a:r>
          </a:p>
          <a:p>
            <a:r>
              <a:rPr lang="en-US" dirty="0" smtClean="0"/>
              <a:t>Weather – 98, </a:t>
            </a:r>
            <a:r>
              <a:rPr lang="en-US" dirty="0" err="1" smtClean="0"/>
              <a:t>req</a:t>
            </a:r>
            <a:r>
              <a:rPr lang="en-US" dirty="0" smtClean="0"/>
              <a:t> </a:t>
            </a:r>
            <a:r>
              <a:rPr lang="en-US" dirty="0" err="1" smtClean="0"/>
              <a:t>maint</a:t>
            </a:r>
            <a:r>
              <a:rPr lang="en-US" dirty="0" smtClean="0"/>
              <a:t> – 14, low prior</a:t>
            </a:r>
            <a:r>
              <a:rPr lang="en-US" baseline="0" dirty="0" smtClean="0"/>
              <a:t> – 1, duty day – 4, late – 10, aircraft – 14, scanner – 1, no IRIN - 1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96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75% of Northern Rockies orders were for Type 3 or smaller fires, lots of wilderness/backcountry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highest total in recent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35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but one were west coast</a:t>
            </a:r>
            <a:r>
              <a:rPr lang="en-US" baseline="0" dirty="0" smtClean="0"/>
              <a:t> fires </a:t>
            </a:r>
          </a:p>
          <a:p>
            <a:r>
              <a:rPr lang="en-US" baseline="0" dirty="0" smtClean="0"/>
              <a:t>Increased reliance on IR as more fires are managed with a combined strategy – suppression and monitor/confine</a:t>
            </a:r>
          </a:p>
          <a:p>
            <a:r>
              <a:rPr lang="en-US" baseline="0" dirty="0" smtClean="0"/>
              <a:t>King Fire 24 flights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34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 – IMT1 – 432, IMT2 – 476, IMT3 – 218, Other – 109, NIMO – 19, 25 had no info</a:t>
            </a:r>
          </a:p>
          <a:p>
            <a:r>
              <a:rPr lang="en-US" dirty="0" smtClean="0"/>
              <a:t>2013 - IMT1 – 23%, IMT2 – 41%, IMT3 – 22%, Other – 11%, NIMO – 3%</a:t>
            </a:r>
          </a:p>
          <a:p>
            <a:r>
              <a:rPr lang="en-US" dirty="0" smtClean="0"/>
              <a:t>19 had no info</a:t>
            </a:r>
          </a:p>
          <a:p>
            <a:r>
              <a:rPr lang="en-US" dirty="0" smtClean="0"/>
              <a:t>2012 – IMT1 47%, IMT2 29%, other 29%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67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Pilots - Dan Johnson, Don Boyce, Ed Netcher, Andre Mascheroni, Pete Meyer, Jim </a:t>
            </a:r>
            <a:r>
              <a:rPr lang="en-US" dirty="0" err="1" smtClean="0"/>
              <a:t>Rozman</a:t>
            </a:r>
            <a:endParaRPr lang="en-US" dirty="0" smtClean="0"/>
          </a:p>
          <a:p>
            <a:r>
              <a:rPr lang="en-US" dirty="0" smtClean="0"/>
              <a:t>Techs - Woody Smith, </a:t>
            </a:r>
            <a:r>
              <a:rPr lang="en-US" dirty="0" err="1" smtClean="0"/>
              <a:t>Kaz</a:t>
            </a:r>
            <a:r>
              <a:rPr lang="en-US" dirty="0" smtClean="0"/>
              <a:t> </a:t>
            </a:r>
            <a:r>
              <a:rPr lang="en-US" dirty="0" err="1" smtClean="0"/>
              <a:t>Kazimir</a:t>
            </a:r>
            <a:r>
              <a:rPr lang="en-US" dirty="0" smtClean="0"/>
              <a:t>, Rob Navarro, Woody Kessler</a:t>
            </a:r>
          </a:p>
          <a:p>
            <a:r>
              <a:rPr lang="en-US" dirty="0" smtClean="0"/>
              <a:t>Jan Johnson AC3 liaison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5B01-D29C-4224-832F-AF3610894B5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13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white">
            <a:xfrm>
              <a:off x="0" y="1344"/>
              <a:ext cx="5760" cy="29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-8"/>
              <a:ext cx="3640" cy="1434"/>
            </a:xfrm>
            <a:custGeom>
              <a:avLst/>
              <a:gdLst/>
              <a:ahLst/>
              <a:cxnLst>
                <a:cxn ang="0">
                  <a:pos x="0" y="1152"/>
                </a:cxn>
                <a:cxn ang="0">
                  <a:pos x="672" y="1392"/>
                </a:cxn>
                <a:cxn ang="0">
                  <a:pos x="912" y="1152"/>
                </a:cxn>
                <a:cxn ang="0">
                  <a:pos x="864" y="816"/>
                </a:cxn>
                <a:cxn ang="0">
                  <a:pos x="1170" y="588"/>
                </a:cxn>
                <a:cxn ang="0">
                  <a:pos x="1692" y="546"/>
                </a:cxn>
                <a:cxn ang="0">
                  <a:pos x="2112" y="576"/>
                </a:cxn>
                <a:cxn ang="0">
                  <a:pos x="2208" y="384"/>
                </a:cxn>
                <a:cxn ang="0">
                  <a:pos x="2184" y="138"/>
                </a:cxn>
                <a:cxn ang="0">
                  <a:pos x="2640" y="144"/>
                </a:cxn>
                <a:cxn ang="0">
                  <a:pos x="3024" y="432"/>
                </a:cxn>
                <a:cxn ang="0">
                  <a:pos x="3552" y="192"/>
                </a:cxn>
                <a:cxn ang="0">
                  <a:pos x="3552" y="0"/>
                </a:cxn>
              </a:cxnLst>
              <a:rect l="0" t="0" r="r" b="b"/>
              <a:pathLst>
                <a:path w="3640" h="1434">
                  <a:moveTo>
                    <a:pt x="0" y="1152"/>
                  </a:moveTo>
                  <a:cubicBezTo>
                    <a:pt x="112" y="1192"/>
                    <a:pt x="204" y="1434"/>
                    <a:pt x="672" y="1392"/>
                  </a:cubicBezTo>
                  <a:cubicBezTo>
                    <a:pt x="824" y="1392"/>
                    <a:pt x="880" y="1248"/>
                    <a:pt x="912" y="1152"/>
                  </a:cubicBezTo>
                  <a:cubicBezTo>
                    <a:pt x="944" y="1056"/>
                    <a:pt x="821" y="910"/>
                    <a:pt x="864" y="816"/>
                  </a:cubicBezTo>
                  <a:cubicBezTo>
                    <a:pt x="864" y="552"/>
                    <a:pt x="1044" y="582"/>
                    <a:pt x="1170" y="588"/>
                  </a:cubicBezTo>
                  <a:cubicBezTo>
                    <a:pt x="1386" y="666"/>
                    <a:pt x="1535" y="548"/>
                    <a:pt x="1692" y="546"/>
                  </a:cubicBezTo>
                  <a:cubicBezTo>
                    <a:pt x="1849" y="544"/>
                    <a:pt x="1944" y="648"/>
                    <a:pt x="2112" y="576"/>
                  </a:cubicBezTo>
                  <a:cubicBezTo>
                    <a:pt x="2250" y="510"/>
                    <a:pt x="2200" y="448"/>
                    <a:pt x="2208" y="384"/>
                  </a:cubicBezTo>
                  <a:cubicBezTo>
                    <a:pt x="2220" y="311"/>
                    <a:pt x="2040" y="198"/>
                    <a:pt x="2184" y="138"/>
                  </a:cubicBezTo>
                  <a:cubicBezTo>
                    <a:pt x="2346" y="60"/>
                    <a:pt x="2500" y="95"/>
                    <a:pt x="2640" y="144"/>
                  </a:cubicBezTo>
                  <a:cubicBezTo>
                    <a:pt x="2780" y="193"/>
                    <a:pt x="2872" y="424"/>
                    <a:pt x="3024" y="432"/>
                  </a:cubicBezTo>
                  <a:cubicBezTo>
                    <a:pt x="3176" y="440"/>
                    <a:pt x="3464" y="264"/>
                    <a:pt x="3552" y="192"/>
                  </a:cubicBezTo>
                  <a:cubicBezTo>
                    <a:pt x="3640" y="120"/>
                    <a:pt x="3552" y="40"/>
                    <a:pt x="355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-8"/>
              <a:ext cx="1996" cy="1240"/>
            </a:xfrm>
            <a:custGeom>
              <a:avLst/>
              <a:gdLst/>
              <a:ahLst/>
              <a:cxnLst>
                <a:cxn ang="0">
                  <a:pos x="0" y="960"/>
                </a:cxn>
                <a:cxn ang="0">
                  <a:pos x="336" y="1200"/>
                </a:cxn>
                <a:cxn ang="0">
                  <a:pos x="576" y="1200"/>
                </a:cxn>
                <a:cxn ang="0">
                  <a:pos x="696" y="972"/>
                </a:cxn>
                <a:cxn ang="0">
                  <a:pos x="636" y="462"/>
                </a:cxn>
                <a:cxn ang="0">
                  <a:pos x="816" y="276"/>
                </a:cxn>
                <a:cxn ang="0">
                  <a:pos x="1392" y="432"/>
                </a:cxn>
                <a:cxn ang="0">
                  <a:pos x="1740" y="390"/>
                </a:cxn>
                <a:cxn ang="0">
                  <a:pos x="1974" y="348"/>
                </a:cxn>
                <a:cxn ang="0">
                  <a:pos x="1872" y="0"/>
                </a:cxn>
              </a:cxnLst>
              <a:rect l="0" t="0" r="r" b="b"/>
              <a:pathLst>
                <a:path w="1996" h="1240">
                  <a:moveTo>
                    <a:pt x="0" y="960"/>
                  </a:moveTo>
                  <a:cubicBezTo>
                    <a:pt x="56" y="1000"/>
                    <a:pt x="240" y="1160"/>
                    <a:pt x="336" y="1200"/>
                  </a:cubicBezTo>
                  <a:cubicBezTo>
                    <a:pt x="432" y="1240"/>
                    <a:pt x="516" y="1238"/>
                    <a:pt x="576" y="1200"/>
                  </a:cubicBezTo>
                  <a:cubicBezTo>
                    <a:pt x="636" y="1162"/>
                    <a:pt x="686" y="1095"/>
                    <a:pt x="696" y="972"/>
                  </a:cubicBezTo>
                  <a:cubicBezTo>
                    <a:pt x="706" y="849"/>
                    <a:pt x="616" y="578"/>
                    <a:pt x="636" y="462"/>
                  </a:cubicBezTo>
                  <a:cubicBezTo>
                    <a:pt x="656" y="346"/>
                    <a:pt x="690" y="281"/>
                    <a:pt x="816" y="276"/>
                  </a:cubicBezTo>
                  <a:cubicBezTo>
                    <a:pt x="942" y="271"/>
                    <a:pt x="1238" y="413"/>
                    <a:pt x="1392" y="432"/>
                  </a:cubicBezTo>
                  <a:cubicBezTo>
                    <a:pt x="1546" y="451"/>
                    <a:pt x="1643" y="404"/>
                    <a:pt x="1740" y="390"/>
                  </a:cubicBezTo>
                  <a:cubicBezTo>
                    <a:pt x="1837" y="376"/>
                    <a:pt x="1952" y="413"/>
                    <a:pt x="1974" y="348"/>
                  </a:cubicBezTo>
                  <a:cubicBezTo>
                    <a:pt x="1996" y="283"/>
                    <a:pt x="1986" y="84"/>
                    <a:pt x="187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-8"/>
              <a:ext cx="1584" cy="1008"/>
            </a:xfrm>
            <a:custGeom>
              <a:avLst/>
              <a:gdLst/>
              <a:ahLst/>
              <a:cxnLst>
                <a:cxn ang="0">
                  <a:pos x="0" y="576"/>
                </a:cxn>
                <a:cxn ang="0">
                  <a:pos x="336" y="960"/>
                </a:cxn>
                <a:cxn ang="0">
                  <a:pos x="480" y="864"/>
                </a:cxn>
                <a:cxn ang="0">
                  <a:pos x="318" y="414"/>
                </a:cxn>
                <a:cxn ang="0">
                  <a:pos x="780" y="36"/>
                </a:cxn>
                <a:cxn ang="0">
                  <a:pos x="1440" y="192"/>
                </a:cxn>
                <a:cxn ang="0">
                  <a:pos x="1584" y="0"/>
                </a:cxn>
              </a:cxnLst>
              <a:rect l="0" t="0" r="r" b="b"/>
              <a:pathLst>
                <a:path w="1584" h="1008">
                  <a:moveTo>
                    <a:pt x="0" y="576"/>
                  </a:moveTo>
                  <a:cubicBezTo>
                    <a:pt x="56" y="640"/>
                    <a:pt x="256" y="912"/>
                    <a:pt x="336" y="960"/>
                  </a:cubicBezTo>
                  <a:cubicBezTo>
                    <a:pt x="416" y="1008"/>
                    <a:pt x="483" y="955"/>
                    <a:pt x="480" y="864"/>
                  </a:cubicBezTo>
                  <a:cubicBezTo>
                    <a:pt x="477" y="773"/>
                    <a:pt x="384" y="618"/>
                    <a:pt x="318" y="414"/>
                  </a:cubicBezTo>
                  <a:cubicBezTo>
                    <a:pt x="156" y="12"/>
                    <a:pt x="528" y="6"/>
                    <a:pt x="780" y="36"/>
                  </a:cubicBezTo>
                  <a:cubicBezTo>
                    <a:pt x="1002" y="66"/>
                    <a:pt x="1306" y="198"/>
                    <a:pt x="1440" y="192"/>
                  </a:cubicBezTo>
                  <a:cubicBezTo>
                    <a:pt x="1574" y="186"/>
                    <a:pt x="1554" y="40"/>
                    <a:pt x="1584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856" y="144"/>
              <a:ext cx="3752" cy="1816"/>
            </a:xfrm>
            <a:custGeom>
              <a:avLst/>
              <a:gdLst/>
              <a:ahLst/>
              <a:cxnLst>
                <a:cxn ang="0">
                  <a:pos x="248" y="1000"/>
                </a:cxn>
                <a:cxn ang="0">
                  <a:pos x="200" y="760"/>
                </a:cxn>
                <a:cxn ang="0">
                  <a:pos x="248" y="664"/>
                </a:cxn>
                <a:cxn ang="0">
                  <a:pos x="584" y="616"/>
                </a:cxn>
                <a:cxn ang="0">
                  <a:pos x="1304" y="664"/>
                </a:cxn>
                <a:cxn ang="0">
                  <a:pos x="1640" y="424"/>
                </a:cxn>
                <a:cxn ang="0">
                  <a:pos x="1976" y="472"/>
                </a:cxn>
                <a:cxn ang="0">
                  <a:pos x="2600" y="424"/>
                </a:cxn>
                <a:cxn ang="0">
                  <a:pos x="3128" y="88"/>
                </a:cxn>
                <a:cxn ang="0">
                  <a:pos x="3560" y="40"/>
                </a:cxn>
                <a:cxn ang="0">
                  <a:pos x="3656" y="328"/>
                </a:cxn>
                <a:cxn ang="0">
                  <a:pos x="2984" y="760"/>
                </a:cxn>
                <a:cxn ang="0">
                  <a:pos x="2456" y="952"/>
                </a:cxn>
                <a:cxn ang="0">
                  <a:pos x="1976" y="1432"/>
                </a:cxn>
                <a:cxn ang="0">
                  <a:pos x="1400" y="1768"/>
                </a:cxn>
                <a:cxn ang="0">
                  <a:pos x="968" y="1720"/>
                </a:cxn>
                <a:cxn ang="0">
                  <a:pos x="296" y="1768"/>
                </a:cxn>
                <a:cxn ang="0">
                  <a:pos x="8" y="1432"/>
                </a:cxn>
                <a:cxn ang="0">
                  <a:pos x="248" y="1000"/>
                </a:cxn>
              </a:cxnLst>
              <a:rect l="0" t="0" r="r" b="b"/>
              <a:pathLst>
                <a:path w="3752" h="1816">
                  <a:moveTo>
                    <a:pt x="248" y="1000"/>
                  </a:moveTo>
                  <a:cubicBezTo>
                    <a:pt x="280" y="888"/>
                    <a:pt x="200" y="816"/>
                    <a:pt x="200" y="760"/>
                  </a:cubicBezTo>
                  <a:cubicBezTo>
                    <a:pt x="200" y="704"/>
                    <a:pt x="184" y="688"/>
                    <a:pt x="248" y="664"/>
                  </a:cubicBezTo>
                  <a:cubicBezTo>
                    <a:pt x="312" y="640"/>
                    <a:pt x="408" y="616"/>
                    <a:pt x="584" y="616"/>
                  </a:cubicBezTo>
                  <a:cubicBezTo>
                    <a:pt x="760" y="616"/>
                    <a:pt x="1128" y="696"/>
                    <a:pt x="1304" y="664"/>
                  </a:cubicBezTo>
                  <a:cubicBezTo>
                    <a:pt x="1480" y="632"/>
                    <a:pt x="1528" y="456"/>
                    <a:pt x="1640" y="424"/>
                  </a:cubicBezTo>
                  <a:cubicBezTo>
                    <a:pt x="1752" y="392"/>
                    <a:pt x="1816" y="472"/>
                    <a:pt x="1976" y="472"/>
                  </a:cubicBezTo>
                  <a:cubicBezTo>
                    <a:pt x="2136" y="472"/>
                    <a:pt x="2408" y="488"/>
                    <a:pt x="2600" y="424"/>
                  </a:cubicBezTo>
                  <a:cubicBezTo>
                    <a:pt x="2792" y="360"/>
                    <a:pt x="2968" y="152"/>
                    <a:pt x="3128" y="88"/>
                  </a:cubicBezTo>
                  <a:cubicBezTo>
                    <a:pt x="3288" y="24"/>
                    <a:pt x="3472" y="0"/>
                    <a:pt x="3560" y="40"/>
                  </a:cubicBezTo>
                  <a:cubicBezTo>
                    <a:pt x="3648" y="80"/>
                    <a:pt x="3752" y="208"/>
                    <a:pt x="3656" y="328"/>
                  </a:cubicBezTo>
                  <a:cubicBezTo>
                    <a:pt x="3560" y="448"/>
                    <a:pt x="3184" y="656"/>
                    <a:pt x="2984" y="760"/>
                  </a:cubicBezTo>
                  <a:cubicBezTo>
                    <a:pt x="2784" y="864"/>
                    <a:pt x="2624" y="840"/>
                    <a:pt x="2456" y="952"/>
                  </a:cubicBezTo>
                  <a:cubicBezTo>
                    <a:pt x="2288" y="1064"/>
                    <a:pt x="2152" y="1296"/>
                    <a:pt x="1976" y="1432"/>
                  </a:cubicBezTo>
                  <a:cubicBezTo>
                    <a:pt x="1800" y="1568"/>
                    <a:pt x="1568" y="1720"/>
                    <a:pt x="1400" y="1768"/>
                  </a:cubicBezTo>
                  <a:cubicBezTo>
                    <a:pt x="1232" y="1816"/>
                    <a:pt x="1152" y="1720"/>
                    <a:pt x="968" y="1720"/>
                  </a:cubicBezTo>
                  <a:cubicBezTo>
                    <a:pt x="784" y="1720"/>
                    <a:pt x="456" y="1816"/>
                    <a:pt x="296" y="1768"/>
                  </a:cubicBezTo>
                  <a:cubicBezTo>
                    <a:pt x="136" y="1720"/>
                    <a:pt x="16" y="1560"/>
                    <a:pt x="8" y="1432"/>
                  </a:cubicBezTo>
                  <a:cubicBezTo>
                    <a:pt x="0" y="1304"/>
                    <a:pt x="216" y="1112"/>
                    <a:pt x="248" y="10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972" y="688"/>
              <a:ext cx="2580" cy="1140"/>
            </a:xfrm>
            <a:custGeom>
              <a:avLst/>
              <a:gdLst/>
              <a:ahLst/>
              <a:cxnLst>
                <a:cxn ang="0">
                  <a:pos x="36" y="792"/>
                </a:cxn>
                <a:cxn ang="0">
                  <a:pos x="228" y="456"/>
                </a:cxn>
                <a:cxn ang="0">
                  <a:pos x="324" y="264"/>
                </a:cxn>
                <a:cxn ang="0">
                  <a:pos x="612" y="216"/>
                </a:cxn>
                <a:cxn ang="0">
                  <a:pos x="1092" y="312"/>
                </a:cxn>
                <a:cxn ang="0">
                  <a:pos x="1536" y="60"/>
                </a:cxn>
                <a:cxn ang="0">
                  <a:pos x="2388" y="120"/>
                </a:cxn>
                <a:cxn ang="0">
                  <a:pos x="2328" y="288"/>
                </a:cxn>
                <a:cxn ang="0">
                  <a:pos x="2028" y="612"/>
                </a:cxn>
                <a:cxn ang="0">
                  <a:pos x="1428" y="1032"/>
                </a:cxn>
                <a:cxn ang="0">
                  <a:pos x="1140" y="1080"/>
                </a:cxn>
                <a:cxn ang="0">
                  <a:pos x="324" y="1032"/>
                </a:cxn>
                <a:cxn ang="0">
                  <a:pos x="36" y="792"/>
                </a:cxn>
              </a:cxnLst>
              <a:rect l="0" t="0" r="r" b="b"/>
              <a:pathLst>
                <a:path w="2580" h="1140">
                  <a:moveTo>
                    <a:pt x="36" y="792"/>
                  </a:moveTo>
                  <a:cubicBezTo>
                    <a:pt x="66" y="666"/>
                    <a:pt x="180" y="544"/>
                    <a:pt x="228" y="456"/>
                  </a:cubicBezTo>
                  <a:cubicBezTo>
                    <a:pt x="276" y="368"/>
                    <a:pt x="260" y="304"/>
                    <a:pt x="324" y="264"/>
                  </a:cubicBezTo>
                  <a:cubicBezTo>
                    <a:pt x="388" y="224"/>
                    <a:pt x="484" y="208"/>
                    <a:pt x="612" y="216"/>
                  </a:cubicBezTo>
                  <a:cubicBezTo>
                    <a:pt x="740" y="224"/>
                    <a:pt x="828" y="330"/>
                    <a:pt x="1092" y="312"/>
                  </a:cubicBezTo>
                  <a:cubicBezTo>
                    <a:pt x="1422" y="270"/>
                    <a:pt x="1416" y="0"/>
                    <a:pt x="1536" y="60"/>
                  </a:cubicBezTo>
                  <a:cubicBezTo>
                    <a:pt x="1782" y="204"/>
                    <a:pt x="2256" y="82"/>
                    <a:pt x="2388" y="120"/>
                  </a:cubicBezTo>
                  <a:cubicBezTo>
                    <a:pt x="2520" y="158"/>
                    <a:pt x="2580" y="198"/>
                    <a:pt x="2328" y="288"/>
                  </a:cubicBezTo>
                  <a:cubicBezTo>
                    <a:pt x="2094" y="378"/>
                    <a:pt x="2178" y="488"/>
                    <a:pt x="2028" y="612"/>
                  </a:cubicBezTo>
                  <a:cubicBezTo>
                    <a:pt x="1878" y="736"/>
                    <a:pt x="1576" y="954"/>
                    <a:pt x="1428" y="1032"/>
                  </a:cubicBezTo>
                  <a:cubicBezTo>
                    <a:pt x="1292" y="1112"/>
                    <a:pt x="1218" y="1140"/>
                    <a:pt x="1140" y="1080"/>
                  </a:cubicBezTo>
                  <a:cubicBezTo>
                    <a:pt x="918" y="960"/>
                    <a:pt x="508" y="1080"/>
                    <a:pt x="324" y="1032"/>
                  </a:cubicBezTo>
                  <a:cubicBezTo>
                    <a:pt x="140" y="984"/>
                    <a:pt x="0" y="918"/>
                    <a:pt x="36" y="7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1170" y="910"/>
              <a:ext cx="1758" cy="696"/>
            </a:xfrm>
            <a:custGeom>
              <a:avLst/>
              <a:gdLst/>
              <a:ahLst/>
              <a:cxnLst>
                <a:cxn ang="0">
                  <a:pos x="60" y="594"/>
                </a:cxn>
                <a:cxn ang="0">
                  <a:pos x="126" y="234"/>
                </a:cxn>
                <a:cxn ang="0">
                  <a:pos x="1182" y="234"/>
                </a:cxn>
                <a:cxn ang="0">
                  <a:pos x="1518" y="90"/>
                </a:cxn>
                <a:cxn ang="0">
                  <a:pos x="1710" y="138"/>
                </a:cxn>
                <a:cxn ang="0">
                  <a:pos x="1230" y="522"/>
                </a:cxn>
                <a:cxn ang="0">
                  <a:pos x="750" y="666"/>
                </a:cxn>
                <a:cxn ang="0">
                  <a:pos x="60" y="594"/>
                </a:cxn>
              </a:cxnLst>
              <a:rect l="0" t="0" r="r" b="b"/>
              <a:pathLst>
                <a:path w="1758" h="696">
                  <a:moveTo>
                    <a:pt x="60" y="594"/>
                  </a:moveTo>
                  <a:cubicBezTo>
                    <a:pt x="0" y="462"/>
                    <a:pt x="48" y="306"/>
                    <a:pt x="126" y="234"/>
                  </a:cubicBezTo>
                  <a:cubicBezTo>
                    <a:pt x="390" y="30"/>
                    <a:pt x="654" y="378"/>
                    <a:pt x="1182" y="234"/>
                  </a:cubicBezTo>
                  <a:cubicBezTo>
                    <a:pt x="1414" y="210"/>
                    <a:pt x="1284" y="132"/>
                    <a:pt x="1518" y="90"/>
                  </a:cubicBezTo>
                  <a:cubicBezTo>
                    <a:pt x="1680" y="0"/>
                    <a:pt x="1758" y="66"/>
                    <a:pt x="1710" y="138"/>
                  </a:cubicBezTo>
                  <a:cubicBezTo>
                    <a:pt x="1662" y="210"/>
                    <a:pt x="1290" y="372"/>
                    <a:pt x="1230" y="522"/>
                  </a:cubicBezTo>
                  <a:cubicBezTo>
                    <a:pt x="1134" y="696"/>
                    <a:pt x="945" y="654"/>
                    <a:pt x="750" y="666"/>
                  </a:cubicBezTo>
                  <a:cubicBezTo>
                    <a:pt x="555" y="678"/>
                    <a:pt x="164" y="666"/>
                    <a:pt x="60" y="5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99203">
              <a:off x="1296" y="1240"/>
              <a:ext cx="928" cy="192"/>
            </a:xfrm>
            <a:custGeom>
              <a:avLst/>
              <a:gdLst/>
              <a:ahLst/>
              <a:cxnLst>
                <a:cxn ang="0">
                  <a:pos x="104" y="96"/>
                </a:cxn>
                <a:cxn ang="0">
                  <a:pos x="152" y="0"/>
                </a:cxn>
                <a:cxn ang="0">
                  <a:pos x="728" y="96"/>
                </a:cxn>
                <a:cxn ang="0">
                  <a:pos x="920" y="96"/>
                </a:cxn>
                <a:cxn ang="0">
                  <a:pos x="776" y="192"/>
                </a:cxn>
                <a:cxn ang="0">
                  <a:pos x="104" y="96"/>
                </a:cxn>
              </a:cxnLst>
              <a:rect l="0" t="0" r="r" b="b"/>
              <a:pathLst>
                <a:path w="928" h="192">
                  <a:moveTo>
                    <a:pt x="104" y="96"/>
                  </a:moveTo>
                  <a:cubicBezTo>
                    <a:pt x="0" y="64"/>
                    <a:pt x="48" y="0"/>
                    <a:pt x="152" y="0"/>
                  </a:cubicBezTo>
                  <a:cubicBezTo>
                    <a:pt x="256" y="0"/>
                    <a:pt x="600" y="80"/>
                    <a:pt x="728" y="96"/>
                  </a:cubicBezTo>
                  <a:cubicBezTo>
                    <a:pt x="856" y="112"/>
                    <a:pt x="912" y="80"/>
                    <a:pt x="920" y="96"/>
                  </a:cubicBezTo>
                  <a:cubicBezTo>
                    <a:pt x="928" y="112"/>
                    <a:pt x="912" y="192"/>
                    <a:pt x="776" y="192"/>
                  </a:cubicBezTo>
                  <a:cubicBezTo>
                    <a:pt x="640" y="192"/>
                    <a:pt x="208" y="128"/>
                    <a:pt x="104" y="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0" y="1584"/>
              <a:ext cx="5754" cy="2280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336" y="40"/>
                </a:cxn>
                <a:cxn ang="0">
                  <a:pos x="720" y="280"/>
                </a:cxn>
                <a:cxn ang="0">
                  <a:pos x="912" y="712"/>
                </a:cxn>
                <a:cxn ang="0">
                  <a:pos x="864" y="1240"/>
                </a:cxn>
                <a:cxn ang="0">
                  <a:pos x="960" y="1768"/>
                </a:cxn>
                <a:cxn ang="0">
                  <a:pos x="1440" y="2152"/>
                </a:cxn>
                <a:cxn ang="0">
                  <a:pos x="2160" y="2248"/>
                </a:cxn>
                <a:cxn ang="0">
                  <a:pos x="2688" y="1960"/>
                </a:cxn>
                <a:cxn ang="0">
                  <a:pos x="2706" y="472"/>
                </a:cxn>
                <a:cxn ang="0">
                  <a:pos x="3456" y="424"/>
                </a:cxn>
                <a:cxn ang="0">
                  <a:pos x="4416" y="712"/>
                </a:cxn>
                <a:cxn ang="0">
                  <a:pos x="4416" y="1432"/>
                </a:cxn>
                <a:cxn ang="0">
                  <a:pos x="4728" y="1822"/>
                </a:cxn>
                <a:cxn ang="0">
                  <a:pos x="5322" y="2206"/>
                </a:cxn>
                <a:cxn ang="0">
                  <a:pos x="5754" y="1510"/>
                </a:cxn>
              </a:cxnLst>
              <a:rect l="0" t="0" r="r" b="b"/>
              <a:pathLst>
                <a:path w="5754" h="2280">
                  <a:moveTo>
                    <a:pt x="0" y="40"/>
                  </a:moveTo>
                  <a:cubicBezTo>
                    <a:pt x="56" y="40"/>
                    <a:pt x="216" y="0"/>
                    <a:pt x="336" y="40"/>
                  </a:cubicBezTo>
                  <a:cubicBezTo>
                    <a:pt x="456" y="80"/>
                    <a:pt x="624" y="168"/>
                    <a:pt x="720" y="280"/>
                  </a:cubicBezTo>
                  <a:cubicBezTo>
                    <a:pt x="816" y="392"/>
                    <a:pt x="888" y="552"/>
                    <a:pt x="912" y="712"/>
                  </a:cubicBezTo>
                  <a:cubicBezTo>
                    <a:pt x="936" y="872"/>
                    <a:pt x="856" y="1064"/>
                    <a:pt x="864" y="1240"/>
                  </a:cubicBezTo>
                  <a:cubicBezTo>
                    <a:pt x="872" y="1416"/>
                    <a:pt x="864" y="1616"/>
                    <a:pt x="960" y="1768"/>
                  </a:cubicBezTo>
                  <a:cubicBezTo>
                    <a:pt x="1056" y="1920"/>
                    <a:pt x="1240" y="2072"/>
                    <a:pt x="1440" y="2152"/>
                  </a:cubicBezTo>
                  <a:cubicBezTo>
                    <a:pt x="1640" y="2232"/>
                    <a:pt x="1952" y="2280"/>
                    <a:pt x="2160" y="2248"/>
                  </a:cubicBezTo>
                  <a:cubicBezTo>
                    <a:pt x="2368" y="2216"/>
                    <a:pt x="2597" y="2256"/>
                    <a:pt x="2688" y="1960"/>
                  </a:cubicBezTo>
                  <a:cubicBezTo>
                    <a:pt x="2779" y="1664"/>
                    <a:pt x="2578" y="728"/>
                    <a:pt x="2706" y="472"/>
                  </a:cubicBezTo>
                  <a:cubicBezTo>
                    <a:pt x="2834" y="216"/>
                    <a:pt x="3171" y="384"/>
                    <a:pt x="3456" y="424"/>
                  </a:cubicBezTo>
                  <a:cubicBezTo>
                    <a:pt x="3741" y="464"/>
                    <a:pt x="4256" y="544"/>
                    <a:pt x="4416" y="712"/>
                  </a:cubicBezTo>
                  <a:cubicBezTo>
                    <a:pt x="4576" y="880"/>
                    <a:pt x="4364" y="1247"/>
                    <a:pt x="4416" y="1432"/>
                  </a:cubicBezTo>
                  <a:cubicBezTo>
                    <a:pt x="4468" y="1617"/>
                    <a:pt x="4577" y="1693"/>
                    <a:pt x="4728" y="1822"/>
                  </a:cubicBezTo>
                  <a:cubicBezTo>
                    <a:pt x="4879" y="1951"/>
                    <a:pt x="5151" y="2258"/>
                    <a:pt x="5322" y="2206"/>
                  </a:cubicBezTo>
                  <a:cubicBezTo>
                    <a:pt x="5493" y="2154"/>
                    <a:pt x="5664" y="1655"/>
                    <a:pt x="5754" y="151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1056" y="2008"/>
              <a:ext cx="1496" cy="1464"/>
            </a:xfrm>
            <a:custGeom>
              <a:avLst/>
              <a:gdLst/>
              <a:ahLst/>
              <a:cxnLst>
                <a:cxn ang="0">
                  <a:pos x="408" y="16"/>
                </a:cxn>
                <a:cxn ang="0">
                  <a:pos x="72" y="304"/>
                </a:cxn>
                <a:cxn ang="0">
                  <a:pos x="72" y="976"/>
                </a:cxn>
                <a:cxn ang="0">
                  <a:pos x="504" y="1360"/>
                </a:cxn>
                <a:cxn ang="0">
                  <a:pos x="1128" y="1408"/>
                </a:cxn>
                <a:cxn ang="0">
                  <a:pos x="1464" y="1024"/>
                </a:cxn>
                <a:cxn ang="0">
                  <a:pos x="1320" y="208"/>
                </a:cxn>
                <a:cxn ang="0">
                  <a:pos x="408" y="16"/>
                </a:cxn>
              </a:cxnLst>
              <a:rect l="0" t="0" r="r" b="b"/>
              <a:pathLst>
                <a:path w="1496" h="1464">
                  <a:moveTo>
                    <a:pt x="408" y="16"/>
                  </a:moveTo>
                  <a:cubicBezTo>
                    <a:pt x="200" y="32"/>
                    <a:pt x="128" y="144"/>
                    <a:pt x="72" y="304"/>
                  </a:cubicBezTo>
                  <a:cubicBezTo>
                    <a:pt x="16" y="464"/>
                    <a:pt x="0" y="800"/>
                    <a:pt x="72" y="976"/>
                  </a:cubicBezTo>
                  <a:cubicBezTo>
                    <a:pt x="144" y="1152"/>
                    <a:pt x="328" y="1288"/>
                    <a:pt x="504" y="1360"/>
                  </a:cubicBezTo>
                  <a:cubicBezTo>
                    <a:pt x="680" y="1432"/>
                    <a:pt x="968" y="1464"/>
                    <a:pt x="1128" y="1408"/>
                  </a:cubicBezTo>
                  <a:cubicBezTo>
                    <a:pt x="1288" y="1352"/>
                    <a:pt x="1432" y="1224"/>
                    <a:pt x="1464" y="1024"/>
                  </a:cubicBezTo>
                  <a:cubicBezTo>
                    <a:pt x="1496" y="824"/>
                    <a:pt x="1496" y="376"/>
                    <a:pt x="1320" y="208"/>
                  </a:cubicBezTo>
                  <a:cubicBezTo>
                    <a:pt x="1144" y="40"/>
                    <a:pt x="616" y="0"/>
                    <a:pt x="40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 rot="1159149">
              <a:off x="1296" y="2152"/>
              <a:ext cx="1126" cy="730"/>
            </a:xfrm>
            <a:custGeom>
              <a:avLst/>
              <a:gdLst/>
              <a:ahLst/>
              <a:cxnLst>
                <a:cxn ang="0">
                  <a:pos x="940" y="196"/>
                </a:cxn>
                <a:cxn ang="0">
                  <a:pos x="576" y="20"/>
                </a:cxn>
                <a:cxn ang="0">
                  <a:pos x="192" y="76"/>
                </a:cxn>
                <a:cxn ang="0">
                  <a:pos x="24" y="372"/>
                </a:cxn>
                <a:cxn ang="0">
                  <a:pos x="520" y="670"/>
                </a:cxn>
                <a:cxn ang="0">
                  <a:pos x="1048" y="568"/>
                </a:cxn>
                <a:cxn ang="0">
                  <a:pos x="940" y="196"/>
                </a:cxn>
              </a:cxnLst>
              <a:rect l="0" t="0" r="r" b="b"/>
              <a:pathLst>
                <a:path w="1126" h="730">
                  <a:moveTo>
                    <a:pt x="940" y="196"/>
                  </a:moveTo>
                  <a:cubicBezTo>
                    <a:pt x="700" y="100"/>
                    <a:pt x="701" y="40"/>
                    <a:pt x="576" y="20"/>
                  </a:cubicBezTo>
                  <a:cubicBezTo>
                    <a:pt x="451" y="0"/>
                    <a:pt x="284" y="17"/>
                    <a:pt x="192" y="76"/>
                  </a:cubicBezTo>
                  <a:cubicBezTo>
                    <a:pt x="100" y="135"/>
                    <a:pt x="56" y="132"/>
                    <a:pt x="24" y="372"/>
                  </a:cubicBezTo>
                  <a:cubicBezTo>
                    <a:pt x="0" y="730"/>
                    <a:pt x="350" y="637"/>
                    <a:pt x="520" y="670"/>
                  </a:cubicBezTo>
                  <a:cubicBezTo>
                    <a:pt x="690" y="703"/>
                    <a:pt x="978" y="647"/>
                    <a:pt x="1048" y="568"/>
                  </a:cubicBezTo>
                  <a:cubicBezTo>
                    <a:pt x="1118" y="489"/>
                    <a:pt x="1126" y="280"/>
                    <a:pt x="940" y="1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3112" y="-8"/>
              <a:ext cx="2648" cy="3394"/>
            </a:xfrm>
            <a:custGeom>
              <a:avLst/>
              <a:gdLst/>
              <a:ahLst/>
              <a:cxnLst>
                <a:cxn ang="0">
                  <a:pos x="1496" y="0"/>
                </a:cxn>
                <a:cxn ang="0">
                  <a:pos x="1640" y="384"/>
                </a:cxn>
                <a:cxn ang="0">
                  <a:pos x="1400" y="864"/>
                </a:cxn>
                <a:cxn ang="0">
                  <a:pos x="536" y="1200"/>
                </a:cxn>
                <a:cxn ang="0">
                  <a:pos x="56" y="1584"/>
                </a:cxn>
                <a:cxn ang="0">
                  <a:pos x="200" y="1872"/>
                </a:cxn>
                <a:cxn ang="0">
                  <a:pos x="1064" y="2016"/>
                </a:cxn>
                <a:cxn ang="0">
                  <a:pos x="1592" y="2304"/>
                </a:cxn>
                <a:cxn ang="0">
                  <a:pos x="1562" y="2940"/>
                </a:cxn>
                <a:cxn ang="0">
                  <a:pos x="2120" y="3384"/>
                </a:cxn>
                <a:cxn ang="0">
                  <a:pos x="2648" y="2880"/>
                </a:cxn>
              </a:cxnLst>
              <a:rect l="0" t="0" r="r" b="b"/>
              <a:pathLst>
                <a:path w="2648" h="3394">
                  <a:moveTo>
                    <a:pt x="1496" y="0"/>
                  </a:moveTo>
                  <a:cubicBezTo>
                    <a:pt x="1520" y="64"/>
                    <a:pt x="1656" y="240"/>
                    <a:pt x="1640" y="384"/>
                  </a:cubicBezTo>
                  <a:cubicBezTo>
                    <a:pt x="1624" y="528"/>
                    <a:pt x="1584" y="728"/>
                    <a:pt x="1400" y="864"/>
                  </a:cubicBezTo>
                  <a:cubicBezTo>
                    <a:pt x="1216" y="1000"/>
                    <a:pt x="760" y="1080"/>
                    <a:pt x="536" y="1200"/>
                  </a:cubicBezTo>
                  <a:cubicBezTo>
                    <a:pt x="312" y="1320"/>
                    <a:pt x="112" y="1472"/>
                    <a:pt x="56" y="1584"/>
                  </a:cubicBezTo>
                  <a:cubicBezTo>
                    <a:pt x="0" y="1696"/>
                    <a:pt x="32" y="1800"/>
                    <a:pt x="200" y="1872"/>
                  </a:cubicBezTo>
                  <a:cubicBezTo>
                    <a:pt x="368" y="1944"/>
                    <a:pt x="832" y="1944"/>
                    <a:pt x="1064" y="2016"/>
                  </a:cubicBezTo>
                  <a:cubicBezTo>
                    <a:pt x="1296" y="2088"/>
                    <a:pt x="1509" y="2150"/>
                    <a:pt x="1592" y="2304"/>
                  </a:cubicBezTo>
                  <a:cubicBezTo>
                    <a:pt x="1675" y="2458"/>
                    <a:pt x="1474" y="2760"/>
                    <a:pt x="1562" y="2940"/>
                  </a:cubicBezTo>
                  <a:cubicBezTo>
                    <a:pt x="1650" y="3120"/>
                    <a:pt x="1939" y="3394"/>
                    <a:pt x="2120" y="3384"/>
                  </a:cubicBezTo>
                  <a:cubicBezTo>
                    <a:pt x="2301" y="3374"/>
                    <a:pt x="2538" y="2985"/>
                    <a:pt x="2648" y="28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3504" y="-8"/>
              <a:ext cx="2256" cy="3160"/>
            </a:xfrm>
            <a:custGeom>
              <a:avLst/>
              <a:gdLst/>
              <a:ahLst/>
              <a:cxnLst>
                <a:cxn ang="0">
                  <a:pos x="1488" y="0"/>
                </a:cxn>
                <a:cxn ang="0">
                  <a:pos x="1488" y="528"/>
                </a:cxn>
                <a:cxn ang="0">
                  <a:pos x="1104" y="1008"/>
                </a:cxn>
                <a:cxn ang="0">
                  <a:pos x="144" y="1488"/>
                </a:cxn>
                <a:cxn ang="0">
                  <a:pos x="240" y="1776"/>
                </a:cxn>
                <a:cxn ang="0">
                  <a:pos x="1056" y="1872"/>
                </a:cxn>
                <a:cxn ang="0">
                  <a:pos x="1536" y="2064"/>
                </a:cxn>
                <a:cxn ang="0">
                  <a:pos x="1536" y="2448"/>
                </a:cxn>
                <a:cxn ang="0">
                  <a:pos x="1344" y="2784"/>
                </a:cxn>
                <a:cxn ang="0">
                  <a:pos x="1632" y="3120"/>
                </a:cxn>
                <a:cxn ang="0">
                  <a:pos x="1968" y="3024"/>
                </a:cxn>
                <a:cxn ang="0">
                  <a:pos x="2208" y="2496"/>
                </a:cxn>
                <a:cxn ang="0">
                  <a:pos x="2112" y="1968"/>
                </a:cxn>
                <a:cxn ang="0">
                  <a:pos x="1776" y="1584"/>
                </a:cxn>
                <a:cxn ang="0">
                  <a:pos x="1824" y="1152"/>
                </a:cxn>
                <a:cxn ang="0">
                  <a:pos x="2256" y="672"/>
                </a:cxn>
              </a:cxnLst>
              <a:rect l="0" t="0" r="r" b="b"/>
              <a:pathLst>
                <a:path w="2256" h="3160">
                  <a:moveTo>
                    <a:pt x="1488" y="0"/>
                  </a:moveTo>
                  <a:cubicBezTo>
                    <a:pt x="1488" y="88"/>
                    <a:pt x="1552" y="360"/>
                    <a:pt x="1488" y="528"/>
                  </a:cubicBezTo>
                  <a:cubicBezTo>
                    <a:pt x="1424" y="696"/>
                    <a:pt x="1328" y="848"/>
                    <a:pt x="1104" y="1008"/>
                  </a:cubicBezTo>
                  <a:cubicBezTo>
                    <a:pt x="880" y="1168"/>
                    <a:pt x="288" y="1360"/>
                    <a:pt x="144" y="1488"/>
                  </a:cubicBezTo>
                  <a:cubicBezTo>
                    <a:pt x="0" y="1616"/>
                    <a:pt x="88" y="1712"/>
                    <a:pt x="240" y="1776"/>
                  </a:cubicBezTo>
                  <a:cubicBezTo>
                    <a:pt x="392" y="1840"/>
                    <a:pt x="840" y="1824"/>
                    <a:pt x="1056" y="1872"/>
                  </a:cubicBezTo>
                  <a:cubicBezTo>
                    <a:pt x="1272" y="1920"/>
                    <a:pt x="1456" y="1968"/>
                    <a:pt x="1536" y="2064"/>
                  </a:cubicBezTo>
                  <a:cubicBezTo>
                    <a:pt x="1616" y="2160"/>
                    <a:pt x="1568" y="2328"/>
                    <a:pt x="1536" y="2448"/>
                  </a:cubicBezTo>
                  <a:cubicBezTo>
                    <a:pt x="1504" y="2568"/>
                    <a:pt x="1328" y="2672"/>
                    <a:pt x="1344" y="2784"/>
                  </a:cubicBezTo>
                  <a:cubicBezTo>
                    <a:pt x="1360" y="2896"/>
                    <a:pt x="1528" y="3080"/>
                    <a:pt x="1632" y="3120"/>
                  </a:cubicBezTo>
                  <a:cubicBezTo>
                    <a:pt x="1736" y="3160"/>
                    <a:pt x="1872" y="3128"/>
                    <a:pt x="1968" y="3024"/>
                  </a:cubicBezTo>
                  <a:cubicBezTo>
                    <a:pt x="2064" y="2920"/>
                    <a:pt x="2184" y="2672"/>
                    <a:pt x="2208" y="2496"/>
                  </a:cubicBezTo>
                  <a:cubicBezTo>
                    <a:pt x="2232" y="2320"/>
                    <a:pt x="2184" y="2120"/>
                    <a:pt x="2112" y="1968"/>
                  </a:cubicBezTo>
                  <a:cubicBezTo>
                    <a:pt x="2040" y="1816"/>
                    <a:pt x="1824" y="1720"/>
                    <a:pt x="1776" y="1584"/>
                  </a:cubicBezTo>
                  <a:cubicBezTo>
                    <a:pt x="1728" y="1448"/>
                    <a:pt x="1744" y="1304"/>
                    <a:pt x="1824" y="1152"/>
                  </a:cubicBezTo>
                  <a:cubicBezTo>
                    <a:pt x="1904" y="1000"/>
                    <a:pt x="2166" y="772"/>
                    <a:pt x="2256" y="67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4008" y="1080"/>
              <a:ext cx="1048" cy="696"/>
            </a:xfrm>
            <a:custGeom>
              <a:avLst/>
              <a:gdLst/>
              <a:ahLst/>
              <a:cxnLst>
                <a:cxn ang="0">
                  <a:pos x="984" y="256"/>
                </a:cxn>
                <a:cxn ang="0">
                  <a:pos x="840" y="16"/>
                </a:cxn>
                <a:cxn ang="0">
                  <a:pos x="552" y="160"/>
                </a:cxn>
                <a:cxn ang="0">
                  <a:pos x="320" y="304"/>
                </a:cxn>
                <a:cxn ang="0">
                  <a:pos x="600" y="592"/>
                </a:cxn>
                <a:cxn ang="0">
                  <a:pos x="984" y="640"/>
                </a:cxn>
                <a:cxn ang="0">
                  <a:pos x="984" y="256"/>
                </a:cxn>
              </a:cxnLst>
              <a:rect l="0" t="0" r="r" b="b"/>
              <a:pathLst>
                <a:path w="1048" h="696">
                  <a:moveTo>
                    <a:pt x="984" y="256"/>
                  </a:moveTo>
                  <a:cubicBezTo>
                    <a:pt x="960" y="152"/>
                    <a:pt x="992" y="32"/>
                    <a:pt x="840" y="16"/>
                  </a:cubicBezTo>
                  <a:cubicBezTo>
                    <a:pt x="736" y="0"/>
                    <a:pt x="624" y="104"/>
                    <a:pt x="552" y="160"/>
                  </a:cubicBezTo>
                  <a:cubicBezTo>
                    <a:pt x="465" y="208"/>
                    <a:pt x="480" y="240"/>
                    <a:pt x="320" y="304"/>
                  </a:cubicBezTo>
                  <a:cubicBezTo>
                    <a:pt x="168" y="368"/>
                    <a:pt x="0" y="512"/>
                    <a:pt x="600" y="592"/>
                  </a:cubicBezTo>
                  <a:cubicBezTo>
                    <a:pt x="696" y="640"/>
                    <a:pt x="920" y="696"/>
                    <a:pt x="984" y="640"/>
                  </a:cubicBezTo>
                  <a:cubicBezTo>
                    <a:pt x="1048" y="584"/>
                    <a:pt x="984" y="336"/>
                    <a:pt x="98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117" y="-8"/>
              <a:ext cx="547" cy="69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528"/>
                </a:cxn>
                <a:cxn ang="0">
                  <a:pos x="131" y="680"/>
                </a:cxn>
                <a:cxn ang="0">
                  <a:pos x="355" y="624"/>
                </a:cxn>
                <a:cxn ang="0">
                  <a:pos x="499" y="384"/>
                </a:cxn>
                <a:cxn ang="0">
                  <a:pos x="547" y="0"/>
                </a:cxn>
              </a:cxnLst>
              <a:rect l="0" t="0" r="r" b="b"/>
              <a:pathLst>
                <a:path w="547" h="696">
                  <a:moveTo>
                    <a:pt x="19" y="0"/>
                  </a:moveTo>
                  <a:cubicBezTo>
                    <a:pt x="19" y="88"/>
                    <a:pt x="0" y="415"/>
                    <a:pt x="19" y="528"/>
                  </a:cubicBezTo>
                  <a:cubicBezTo>
                    <a:pt x="38" y="641"/>
                    <a:pt x="75" y="664"/>
                    <a:pt x="131" y="680"/>
                  </a:cubicBezTo>
                  <a:cubicBezTo>
                    <a:pt x="187" y="696"/>
                    <a:pt x="294" y="673"/>
                    <a:pt x="355" y="624"/>
                  </a:cubicBezTo>
                  <a:cubicBezTo>
                    <a:pt x="416" y="575"/>
                    <a:pt x="467" y="488"/>
                    <a:pt x="499" y="384"/>
                  </a:cubicBezTo>
                  <a:cubicBezTo>
                    <a:pt x="531" y="280"/>
                    <a:pt x="537" y="80"/>
                    <a:pt x="547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0" y="2024"/>
              <a:ext cx="1984" cy="229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6" y="32"/>
                </a:cxn>
                <a:cxn ang="0">
                  <a:pos x="592" y="224"/>
                </a:cxn>
                <a:cxn ang="0">
                  <a:pos x="696" y="664"/>
                </a:cxn>
                <a:cxn ang="0">
                  <a:pos x="664" y="1224"/>
                </a:cxn>
                <a:cxn ang="0">
                  <a:pos x="816" y="1784"/>
                </a:cxn>
                <a:cxn ang="0">
                  <a:pos x="1128" y="2128"/>
                </a:cxn>
                <a:cxn ang="0">
                  <a:pos x="1984" y="2296"/>
                </a:cxn>
              </a:cxnLst>
              <a:rect l="0" t="0" r="r" b="b"/>
              <a:pathLst>
                <a:path w="1984" h="2296">
                  <a:moveTo>
                    <a:pt x="0" y="32"/>
                  </a:moveTo>
                  <a:cubicBezTo>
                    <a:pt x="56" y="32"/>
                    <a:pt x="237" y="0"/>
                    <a:pt x="336" y="32"/>
                  </a:cubicBezTo>
                  <a:cubicBezTo>
                    <a:pt x="435" y="64"/>
                    <a:pt x="532" y="119"/>
                    <a:pt x="592" y="224"/>
                  </a:cubicBezTo>
                  <a:cubicBezTo>
                    <a:pt x="652" y="329"/>
                    <a:pt x="684" y="497"/>
                    <a:pt x="696" y="664"/>
                  </a:cubicBezTo>
                  <a:cubicBezTo>
                    <a:pt x="708" y="831"/>
                    <a:pt x="644" y="1037"/>
                    <a:pt x="664" y="1224"/>
                  </a:cubicBezTo>
                  <a:cubicBezTo>
                    <a:pt x="684" y="1411"/>
                    <a:pt x="739" y="1633"/>
                    <a:pt x="816" y="1784"/>
                  </a:cubicBezTo>
                  <a:cubicBezTo>
                    <a:pt x="893" y="1935"/>
                    <a:pt x="933" y="2043"/>
                    <a:pt x="1128" y="2128"/>
                  </a:cubicBezTo>
                  <a:cubicBezTo>
                    <a:pt x="1323" y="2213"/>
                    <a:pt x="1806" y="2261"/>
                    <a:pt x="1984" y="229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0" y="2400"/>
              <a:ext cx="816" cy="1912"/>
            </a:xfrm>
            <a:custGeom>
              <a:avLst/>
              <a:gdLst/>
              <a:ahLst/>
              <a:cxnLst>
                <a:cxn ang="0">
                  <a:pos x="0" y="280"/>
                </a:cxn>
                <a:cxn ang="0">
                  <a:pos x="384" y="280"/>
                </a:cxn>
                <a:cxn ang="0">
                  <a:pos x="368" y="896"/>
                </a:cxn>
                <a:cxn ang="0">
                  <a:pos x="528" y="1528"/>
                </a:cxn>
                <a:cxn ang="0">
                  <a:pos x="816" y="1912"/>
                </a:cxn>
              </a:cxnLst>
              <a:rect l="0" t="0" r="r" b="b"/>
              <a:pathLst>
                <a:path w="816" h="1912">
                  <a:moveTo>
                    <a:pt x="0" y="280"/>
                  </a:moveTo>
                  <a:cubicBezTo>
                    <a:pt x="144" y="0"/>
                    <a:pt x="323" y="177"/>
                    <a:pt x="384" y="280"/>
                  </a:cubicBezTo>
                  <a:cubicBezTo>
                    <a:pt x="488" y="440"/>
                    <a:pt x="344" y="688"/>
                    <a:pt x="368" y="896"/>
                  </a:cubicBezTo>
                  <a:cubicBezTo>
                    <a:pt x="392" y="1104"/>
                    <a:pt x="453" y="1359"/>
                    <a:pt x="528" y="1528"/>
                  </a:cubicBezTo>
                  <a:cubicBezTo>
                    <a:pt x="603" y="1697"/>
                    <a:pt x="756" y="1832"/>
                    <a:pt x="816" y="191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2688" y="3228"/>
              <a:ext cx="3080" cy="1084"/>
            </a:xfrm>
            <a:custGeom>
              <a:avLst/>
              <a:gdLst/>
              <a:ahLst/>
              <a:cxnLst>
                <a:cxn ang="0">
                  <a:pos x="0" y="1084"/>
                </a:cxn>
                <a:cxn ang="0">
                  <a:pos x="424" y="932"/>
                </a:cxn>
                <a:cxn ang="0">
                  <a:pos x="640" y="292"/>
                </a:cxn>
                <a:cxn ang="0">
                  <a:pos x="1032" y="20"/>
                </a:cxn>
                <a:cxn ang="0">
                  <a:pos x="1536" y="172"/>
                </a:cxn>
                <a:cxn ang="0">
                  <a:pos x="2064" y="604"/>
                </a:cxn>
                <a:cxn ang="0">
                  <a:pos x="2400" y="940"/>
                </a:cxn>
                <a:cxn ang="0">
                  <a:pos x="3080" y="1084"/>
                </a:cxn>
              </a:cxnLst>
              <a:rect l="0" t="0" r="r" b="b"/>
              <a:pathLst>
                <a:path w="3080" h="1084">
                  <a:moveTo>
                    <a:pt x="0" y="1084"/>
                  </a:moveTo>
                  <a:cubicBezTo>
                    <a:pt x="71" y="1059"/>
                    <a:pt x="317" y="1064"/>
                    <a:pt x="424" y="932"/>
                  </a:cubicBezTo>
                  <a:cubicBezTo>
                    <a:pt x="531" y="800"/>
                    <a:pt x="539" y="444"/>
                    <a:pt x="640" y="292"/>
                  </a:cubicBezTo>
                  <a:cubicBezTo>
                    <a:pt x="741" y="140"/>
                    <a:pt x="883" y="40"/>
                    <a:pt x="1032" y="20"/>
                  </a:cubicBezTo>
                  <a:cubicBezTo>
                    <a:pt x="1181" y="0"/>
                    <a:pt x="1364" y="75"/>
                    <a:pt x="1536" y="172"/>
                  </a:cubicBezTo>
                  <a:cubicBezTo>
                    <a:pt x="1708" y="269"/>
                    <a:pt x="1920" y="476"/>
                    <a:pt x="2064" y="604"/>
                  </a:cubicBezTo>
                  <a:cubicBezTo>
                    <a:pt x="2208" y="732"/>
                    <a:pt x="2231" y="860"/>
                    <a:pt x="2400" y="940"/>
                  </a:cubicBezTo>
                  <a:cubicBezTo>
                    <a:pt x="2569" y="1020"/>
                    <a:pt x="2939" y="1054"/>
                    <a:pt x="3080" y="1084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2" descr="Topbanx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3"/>
            <p:cNvSpPr>
              <a:spLocks noChangeArrowheads="1"/>
            </p:cNvSpPr>
            <p:nvPr/>
          </p:nvSpPr>
          <p:spPr bwMode="ltGray">
            <a:xfrm>
              <a:off x="240" y="2112"/>
              <a:ext cx="268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" name="Line 24"/>
          <p:cNvSpPr>
            <a:spLocks noChangeShapeType="1"/>
          </p:cNvSpPr>
          <p:nvPr/>
        </p:nvSpPr>
        <p:spPr bwMode="ltGray">
          <a:xfrm>
            <a:off x="685800" y="3429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762000" y="3352800"/>
            <a:ext cx="457200" cy="457200"/>
            <a:chOff x="480" y="2112"/>
            <a:chExt cx="288" cy="288"/>
          </a:xfrm>
        </p:grpSpPr>
        <p:sp>
          <p:nvSpPr>
            <p:cNvPr id="28" name="Line 26"/>
            <p:cNvSpPr>
              <a:spLocks noChangeShapeType="1"/>
            </p:cNvSpPr>
            <p:nvPr/>
          </p:nvSpPr>
          <p:spPr bwMode="ltGray">
            <a:xfrm>
              <a:off x="528" y="216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480" y="2112"/>
              <a:ext cx="117" cy="1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5132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3600"/>
            <a:ext cx="77724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5133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2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20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342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85F7F-8731-435C-9EBB-BA42249D4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1A1A-67C7-4ABD-8712-0A6AB686B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28700"/>
            <a:ext cx="19431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28700"/>
            <a:ext cx="56769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DAD9D-7277-4732-8FFA-1EC33CEA4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06F67-B1F9-43F9-85F5-925A05D40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622C-099F-4BBC-B70F-78BE5C29E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71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71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173A7-53B1-41FC-999A-434C34425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F679-BE0C-43B5-B70F-3E6FF11D9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65FE1-1B51-4B7B-A2B4-E9AC7B3F1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C22C4-19FD-418F-893C-E4C008D9A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121EC-AD6D-4FA5-9588-A2FDFC451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1D051-EFBE-4C28-8B00-934B0B7BF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gradFill rotWithShape="0">
          <a:gsLst>
            <a:gs pos="0">
              <a:srgbClr val="949D84"/>
            </a:gs>
            <a:gs pos="50000">
              <a:srgbClr val="C3CEAE"/>
            </a:gs>
            <a:gs pos="100000">
              <a:srgbClr val="949D8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287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717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05" name="Rectangle 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0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58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0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9E02D3B-E444-4C9B-A45B-057FB994A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8" descr="ir_banner"/>
          <p:cNvPicPr>
            <a:picLocks noChangeAspect="1" noChangeArrowheads="1"/>
          </p:cNvPicPr>
          <p:nvPr/>
        </p:nvPicPr>
        <p:blipFill>
          <a:blip r:embed="rId1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7651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9" descr="NIR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9213" y="0"/>
            <a:ext cx="1474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Blip>
          <a:blip r:embed="rId15"/>
        </a:buBlip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Blip>
          <a:blip r:embed="rId16"/>
        </a:buBlip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955800" y="3478213"/>
            <a:ext cx="77724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4400" dirty="0">
              <a:solidFill>
                <a:srgbClr val="003300"/>
              </a:solidFill>
            </a:endParaRPr>
          </a:p>
          <a:p>
            <a:endParaRPr lang="en-US" sz="4400" dirty="0">
              <a:solidFill>
                <a:srgbClr val="0033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55825" y="3087688"/>
            <a:ext cx="10985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9900CC"/>
                </a:solidFill>
              </a:rPr>
              <a:t>	</a:t>
            </a:r>
          </a:p>
          <a:p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1836829" y="1968500"/>
            <a:ext cx="7307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2"/>
                </a:solidFill>
              </a:rPr>
              <a:t>2014 NIROPS National Summary</a:t>
            </a: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1000" y="3962400"/>
            <a:ext cx="547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Tom Mellin, </a:t>
            </a:r>
          </a:p>
          <a:p>
            <a:pPr algn="ctr"/>
            <a:r>
              <a:rPr lang="en-US" sz="2000" dirty="0" smtClean="0"/>
              <a:t>National Infrared Program Manager</a:t>
            </a:r>
          </a:p>
          <a:p>
            <a:pPr algn="ctr"/>
            <a:r>
              <a:rPr lang="en-US" sz="2000" dirty="0" smtClean="0"/>
              <a:t>October 23, 2014</a:t>
            </a:r>
          </a:p>
          <a:p>
            <a:pPr algn="ctr"/>
            <a:r>
              <a:rPr lang="en-US" sz="2000" dirty="0" smtClean="0"/>
              <a:t>TFRSAC, Reno, NV</a:t>
            </a:r>
            <a:endParaRPr lang="en-US" sz="2000" dirty="0"/>
          </a:p>
        </p:txBody>
      </p:sp>
      <p:pic>
        <p:nvPicPr>
          <p:cNvPr id="7" name="Picture 2057" descr="ftcarson08_cr"/>
          <p:cNvPicPr>
            <a:picLocks noChangeAspect="1" noChangeArrowheads="1"/>
          </p:cNvPicPr>
          <p:nvPr/>
        </p:nvPicPr>
        <p:blipFill>
          <a:blip r:embed="rId3" cstate="print"/>
          <a:srcRect l="-200" r="5077"/>
          <a:stretch>
            <a:fillRect/>
          </a:stretch>
        </p:blipFill>
        <p:spPr bwMode="auto">
          <a:xfrm>
            <a:off x="1" y="889000"/>
            <a:ext cx="1836828" cy="5969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-533400"/>
            <a:ext cx="6943725" cy="749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-1477963"/>
            <a:ext cx="7343775" cy="823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-1477963"/>
            <a:ext cx="7219950" cy="81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-393700"/>
            <a:ext cx="69913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-261937"/>
            <a:ext cx="687705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406400"/>
            <a:ext cx="80676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42875"/>
            <a:ext cx="7239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42875"/>
            <a:ext cx="734377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-2222500"/>
            <a:ext cx="878205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-50800"/>
            <a:ext cx="9172576" cy="789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-931863"/>
            <a:ext cx="9315450" cy="850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Started by lightning on Aug 12</a:t>
            </a:r>
          </a:p>
          <a:p>
            <a:endParaRPr lang="en-US" dirty="0"/>
          </a:p>
          <a:p>
            <a:r>
              <a:rPr lang="en-US" dirty="0" smtClean="0"/>
              <a:t>Final acreage of 132,833</a:t>
            </a:r>
          </a:p>
          <a:p>
            <a:endParaRPr lang="en-US" dirty="0"/>
          </a:p>
          <a:p>
            <a:r>
              <a:rPr lang="en-US" dirty="0" smtClean="0"/>
              <a:t>Flew 41 nights</a:t>
            </a:r>
          </a:p>
          <a:p>
            <a:endParaRPr lang="en-US" dirty="0"/>
          </a:p>
          <a:p>
            <a:r>
              <a:rPr lang="en-US" dirty="0" smtClean="0"/>
              <a:t>Examples cover Aug 26 – Sept 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Camp Complex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86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28700"/>
            <a:ext cx="7772400" cy="787400"/>
          </a:xfrm>
        </p:spPr>
        <p:txBody>
          <a:bodyPr/>
          <a:lstStyle/>
          <a:p>
            <a:r>
              <a:rPr lang="en-US" dirty="0" smtClean="0"/>
              <a:t>Who is Requesting?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0500" y="1828800"/>
            <a:ext cx="7772400" cy="4114800"/>
          </a:xfrm>
        </p:spPr>
        <p:txBody>
          <a:bodyPr/>
          <a:lstStyle/>
          <a:p>
            <a:r>
              <a:rPr lang="en-US" sz="2800" dirty="0" smtClean="0"/>
              <a:t>2014 was the second year we captured this information on the flight requests</a:t>
            </a:r>
          </a:p>
          <a:p>
            <a:r>
              <a:rPr lang="en-US" sz="2800" dirty="0" smtClean="0"/>
              <a:t>Very good response</a:t>
            </a:r>
          </a:p>
          <a:p>
            <a:r>
              <a:rPr lang="en-US" sz="2800" dirty="0" smtClean="0"/>
              <a:t>Need to make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sure info is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updated for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transitions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37" y="3416300"/>
            <a:ext cx="5717663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501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711200"/>
            <a:ext cx="7772400" cy="1143000"/>
          </a:xfrm>
        </p:spPr>
        <p:txBody>
          <a:bodyPr/>
          <a:lstStyle/>
          <a:p>
            <a:r>
              <a:rPr lang="en-US" sz="4000" dirty="0" smtClean="0"/>
              <a:t>It Takes a Team!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866900"/>
            <a:ext cx="8623300" cy="4114800"/>
          </a:xfrm>
        </p:spPr>
        <p:txBody>
          <a:bodyPr/>
          <a:lstStyle/>
          <a:p>
            <a:r>
              <a:rPr lang="en-US" sz="2800" dirty="0" smtClean="0"/>
              <a:t>IR Techs - 4 man rotation</a:t>
            </a:r>
          </a:p>
          <a:p>
            <a:r>
              <a:rPr lang="en-US" sz="2800" dirty="0" smtClean="0"/>
              <a:t>Pilots – 4 FS, 2 contract</a:t>
            </a:r>
          </a:p>
          <a:p>
            <a:r>
              <a:rPr lang="en-US" sz="2800" dirty="0" smtClean="0"/>
              <a:t>33 different IRINs, 5 trainees got assignments and qualified</a:t>
            </a:r>
          </a:p>
          <a:p>
            <a:r>
              <a:rPr lang="en-US" sz="2800" dirty="0" smtClean="0"/>
              <a:t>National IR desk staffed from 8/1 to 8/26 by 3 different IRCNs</a:t>
            </a:r>
          </a:p>
          <a:p>
            <a:r>
              <a:rPr lang="en-US" sz="2800" dirty="0"/>
              <a:t>Aircraft 3 (Firehawk) coverage key for covering Alaska </a:t>
            </a:r>
            <a:r>
              <a:rPr lang="en-US" sz="2800" dirty="0" smtClean="0"/>
              <a:t>requests and during maintenance on NIROPS aircraft- AC3 </a:t>
            </a:r>
            <a:r>
              <a:rPr lang="en-US" sz="2800" dirty="0"/>
              <a:t>liaison at </a:t>
            </a:r>
            <a:r>
              <a:rPr lang="en-US" sz="2800" dirty="0" smtClean="0"/>
              <a:t>RSAC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10" y="1041400"/>
            <a:ext cx="7772400" cy="863600"/>
          </a:xfrm>
        </p:spPr>
        <p:txBody>
          <a:bodyPr/>
          <a:lstStyle/>
          <a:p>
            <a:r>
              <a:rPr lang="en-US" dirty="0" smtClean="0"/>
              <a:t>Next Year?........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21" y="2164400"/>
            <a:ext cx="7068779" cy="424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pc.ncep.noaa.gov/products/predictions/long_range/lead02/off02_tem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91" y="3036886"/>
            <a:ext cx="3998810" cy="371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812800"/>
            <a:ext cx="7772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Rest of 2014 and into 2015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sz="2800" dirty="0" smtClean="0"/>
              <a:t>Most models favor a weak El Nino</a:t>
            </a:r>
          </a:p>
          <a:p>
            <a:r>
              <a:rPr lang="en-US" sz="2800" dirty="0" smtClean="0"/>
              <a:t>Status of planes</a:t>
            </a:r>
          </a:p>
          <a:p>
            <a:r>
              <a:rPr lang="en-US" sz="2800" dirty="0" smtClean="0"/>
              <a:t>AMS in 144</a:t>
            </a:r>
          </a:p>
          <a:p>
            <a:r>
              <a:rPr lang="en-US" sz="2800" dirty="0" smtClean="0"/>
              <a:t>Keep Phoenix in 149?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51" y="3036887"/>
            <a:ext cx="383305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predictiveservices.nifc.gov/outlooks/month2_outlo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4" y="3721100"/>
            <a:ext cx="4096496" cy="316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3176" y="6413500"/>
            <a:ext cx="143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+mn-lt"/>
              </a:rPr>
              <a:t>NOV - JAN</a:t>
            </a:r>
            <a:endParaRPr lang="en-US" b="1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mellin\Pictures\T-912-Silverado-Fire-Photo-by-Initial-Attack-Fire-Me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879654"/>
            <a:ext cx="8426450" cy="59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3213100" y="1041400"/>
            <a:ext cx="5930900" cy="1143000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solidFill>
                  <a:schemeClr val="bg2"/>
                </a:solidFill>
              </a:rPr>
              <a:t>Get ready for next year!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2743200"/>
            <a:ext cx="7772400" cy="4114800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08000" y="6379577"/>
            <a:ext cx="2476500" cy="307777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Photo: Initial Attack Fire Media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41400"/>
            <a:ext cx="7772400" cy="863600"/>
          </a:xfrm>
        </p:spPr>
        <p:txBody>
          <a:bodyPr/>
          <a:lstStyle/>
          <a:p>
            <a:r>
              <a:rPr lang="en-US" dirty="0" smtClean="0"/>
              <a:t>2014 –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943100"/>
            <a:ext cx="7772400" cy="4114800"/>
          </a:xfrm>
        </p:spPr>
        <p:txBody>
          <a:bodyPr/>
          <a:lstStyle/>
          <a:p>
            <a:r>
              <a:rPr lang="en-US" dirty="0" smtClean="0"/>
              <a:t>Relatively mild fire season overall</a:t>
            </a:r>
          </a:p>
          <a:p>
            <a:r>
              <a:rPr lang="en-US" dirty="0" smtClean="0"/>
              <a:t>3.2 million acres burned, </a:t>
            </a:r>
            <a:r>
              <a:rPr lang="en-US" dirty="0" smtClean="0"/>
              <a:t>48% </a:t>
            </a:r>
            <a:r>
              <a:rPr lang="en-US" dirty="0" smtClean="0"/>
              <a:t>of the ten </a:t>
            </a:r>
            <a:r>
              <a:rPr lang="en-US" dirty="0"/>
              <a:t>y</a:t>
            </a:r>
            <a:r>
              <a:rPr lang="en-US" dirty="0" smtClean="0"/>
              <a:t>ear average</a:t>
            </a:r>
          </a:p>
          <a:p>
            <a:r>
              <a:rPr lang="en-US" dirty="0"/>
              <a:t>Very skewed </a:t>
            </a:r>
            <a:r>
              <a:rPr lang="en-US" dirty="0" smtClean="0"/>
              <a:t>geographically</a:t>
            </a:r>
            <a:endParaRPr lang="en-US" b="1" dirty="0" smtClean="0"/>
          </a:p>
          <a:p>
            <a:r>
              <a:rPr lang="en-US" dirty="0" smtClean="0"/>
              <a:t>Long</a:t>
            </a:r>
            <a:r>
              <a:rPr lang="en-US" b="1" dirty="0" smtClean="0"/>
              <a:t> </a:t>
            </a:r>
            <a:r>
              <a:rPr lang="en-US" dirty="0" smtClean="0"/>
              <a:t>season </a:t>
            </a:r>
            <a:endParaRPr lang="en-US" dirty="0"/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mission Jan 18 on </a:t>
            </a:r>
            <a:r>
              <a:rPr lang="en-US" dirty="0"/>
              <a:t>C</a:t>
            </a:r>
            <a:r>
              <a:rPr lang="en-US" dirty="0" smtClean="0"/>
              <a:t>olby Fire in CA</a:t>
            </a:r>
          </a:p>
          <a:p>
            <a:pPr lvl="1"/>
            <a:r>
              <a:rPr lang="en-US" dirty="0" smtClean="0"/>
              <a:t>AMS missions on early season AZ fires -Brown Fire in April and Signal Fire in May</a:t>
            </a:r>
          </a:p>
          <a:p>
            <a:pPr lvl="1"/>
            <a:r>
              <a:rPr lang="en-US" dirty="0" smtClean="0"/>
              <a:t>Last flight on Oct 13 (3 fires)</a:t>
            </a:r>
          </a:p>
        </p:txBody>
      </p:sp>
    </p:spTree>
    <p:extLst>
      <p:ext uri="{BB962C8B-B14F-4D97-AF65-F5344CB8AC3E}">
        <p14:creationId xmlns:p14="http://schemas.microsoft.com/office/powerpoint/2010/main" val="3275712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44533"/>
            <a:ext cx="7772400" cy="757267"/>
          </a:xfrm>
        </p:spPr>
        <p:txBody>
          <a:bodyPr/>
          <a:lstStyle/>
          <a:p>
            <a:r>
              <a:rPr lang="en-US" dirty="0" smtClean="0"/>
              <a:t>2014 NIROPS Requests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651000"/>
            <a:ext cx="8597900" cy="4114800"/>
          </a:xfrm>
        </p:spPr>
        <p:txBody>
          <a:bodyPr/>
          <a:lstStyle/>
          <a:p>
            <a:r>
              <a:rPr lang="en-US" sz="2800" dirty="0" smtClean="0"/>
              <a:t>1,252 total requests</a:t>
            </a:r>
          </a:p>
          <a:p>
            <a:r>
              <a:rPr lang="en-US" sz="2800" dirty="0" smtClean="0"/>
              <a:t>1,101 filled</a:t>
            </a:r>
          </a:p>
          <a:p>
            <a:r>
              <a:rPr lang="en-US" sz="2800" dirty="0" smtClean="0"/>
              <a:t>Busiest night – Aug 13 flew 27 fires</a:t>
            </a:r>
            <a:endParaRPr lang="en-US" sz="2400" dirty="0"/>
          </a:p>
          <a:p>
            <a:r>
              <a:rPr lang="en-US" sz="2800" dirty="0" smtClean="0"/>
              <a:t>12% UTF rate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58" y="3302000"/>
            <a:ext cx="5915742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1231900"/>
            <a:ext cx="7772400" cy="698500"/>
          </a:xfrm>
        </p:spPr>
        <p:txBody>
          <a:bodyPr/>
          <a:lstStyle/>
          <a:p>
            <a:r>
              <a:rPr lang="en-US" dirty="0" smtClean="0"/>
              <a:t>UTFs (Unable to Fill)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35200"/>
            <a:ext cx="3473449" cy="4114800"/>
          </a:xfrm>
        </p:spPr>
        <p:txBody>
          <a:bodyPr/>
          <a:lstStyle/>
          <a:p>
            <a:r>
              <a:rPr lang="en-US" sz="2400" dirty="0" smtClean="0"/>
              <a:t>151 total UTFs (NIROPS only)</a:t>
            </a:r>
          </a:p>
          <a:p>
            <a:r>
              <a:rPr lang="en-US" sz="2400" dirty="0" smtClean="0"/>
              <a:t>UTF rate drops from 12% to 4% when weather UTFs are not counted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428" y="2552700"/>
            <a:ext cx="5887172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646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83" y="2441575"/>
            <a:ext cx="5256417" cy="4042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25500"/>
            <a:ext cx="7772400" cy="850900"/>
          </a:xfrm>
        </p:spPr>
        <p:txBody>
          <a:bodyPr/>
          <a:lstStyle/>
          <a:p>
            <a:r>
              <a:rPr lang="en-US" dirty="0" smtClean="0"/>
              <a:t>2014 – Orders by GACC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83" y="1676400"/>
            <a:ext cx="7772400" cy="4114800"/>
          </a:xfrm>
        </p:spPr>
        <p:txBody>
          <a:bodyPr/>
          <a:lstStyle/>
          <a:p>
            <a:r>
              <a:rPr lang="en-US" dirty="0" smtClean="0"/>
              <a:t>West Coast dominated the fire season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14" y="2452021"/>
            <a:ext cx="669873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235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28700"/>
            <a:ext cx="7772400" cy="723900"/>
          </a:xfrm>
        </p:spPr>
        <p:txBody>
          <a:bodyPr/>
          <a:lstStyle/>
          <a:p>
            <a:r>
              <a:rPr lang="en-US" dirty="0" smtClean="0"/>
              <a:t>2014 NIROPS Flight Hours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8500" y="1854200"/>
            <a:ext cx="7772400" cy="4114800"/>
          </a:xfrm>
        </p:spPr>
        <p:txBody>
          <a:bodyPr/>
          <a:lstStyle/>
          <a:p>
            <a:r>
              <a:rPr lang="en-US" dirty="0" smtClean="0"/>
              <a:t>800 hours flown (as of 10/6/14)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4" y="2771579"/>
            <a:ext cx="5781675" cy="386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294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16000"/>
            <a:ext cx="7772400" cy="558800"/>
          </a:xfrm>
        </p:spPr>
        <p:txBody>
          <a:bodyPr/>
          <a:lstStyle/>
          <a:p>
            <a:r>
              <a:rPr lang="en-US" sz="3600" dirty="0" smtClean="0"/>
              <a:t>Extended Support to numerous incidents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87500"/>
            <a:ext cx="8318500" cy="4114800"/>
          </a:xfrm>
        </p:spPr>
        <p:txBody>
          <a:bodyPr/>
          <a:lstStyle/>
          <a:p>
            <a:r>
              <a:rPr lang="en-US" sz="2800" dirty="0" smtClean="0"/>
              <a:t>KNF July Complex (CA) – 52 flights</a:t>
            </a:r>
          </a:p>
          <a:p>
            <a:r>
              <a:rPr lang="en-US" sz="2800" dirty="0" smtClean="0"/>
              <a:t>Happy Camp Complex (CA) – 41 flights</a:t>
            </a:r>
          </a:p>
          <a:p>
            <a:r>
              <a:rPr lang="en-US" sz="2800" dirty="0" smtClean="0"/>
              <a:t>Coffee Complex (CA) – 41 flights</a:t>
            </a:r>
          </a:p>
          <a:p>
            <a:r>
              <a:rPr lang="en-US" sz="2800" dirty="0" err="1" smtClean="0"/>
              <a:t>Chiwaukum</a:t>
            </a:r>
            <a:r>
              <a:rPr lang="en-US" sz="2800" dirty="0" smtClean="0"/>
              <a:t> Complex (OR) – 40 flights</a:t>
            </a:r>
          </a:p>
          <a:p>
            <a:r>
              <a:rPr lang="en-US" sz="2800" dirty="0" smtClean="0"/>
              <a:t>Carlton Complex (WA) – 31 flights</a:t>
            </a:r>
          </a:p>
          <a:p>
            <a:r>
              <a:rPr lang="en-US" sz="2800" dirty="0" smtClean="0"/>
              <a:t>South Fork Complex (OR) – 31 flights</a:t>
            </a:r>
          </a:p>
          <a:p>
            <a:r>
              <a:rPr lang="en-US" sz="2800" dirty="0" smtClean="0"/>
              <a:t>Deception Complex (OR) – 29 flights</a:t>
            </a:r>
          </a:p>
          <a:p>
            <a:r>
              <a:rPr lang="en-US" sz="2800" dirty="0" smtClean="0"/>
              <a:t>790 Fire (OR) – 28 flights</a:t>
            </a:r>
          </a:p>
          <a:p>
            <a:r>
              <a:rPr lang="en-US" sz="2800" dirty="0" smtClean="0"/>
              <a:t>Beaver Fire (CA) – 27 flights</a:t>
            </a:r>
          </a:p>
          <a:p>
            <a:r>
              <a:rPr lang="en-US" sz="2800" dirty="0" smtClean="0"/>
              <a:t>Johnson Bar Fire (ID) – 27 flights</a:t>
            </a:r>
          </a:p>
        </p:txBody>
      </p:sp>
    </p:spTree>
    <p:extLst>
      <p:ext uri="{BB962C8B-B14F-4D97-AF65-F5344CB8AC3E}">
        <p14:creationId xmlns:p14="http://schemas.microsoft.com/office/powerpoint/2010/main" val="2448891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Carlton Complex - WA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-6195"/>
            <a:ext cx="4800600" cy="686419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Started July 14 by lightning</a:t>
            </a:r>
          </a:p>
          <a:p>
            <a:endParaRPr lang="en-US" dirty="0"/>
          </a:p>
          <a:p>
            <a:r>
              <a:rPr lang="en-US" dirty="0" smtClean="0"/>
              <a:t>Grew by 127,000 acres on July 17</a:t>
            </a:r>
          </a:p>
          <a:p>
            <a:endParaRPr lang="en-US" dirty="0"/>
          </a:p>
          <a:p>
            <a:r>
              <a:rPr lang="en-US" dirty="0" smtClean="0"/>
              <a:t>Ran thru town of Pateros, 300 homes lost</a:t>
            </a:r>
          </a:p>
          <a:p>
            <a:endParaRPr lang="en-US" dirty="0"/>
          </a:p>
          <a:p>
            <a:r>
              <a:rPr lang="en-US" dirty="0" smtClean="0"/>
              <a:t>Final acreage of 256,108 – largest fire in Washington State history</a:t>
            </a:r>
          </a:p>
          <a:p>
            <a:endParaRPr lang="en-US" dirty="0"/>
          </a:p>
          <a:p>
            <a:r>
              <a:rPr lang="en-US" dirty="0" smtClean="0"/>
              <a:t>$69M to fight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75125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238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8900" y="273050"/>
            <a:ext cx="3376613" cy="1162050"/>
          </a:xfrm>
        </p:spPr>
        <p:txBody>
          <a:bodyPr/>
          <a:lstStyle/>
          <a:p>
            <a:r>
              <a:rPr lang="en-US" dirty="0" smtClean="0"/>
              <a:t>King Fire, Eldorado NF - CA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65100" y="1511300"/>
            <a:ext cx="3008313" cy="4691063"/>
          </a:xfrm>
        </p:spPr>
        <p:txBody>
          <a:bodyPr/>
          <a:lstStyle/>
          <a:p>
            <a:r>
              <a:rPr lang="en-US" dirty="0" smtClean="0"/>
              <a:t>Started on Sept 13 by arson</a:t>
            </a:r>
          </a:p>
          <a:p>
            <a:endParaRPr lang="en-US" dirty="0"/>
          </a:p>
          <a:p>
            <a:r>
              <a:rPr lang="en-US" dirty="0" smtClean="0"/>
              <a:t>On Sept 17 grew by 50,000+ acres making a 13 mile run to the northeast and nearly tripling in size, final size of 97,717 acres</a:t>
            </a:r>
          </a:p>
          <a:p>
            <a:endParaRPr lang="en-US" dirty="0"/>
          </a:p>
          <a:p>
            <a:r>
              <a:rPr lang="en-US" dirty="0" smtClean="0"/>
              <a:t>80 structures damaged (incl. 12 residences)</a:t>
            </a:r>
          </a:p>
          <a:p>
            <a:endParaRPr lang="en-US" dirty="0"/>
          </a:p>
          <a:p>
            <a:r>
              <a:rPr lang="en-US" dirty="0" smtClean="0"/>
              <a:t>$102.5M to fight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4238172"/>
            <a:ext cx="3301999" cy="26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29" y="-101600"/>
            <a:ext cx="4979571" cy="706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17" y="542760"/>
            <a:ext cx="6073083" cy="6315240"/>
          </a:xfrm>
        </p:spPr>
      </p:pic>
    </p:spTree>
    <p:extLst>
      <p:ext uri="{BB962C8B-B14F-4D97-AF65-F5344CB8AC3E}">
        <p14:creationId xmlns:p14="http://schemas.microsoft.com/office/powerpoint/2010/main" val="3050619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opo">
  <a:themeElements>
    <a:clrScheme name="Topo 1">
      <a:dk1>
        <a:srgbClr val="000000"/>
      </a:dk1>
      <a:lt1>
        <a:srgbClr val="EAEAEA"/>
      </a:lt1>
      <a:dk2>
        <a:srgbClr val="3A585A"/>
      </a:dk2>
      <a:lt2>
        <a:srgbClr val="FFFFCC"/>
      </a:lt2>
      <a:accent1>
        <a:srgbClr val="499EAF"/>
      </a:accent1>
      <a:accent2>
        <a:srgbClr val="376D6C"/>
      </a:accent2>
      <a:accent3>
        <a:srgbClr val="AEB4B5"/>
      </a:accent3>
      <a:accent4>
        <a:srgbClr val="C8C8C8"/>
      </a:accent4>
      <a:accent5>
        <a:srgbClr val="B1CCD4"/>
      </a:accent5>
      <a:accent6>
        <a:srgbClr val="316261"/>
      </a:accent6>
      <a:hlink>
        <a:srgbClr val="CCFFCC"/>
      </a:hlink>
      <a:folHlink>
        <a:srgbClr val="CC9900"/>
      </a:folHlink>
    </a:clrScheme>
    <a:fontScheme name="Top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Topo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376D6C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316261"/>
        </a:accent6>
        <a:hlink>
          <a:srgbClr val="CC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o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D6E9EE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C2D3D8"/>
        </a:accent6>
        <a:hlink>
          <a:srgbClr val="6666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E3ECED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CED6D7"/>
        </a:accent6>
        <a:hlink>
          <a:srgbClr val="660066"/>
        </a:hlink>
        <a:folHlink>
          <a:srgbClr val="A98F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9070</TotalTime>
  <Words>791</Words>
  <Application>Microsoft Office PowerPoint</Application>
  <PresentationFormat>On-screen Show (4:3)</PresentationFormat>
  <Paragraphs>118</Paragraphs>
  <Slides>15</Slides>
  <Notes>12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Topo</vt:lpstr>
      <vt:lpstr>PowerPoint Presentation</vt:lpstr>
      <vt:lpstr>2014 – </vt:lpstr>
      <vt:lpstr>2014 NIROPS Requests</vt:lpstr>
      <vt:lpstr>UTFs (Unable to Fill)</vt:lpstr>
      <vt:lpstr>2014 – Orders by GACC</vt:lpstr>
      <vt:lpstr>2014 NIROPS Flight Hours</vt:lpstr>
      <vt:lpstr>Extended Support to numerous incidents</vt:lpstr>
      <vt:lpstr>Carlton Complex - WA</vt:lpstr>
      <vt:lpstr>King Fire, Eldorado NF - CA</vt:lpstr>
      <vt:lpstr>Happy Camp Complex</vt:lpstr>
      <vt:lpstr>Who is Requesting?</vt:lpstr>
      <vt:lpstr>It Takes a Team!</vt:lpstr>
      <vt:lpstr>Next Year?........</vt:lpstr>
      <vt:lpstr>PowerPoint Presentation</vt:lpstr>
      <vt:lpstr>Get ready for next year!</vt:lpstr>
    </vt:vector>
  </TitlesOfParts>
  <Company>USDA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in the Forest Service</dc:title>
  <dc:creator>RSAC</dc:creator>
  <cp:lastModifiedBy>USDA Forest Service</cp:lastModifiedBy>
  <cp:revision>482</cp:revision>
  <cp:lastPrinted>2013-11-01T16:27:56Z</cp:lastPrinted>
  <dcterms:created xsi:type="dcterms:W3CDTF">1999-12-01T18:22:10Z</dcterms:created>
  <dcterms:modified xsi:type="dcterms:W3CDTF">2014-10-22T21:53:33Z</dcterms:modified>
</cp:coreProperties>
</file>