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6" r:id="rId4"/>
    <p:sldId id="280" r:id="rId5"/>
    <p:sldId id="261" r:id="rId6"/>
    <p:sldId id="269" r:id="rId7"/>
    <p:sldId id="271" r:id="rId8"/>
    <p:sldId id="283" r:id="rId9"/>
    <p:sldId id="266" r:id="rId10"/>
    <p:sldId id="270" r:id="rId11"/>
    <p:sldId id="288" r:id="rId12"/>
    <p:sldId id="284" r:id="rId13"/>
    <p:sldId id="286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4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0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8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0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4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6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7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4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1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8BE6-EB57-4E04-87C6-D16A1012D724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B4AFB-EED7-4F17-B754-B1A3171064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rt@hub3.net" TargetMode="External"/><Relationship Id="rId2" Type="http://schemas.openxmlformats.org/officeDocument/2006/relationships/hyperlink" Target="mailto:mzaller@skyimd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appyCamp/show1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youtube.com/watch?v=2b2xWIHLwn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X0MYamkK4eM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4291596"/>
            <a:ext cx="5181600" cy="1379393"/>
          </a:xfrm>
        </p:spPr>
        <p:txBody>
          <a:bodyPr>
            <a:noAutofit/>
          </a:bodyPr>
          <a:lstStyle/>
          <a:p>
            <a:r>
              <a:rPr lang="en-US" sz="1800" dirty="0" smtClean="0"/>
              <a:t>Mark Zaller</a:t>
            </a:r>
          </a:p>
          <a:p>
            <a:r>
              <a:rPr lang="en-US" sz="1800" dirty="0" smtClean="0"/>
              <a:t>SkyIMD Developer</a:t>
            </a:r>
          </a:p>
          <a:p>
            <a:r>
              <a:rPr lang="en-US" sz="1800" dirty="0" smtClean="0">
                <a:hlinkClick r:id="rId2"/>
              </a:rPr>
              <a:t>mzaller@skyimd.com</a:t>
            </a:r>
            <a:r>
              <a:rPr lang="en-US" sz="1800" dirty="0" smtClean="0"/>
              <a:t>, 408-623-4303</a:t>
            </a:r>
          </a:p>
          <a:p>
            <a:endParaRPr lang="en-US" sz="1800" dirty="0"/>
          </a:p>
          <a:p>
            <a:r>
              <a:rPr lang="en-US" sz="1800" dirty="0" smtClean="0"/>
              <a:t>Hart Drobish</a:t>
            </a:r>
          </a:p>
          <a:p>
            <a:r>
              <a:rPr lang="en-US" sz="1800" dirty="0" smtClean="0"/>
              <a:t>Courtney Aviation Air Attack Operator</a:t>
            </a:r>
          </a:p>
          <a:p>
            <a:r>
              <a:rPr lang="en-US" sz="1800" dirty="0" smtClean="0">
                <a:hlinkClick r:id="rId3"/>
              </a:rPr>
              <a:t>hart@hub3.net</a:t>
            </a:r>
            <a:r>
              <a:rPr lang="en-US" sz="1800" dirty="0" smtClean="0"/>
              <a:t>, 209-532-2345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73" y="4130386"/>
            <a:ext cx="4312227" cy="27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2" b="28955"/>
          <a:stretch/>
        </p:blipFill>
        <p:spPr bwMode="auto">
          <a:xfrm>
            <a:off x="-21772" y="0"/>
            <a:ext cx="9165771" cy="192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09800"/>
            <a:ext cx="8610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Wildfire IR Tactical &amp; Intelligence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99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Services Before &amp; During Emergencies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Remote Desktop live</a:t>
            </a:r>
          </a:p>
          <a:p>
            <a:r>
              <a:rPr lang="en-US" dirty="0"/>
              <a:t>On-site Airborne Operator</a:t>
            </a:r>
          </a:p>
          <a:p>
            <a:r>
              <a:rPr lang="en-US" dirty="0" smtClean="0"/>
              <a:t>1-on-1 training</a:t>
            </a:r>
          </a:p>
          <a:p>
            <a:r>
              <a:rPr lang="en-US" dirty="0" smtClean="0"/>
              <a:t>Group Classes</a:t>
            </a:r>
          </a:p>
          <a:p>
            <a:r>
              <a:rPr lang="en-US" dirty="0" smtClean="0"/>
              <a:t>Ground Implementation</a:t>
            </a:r>
          </a:p>
          <a:p>
            <a:pPr lvl="1"/>
            <a:r>
              <a:rPr lang="en-US" dirty="0" smtClean="0"/>
              <a:t>Setup user devices: Snaps, live Video, KMZs, Aircraft moving-map</a:t>
            </a:r>
          </a:p>
          <a:p>
            <a:pPr lvl="1"/>
            <a:r>
              <a:rPr lang="en-US" dirty="0" smtClean="0"/>
              <a:t>Group distribution</a:t>
            </a:r>
          </a:p>
          <a:p>
            <a:pPr lvl="1"/>
            <a:r>
              <a:rPr lang="en-US" dirty="0" smtClean="0"/>
              <a:t>GIS input</a:t>
            </a:r>
          </a:p>
          <a:p>
            <a:pPr lvl="1"/>
            <a:r>
              <a:rPr lang="en-US" dirty="0" smtClean="0"/>
              <a:t>inReach ground resource tracking</a:t>
            </a:r>
          </a:p>
          <a:p>
            <a:pPr lvl="1"/>
            <a:r>
              <a:rPr lang="en-US" dirty="0" smtClean="0"/>
              <a:t>Comm towers setup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21971"/>
            <a:ext cx="3692317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8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Manned UAV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16443"/>
            <a:ext cx="7162800" cy="4757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73825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Aircraft flown solo parked above fire traffic area.  Manned. </a:t>
            </a:r>
          </a:p>
          <a:p>
            <a:r>
              <a:rPr lang="en-US" sz="2400" dirty="0" smtClean="0"/>
              <a:t>Managed by Air Attack. 3 Sensor pods per Manned UAV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137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Happy Camp Complex – the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/>
              <a:t>IC seeing live video improved collaboration with Air Attack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IC </a:t>
            </a:r>
            <a:r>
              <a:rPr lang="en-US" sz="1600" dirty="0"/>
              <a:t>would operate the gimbal to look for </a:t>
            </a:r>
            <a:r>
              <a:rPr lang="en-US" sz="1600" dirty="0" smtClean="0"/>
              <a:t>spot fires </a:t>
            </a:r>
            <a:r>
              <a:rPr lang="en-US" sz="1600" dirty="0"/>
              <a:t>when the </a:t>
            </a:r>
            <a:r>
              <a:rPr lang="en-US" sz="1600" dirty="0" err="1"/>
              <a:t>ATGS</a:t>
            </a:r>
            <a:r>
              <a:rPr lang="en-US" sz="1600" dirty="0"/>
              <a:t> was busy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There were some questions about who got </a:t>
            </a:r>
            <a:r>
              <a:rPr lang="en-US" sz="1600" dirty="0"/>
              <a:t>the gimbal, and </a:t>
            </a:r>
            <a:r>
              <a:rPr lang="en-US" sz="1600" dirty="0" err="1"/>
              <a:t>ATGS</a:t>
            </a:r>
            <a:r>
              <a:rPr lang="en-US" sz="1600" dirty="0"/>
              <a:t> wants it clear they own it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IR </a:t>
            </a:r>
            <a:r>
              <a:rPr lang="en-US" sz="1600" dirty="0"/>
              <a:t>zoom </a:t>
            </a:r>
            <a:r>
              <a:rPr lang="en-US" sz="1600" dirty="0" smtClean="0"/>
              <a:t>found creeping </a:t>
            </a:r>
            <a:r>
              <a:rPr lang="en-US" sz="1600" dirty="0"/>
              <a:t>fire threads burning through retardant </a:t>
            </a:r>
            <a:r>
              <a:rPr lang="en-US" sz="1600" dirty="0" smtClean="0"/>
              <a:t>not </a:t>
            </a:r>
            <a:r>
              <a:rPr lang="en-US" sz="1600" dirty="0"/>
              <a:t>visible to the naked eye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IR </a:t>
            </a:r>
            <a:r>
              <a:rPr lang="en-US" sz="1600" dirty="0"/>
              <a:t>inspection of retardant drops was </a:t>
            </a:r>
            <a:r>
              <a:rPr lang="en-US" sz="1600" dirty="0" smtClean="0"/>
              <a:t>helpful in addition to red </a:t>
            </a:r>
            <a:r>
              <a:rPr lang="en-US" sz="1600" dirty="0"/>
              <a:t>dye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Recorded </a:t>
            </a:r>
            <a:r>
              <a:rPr lang="en-US" sz="1600" dirty="0"/>
              <a:t>tanker drops were used in the daily debrief of Tanker pilots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Hands-off </a:t>
            </a:r>
            <a:r>
              <a:rPr lang="en-US" sz="1600" dirty="0"/>
              <a:t>tracking (optical image recognition lock), worked better than expected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Retardant </a:t>
            </a:r>
            <a:r>
              <a:rPr lang="en-US" sz="1600" dirty="0"/>
              <a:t>recordings </a:t>
            </a:r>
            <a:r>
              <a:rPr lang="en-US" sz="1600" dirty="0" smtClean="0"/>
              <a:t>available for Bob Roth’s </a:t>
            </a:r>
            <a:r>
              <a:rPr lang="en-US" sz="1600" dirty="0"/>
              <a:t>retardant study</a:t>
            </a:r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ATGS</a:t>
            </a:r>
            <a:r>
              <a:rPr lang="en-US" sz="1600" dirty="0" smtClean="0"/>
              <a:t> </a:t>
            </a:r>
            <a:r>
              <a:rPr lang="en-US" sz="1600" dirty="0"/>
              <a:t>wants more IR, absolutely always in their Air Attack aircraft</a:t>
            </a:r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ATGS</a:t>
            </a:r>
            <a:r>
              <a:rPr lang="en-US" sz="1600" dirty="0" smtClean="0"/>
              <a:t> </a:t>
            </a:r>
            <a:r>
              <a:rPr lang="en-US" sz="1600" dirty="0"/>
              <a:t>would also like EO/IR aircraft flown solo parked above the congested altitudes, and remote operated by the </a:t>
            </a:r>
            <a:r>
              <a:rPr lang="en-US" sz="1600" dirty="0" err="1"/>
              <a:t>ATGS</a:t>
            </a:r>
            <a:r>
              <a:rPr lang="en-US" sz="1600" dirty="0"/>
              <a:t> or IC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Air </a:t>
            </a:r>
            <a:r>
              <a:rPr lang="en-US" sz="1600" dirty="0"/>
              <a:t>crew used the system more than expected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person </a:t>
            </a:r>
            <a:r>
              <a:rPr lang="en-US" sz="1600" dirty="0"/>
              <a:t>or trainee is desired. </a:t>
            </a:r>
            <a:r>
              <a:rPr lang="en-US" sz="1600" dirty="0" smtClean="0"/>
              <a:t>Switch findings </a:t>
            </a:r>
            <a:r>
              <a:rPr lang="en-US" sz="1600" dirty="0"/>
              <a:t>to the front seat display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Easy</a:t>
            </a:r>
            <a:r>
              <a:rPr lang="en-US" sz="1600" dirty="0"/>
              <a:t>: Both airborne crews and IC were functional within minutes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Training conducted by Remote Desktop Control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Over-the-Air update: Fresh team GIS as moving map base was important</a:t>
            </a:r>
            <a:endParaRPr lang="en-US" sz="1600" dirty="0"/>
          </a:p>
        </p:txBody>
      </p:sp>
      <p:pic>
        <p:nvPicPr>
          <p:cNvPr id="4" name="Picture 3">
            <a:hlinkClick r:id="rId2" action="ppaction://hlinkfile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5" b="27836"/>
          <a:stretch/>
        </p:blipFill>
        <p:spPr>
          <a:xfrm>
            <a:off x="914400" y="5673143"/>
            <a:ext cx="7620000" cy="11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Happy Camp Complex – </a:t>
            </a:r>
            <a:r>
              <a:rPr lang="en-US" dirty="0" smtClean="0"/>
              <a:t>not so good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716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That’s the good news. The only difficult news is that it needed someone on the ground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</a:t>
            </a:r>
            <a:r>
              <a:rPr lang="en-US" dirty="0"/>
              <a:t>up the microwave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Move </a:t>
            </a:r>
            <a:r>
              <a:rPr lang="en-US" dirty="0"/>
              <a:t>the microwave as the fire moved, and then take down the microwave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Route </a:t>
            </a:r>
            <a:r>
              <a:rPr lang="en-US" dirty="0"/>
              <a:t>the camera feed from Microwave through the internet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Talk </a:t>
            </a:r>
            <a:r>
              <a:rPr lang="en-US" dirty="0"/>
              <a:t>IC into looking at it.  Once viewed they loved it, and their client setup seemed a non-issue.  Getting them to just look was difficult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Contention over operation: Flow of Control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7620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Communicate/Share</a:t>
            </a:r>
          </a:p>
          <a:p>
            <a:r>
              <a:rPr lang="en-US" sz="2800" dirty="0" smtClean="0"/>
              <a:t>Advice, Guidelines, Rules of the Road</a:t>
            </a:r>
          </a:p>
          <a:p>
            <a:r>
              <a:rPr lang="en-US" sz="2800" dirty="0" smtClean="0"/>
              <a:t>Collaborate with IC teams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3505201"/>
            <a:ext cx="9144000" cy="3352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599" y="-304800"/>
            <a:ext cx="88392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Interagency-Industry </a:t>
            </a:r>
            <a:r>
              <a:rPr lang="en-US" sz="2800" dirty="0" smtClean="0"/>
              <a:t>participatory </a:t>
            </a:r>
            <a:r>
              <a:rPr lang="en-US" sz="3600" dirty="0" smtClean="0"/>
              <a:t>working group</a:t>
            </a:r>
            <a:endParaRPr lang="en-US" sz="36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90600" y="762000"/>
            <a:ext cx="7086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Aerial Infrared and </a:t>
            </a:r>
            <a:r>
              <a:rPr lang="en-US" sz="2400" dirty="0" err="1" smtClean="0"/>
              <a:t>DataComm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000" dirty="0" smtClean="0"/>
              <a:t>Tactical Fire Remote Sensing Advisory Group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40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4013637" y="3499288"/>
            <a:ext cx="807191" cy="762000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401728" y="3346888"/>
            <a:ext cx="57150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69168" y="618238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IC  OPs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Aircraft supports Ground Crews, Incident Command, HQ &amp; Itself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39051"/>
            <a:ext cx="7543800" cy="539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993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Microwave </a:t>
            </a:r>
            <a:r>
              <a:rPr lang="en-US" dirty="0"/>
              <a:t> (</a:t>
            </a:r>
            <a:r>
              <a:rPr lang="en-US" dirty="0" smtClean="0"/>
              <a:t>unlicensed) </a:t>
            </a:r>
            <a:r>
              <a:rPr lang="en-US" sz="3200" dirty="0" smtClean="0"/>
              <a:t>duplicates control to the Ground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7400" y="2497176"/>
            <a:ext cx="264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Live Video &amp; Snapshots</a:t>
            </a:r>
          </a:p>
          <a:p>
            <a:pPr algn="ctr"/>
            <a:r>
              <a:rPr lang="en-US" dirty="0" smtClean="0"/>
              <a:t>To firefighters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0" y="1022270"/>
            <a:ext cx="1490906" cy="164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6200" y="4194754"/>
            <a:ext cx="4499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Tablet Interface: + Touch video to lock Scene</a:t>
            </a:r>
          </a:p>
          <a:p>
            <a:pPr algn="r"/>
            <a:r>
              <a:rPr lang="en-US" dirty="0" smtClean="0"/>
              <a:t> + Touch moving object to lock on target</a:t>
            </a:r>
          </a:p>
          <a:p>
            <a:pPr algn="r"/>
            <a:r>
              <a:rPr lang="en-US" dirty="0" smtClean="0"/>
              <a:t>+Touch Map to zoom to location</a:t>
            </a:r>
          </a:p>
          <a:p>
            <a:pPr algn="r"/>
            <a:r>
              <a:rPr lang="en-US" dirty="0" smtClean="0"/>
              <a:t>+Auto-Track GIS lines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6090" y="6488668"/>
            <a:ext cx="896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Operate from either Air or Ground or Both. Continuous video </a:t>
            </a:r>
            <a:r>
              <a:rPr lang="en-US" dirty="0"/>
              <a:t>record </a:t>
            </a:r>
            <a:r>
              <a:rPr lang="en-US" dirty="0" smtClean="0"/>
              <a:t>both ground </a:t>
            </a:r>
            <a:r>
              <a:rPr lang="en-US" dirty="0"/>
              <a:t>and air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13457" r="-49" b="2406"/>
          <a:stretch/>
        </p:blipFill>
        <p:spPr bwMode="auto">
          <a:xfrm>
            <a:off x="118357" y="3408446"/>
            <a:ext cx="4415333" cy="213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5"/>
          <a:stretch/>
        </p:blipFill>
        <p:spPr bwMode="auto">
          <a:xfrm>
            <a:off x="6781800" y="1143000"/>
            <a:ext cx="920711" cy="13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 r="37583" b="9399"/>
          <a:stretch/>
        </p:blipFill>
        <p:spPr bwMode="auto">
          <a:xfrm>
            <a:off x="6965257" y="1225337"/>
            <a:ext cx="639137" cy="44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 r="37583" b="9399"/>
          <a:stretch/>
        </p:blipFill>
        <p:spPr bwMode="auto">
          <a:xfrm rot="5400000">
            <a:off x="6940176" y="2048581"/>
            <a:ext cx="401885" cy="28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 rot="18578346">
            <a:off x="4897107" y="4117641"/>
            <a:ext cx="764145" cy="812977"/>
            <a:chOff x="7313613" y="4341813"/>
            <a:chExt cx="1831975" cy="2517775"/>
          </a:xfrm>
        </p:grpSpPr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H="1" flipV="1">
              <a:off x="8228013" y="5713413"/>
              <a:ext cx="917575" cy="11461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 flipH="1" flipV="1">
              <a:off x="8228013" y="5027613"/>
              <a:ext cx="917575" cy="18319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H="1" flipV="1">
              <a:off x="7313613" y="4341813"/>
              <a:ext cx="688975" cy="16033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Line 16"/>
            <p:cNvSpPr>
              <a:spLocks noChangeShapeType="1"/>
            </p:cNvSpPr>
            <p:nvPr/>
          </p:nvSpPr>
          <p:spPr bwMode="auto">
            <a:xfrm flipH="1" flipV="1">
              <a:off x="7313613" y="4341813"/>
              <a:ext cx="688975" cy="9175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Line 17"/>
            <p:cNvSpPr>
              <a:spLocks noChangeShapeType="1"/>
            </p:cNvSpPr>
            <p:nvPr/>
          </p:nvSpPr>
          <p:spPr bwMode="auto">
            <a:xfrm flipV="1">
              <a:off x="8001000" y="5027613"/>
              <a:ext cx="228600" cy="2317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flipH="1">
              <a:off x="7999413" y="5715000"/>
              <a:ext cx="231775" cy="228600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57400" y="737175"/>
            <a:ext cx="2337447" cy="1756222"/>
            <a:chOff x="5914877" y="606035"/>
            <a:chExt cx="2337447" cy="1756222"/>
          </a:xfrm>
        </p:grpSpPr>
        <p:sp>
          <p:nvSpPr>
            <p:cNvPr id="24" name="TextBox 23"/>
            <p:cNvSpPr txBox="1"/>
            <p:nvPr/>
          </p:nvSpPr>
          <p:spPr>
            <a:xfrm>
              <a:off x="6316667" y="915489"/>
              <a:ext cx="160813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Internet</a:t>
              </a:r>
            </a:p>
            <a:p>
              <a:pPr algn="ctr"/>
              <a:r>
                <a:rPr lang="en-US" dirty="0" smtClean="0"/>
                <a:t> </a:t>
              </a:r>
              <a:r>
                <a:rPr lang="en-US" sz="3200" dirty="0" smtClean="0"/>
                <a:t>HotSpot</a:t>
              </a:r>
              <a:endParaRPr lang="en-US" dirty="0" smtClean="0"/>
            </a:p>
            <a:p>
              <a:pPr algn="ctr"/>
              <a:r>
                <a:rPr lang="en-US" dirty="0" smtClean="0"/>
                <a:t>Airborne Wifi</a:t>
              </a:r>
              <a:endParaRPr lang="en-US" dirty="0"/>
            </a:p>
          </p:txBody>
        </p:sp>
        <p:sp>
          <p:nvSpPr>
            <p:cNvPr id="44" name="Line 17"/>
            <p:cNvSpPr>
              <a:spLocks noChangeShapeType="1"/>
            </p:cNvSpPr>
            <p:nvPr/>
          </p:nvSpPr>
          <p:spPr bwMode="auto">
            <a:xfrm flipV="1">
              <a:off x="7525681" y="757346"/>
              <a:ext cx="228600" cy="2317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Line 17"/>
            <p:cNvSpPr>
              <a:spLocks noChangeShapeType="1"/>
            </p:cNvSpPr>
            <p:nvPr/>
          </p:nvSpPr>
          <p:spPr bwMode="auto">
            <a:xfrm flipV="1">
              <a:off x="6202423" y="1936916"/>
              <a:ext cx="228600" cy="2317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 flipV="1">
              <a:off x="6629400" y="1974784"/>
              <a:ext cx="15240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flipV="1">
              <a:off x="7147019" y="606035"/>
              <a:ext cx="15240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V="1">
              <a:off x="6977032" y="2052803"/>
              <a:ext cx="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 flipV="1">
              <a:off x="6936691" y="629484"/>
              <a:ext cx="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Line 17"/>
            <p:cNvSpPr>
              <a:spLocks noChangeShapeType="1"/>
            </p:cNvSpPr>
            <p:nvPr/>
          </p:nvSpPr>
          <p:spPr bwMode="auto">
            <a:xfrm flipH="1" flipV="1">
              <a:off x="7221413" y="2057400"/>
              <a:ext cx="93787" cy="263701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Line 17"/>
            <p:cNvSpPr>
              <a:spLocks noChangeShapeType="1"/>
            </p:cNvSpPr>
            <p:nvPr/>
          </p:nvSpPr>
          <p:spPr bwMode="auto">
            <a:xfrm flipH="1" flipV="1">
              <a:off x="6535613" y="662512"/>
              <a:ext cx="93787" cy="263701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 flipH="1" flipV="1">
              <a:off x="7479582" y="2057400"/>
              <a:ext cx="216618" cy="25910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Line 17"/>
            <p:cNvSpPr>
              <a:spLocks noChangeShapeType="1"/>
            </p:cNvSpPr>
            <p:nvPr/>
          </p:nvSpPr>
          <p:spPr bwMode="auto">
            <a:xfrm flipH="1" flipV="1">
              <a:off x="6184182" y="762000"/>
              <a:ext cx="216618" cy="25910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7850478" y="1547811"/>
              <a:ext cx="401846" cy="0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Line 17"/>
            <p:cNvSpPr>
              <a:spLocks noChangeShapeType="1"/>
            </p:cNvSpPr>
            <p:nvPr/>
          </p:nvSpPr>
          <p:spPr bwMode="auto">
            <a:xfrm flipH="1">
              <a:off x="5914877" y="1477310"/>
              <a:ext cx="401846" cy="0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Line 17"/>
            <p:cNvSpPr>
              <a:spLocks noChangeShapeType="1"/>
            </p:cNvSpPr>
            <p:nvPr/>
          </p:nvSpPr>
          <p:spPr bwMode="auto">
            <a:xfrm flipH="1" flipV="1">
              <a:off x="7832014" y="1903740"/>
              <a:ext cx="353959" cy="128589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Line 17"/>
            <p:cNvSpPr>
              <a:spLocks noChangeShapeType="1"/>
            </p:cNvSpPr>
            <p:nvPr/>
          </p:nvSpPr>
          <p:spPr bwMode="auto">
            <a:xfrm flipH="1" flipV="1">
              <a:off x="5914877" y="1143000"/>
              <a:ext cx="353959" cy="128589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 flipH="1">
              <a:off x="7782185" y="1069613"/>
              <a:ext cx="353960" cy="131926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Line 17"/>
            <p:cNvSpPr>
              <a:spLocks noChangeShapeType="1"/>
            </p:cNvSpPr>
            <p:nvPr/>
          </p:nvSpPr>
          <p:spPr bwMode="auto">
            <a:xfrm flipH="1">
              <a:off x="5935166" y="1765932"/>
              <a:ext cx="353960" cy="131926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03963" y="5674668"/>
            <a:ext cx="2873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Air</a:t>
            </a:r>
            <a:r>
              <a:rPr lang="en-US" sz="2400" dirty="0" smtClean="0"/>
              <a:t> </a:t>
            </a:r>
            <a:r>
              <a:rPr lang="en-US" dirty="0" smtClean="0"/>
              <a:t>the same as the Ground</a:t>
            </a:r>
          </a:p>
        </p:txBody>
      </p:sp>
      <p:grpSp>
        <p:nvGrpSpPr>
          <p:cNvPr id="74" name="Group 73"/>
          <p:cNvGrpSpPr/>
          <p:nvPr/>
        </p:nvGrpSpPr>
        <p:grpSpPr>
          <a:xfrm rot="18442511">
            <a:off x="4391463" y="2132345"/>
            <a:ext cx="764145" cy="812977"/>
            <a:chOff x="7313613" y="4341813"/>
            <a:chExt cx="1831975" cy="2517775"/>
          </a:xfrm>
        </p:grpSpPr>
        <p:sp>
          <p:nvSpPr>
            <p:cNvPr id="75" name="Line 13"/>
            <p:cNvSpPr>
              <a:spLocks noChangeShapeType="1"/>
            </p:cNvSpPr>
            <p:nvPr/>
          </p:nvSpPr>
          <p:spPr bwMode="auto">
            <a:xfrm flipH="1" flipV="1">
              <a:off x="8228013" y="5713413"/>
              <a:ext cx="917575" cy="11461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Line 14"/>
            <p:cNvSpPr>
              <a:spLocks noChangeShapeType="1"/>
            </p:cNvSpPr>
            <p:nvPr/>
          </p:nvSpPr>
          <p:spPr bwMode="auto">
            <a:xfrm flipH="1" flipV="1">
              <a:off x="8228013" y="5027613"/>
              <a:ext cx="917575" cy="18319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Line 15"/>
            <p:cNvSpPr>
              <a:spLocks noChangeShapeType="1"/>
            </p:cNvSpPr>
            <p:nvPr/>
          </p:nvSpPr>
          <p:spPr bwMode="auto">
            <a:xfrm flipH="1" flipV="1">
              <a:off x="7313613" y="4341813"/>
              <a:ext cx="688975" cy="16033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Line 16"/>
            <p:cNvSpPr>
              <a:spLocks noChangeShapeType="1"/>
            </p:cNvSpPr>
            <p:nvPr/>
          </p:nvSpPr>
          <p:spPr bwMode="auto">
            <a:xfrm flipH="1" flipV="1">
              <a:off x="7313613" y="4341813"/>
              <a:ext cx="688975" cy="9175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Line 17"/>
            <p:cNvSpPr>
              <a:spLocks noChangeShapeType="1"/>
            </p:cNvSpPr>
            <p:nvPr/>
          </p:nvSpPr>
          <p:spPr bwMode="auto">
            <a:xfrm flipV="1">
              <a:off x="8001000" y="5027613"/>
              <a:ext cx="228600" cy="2317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 flipH="1">
              <a:off x="7999413" y="5715000"/>
              <a:ext cx="231775" cy="228600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38800"/>
            <a:ext cx="1438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171271" y="2971800"/>
            <a:ext cx="2469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Operate in the Air</a:t>
            </a:r>
            <a:endParaRPr lang="en-US" dirty="0" smtClean="0"/>
          </a:p>
        </p:txBody>
      </p:sp>
      <p:pic>
        <p:nvPicPr>
          <p:cNvPr id="7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13457" r="-49" b="2406"/>
          <a:stretch/>
        </p:blipFill>
        <p:spPr bwMode="auto">
          <a:xfrm>
            <a:off x="4772870" y="4353415"/>
            <a:ext cx="4415333" cy="213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086212" y="3881735"/>
            <a:ext cx="315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Operate on the Ground</a:t>
            </a:r>
            <a:endParaRPr lang="en-US" dirty="0" smtClean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4648200" y="3063817"/>
            <a:ext cx="0" cy="1608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 rot="16200000">
            <a:off x="4195360" y="3097785"/>
            <a:ext cx="894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Air</a:t>
            </a:r>
          </a:p>
          <a:p>
            <a:pPr algn="r"/>
            <a:r>
              <a:rPr lang="en-US" dirty="0" smtClean="0"/>
              <a:t>Ground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069604" y="2099045"/>
            <a:ext cx="1586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Microwave, 3G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Satellite 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4648200" y="848950"/>
            <a:ext cx="0" cy="120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r="39322" b="3297"/>
          <a:stretch/>
        </p:blipFill>
        <p:spPr bwMode="auto">
          <a:xfrm>
            <a:off x="111812" y="4550904"/>
            <a:ext cx="786341" cy="77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r="39322" b="3297"/>
          <a:stretch/>
        </p:blipFill>
        <p:spPr bwMode="auto">
          <a:xfrm>
            <a:off x="4776259" y="5520425"/>
            <a:ext cx="786341" cy="77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311923"/>
            <a:ext cx="5296266" cy="265368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42920" y="2965610"/>
            <a:ext cx="2132280" cy="3575049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50530" y="2965610"/>
            <a:ext cx="1524670" cy="1081177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30" y="2329402"/>
            <a:ext cx="1154736" cy="1272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0"/>
            <a:ext cx="4165599" cy="3124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2971800"/>
            <a:ext cx="42984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Infrared at </a:t>
            </a:r>
            <a:r>
              <a:rPr lang="en-US" sz="2000" dirty="0"/>
              <a:t>Same   </a:t>
            </a:r>
            <a:r>
              <a:rPr lang="en-US" sz="2000" dirty="0" smtClean="0"/>
              <a:t>       Image </a:t>
            </a:r>
            <a:r>
              <a:rPr lang="en-US" sz="2000" dirty="0"/>
              <a:t>Overlaid </a:t>
            </a:r>
            <a:endParaRPr lang="en-US" sz="2000" dirty="0" smtClean="0"/>
          </a:p>
          <a:p>
            <a:r>
              <a:rPr lang="en-US" sz="2000" dirty="0" smtClean="0"/>
              <a:t>Exact Location              On Aerial Map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Outline on Topos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52204" y="76200"/>
            <a:ext cx="36440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Air Attack Mode</a:t>
            </a:r>
          </a:p>
          <a:p>
            <a:pPr algn="ctr"/>
            <a:r>
              <a:rPr lang="en-US" sz="2800" dirty="0" smtClean="0"/>
              <a:t>Hands Off, Eyes Outside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0220" y="4158734"/>
            <a:ext cx="36145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Instant Situational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Map 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Oriented to </a:t>
            </a:r>
            <a:r>
              <a:rPr lang="en-US" dirty="0" smtClean="0"/>
              <a:t>Intuitive </a:t>
            </a:r>
            <a:r>
              <a:rPr lang="en-US" dirty="0"/>
              <a:t>line-of-sight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Night and in Smoke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Mountains &amp; Terrain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Discover Spot Fires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Fire Perimeter &amp; Slop-overs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People</a:t>
            </a:r>
          </a:p>
        </p:txBody>
      </p:sp>
      <p:sp>
        <p:nvSpPr>
          <p:cNvPr id="14" name="TextBox 13"/>
          <p:cNvSpPr txBox="1"/>
          <p:nvPr/>
        </p:nvSpPr>
        <p:spPr>
          <a:xfrm rot="2744321">
            <a:off x="3153287" y="4066226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 Through </a:t>
            </a:r>
          </a:p>
          <a:p>
            <a:r>
              <a:rPr lang="en-US" dirty="0" smtClean="0"/>
              <a:t>Windshield (Visible)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flipV="1">
            <a:off x="5482788" y="2625055"/>
            <a:ext cx="304800" cy="4249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flipV="1">
            <a:off x="5495488" y="3597121"/>
            <a:ext cx="304800" cy="5773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flipV="1">
            <a:off x="8839200" y="2955135"/>
            <a:ext cx="203200" cy="550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39" y="3987463"/>
            <a:ext cx="4484989" cy="288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6"/>
          <p:cNvSpPr/>
          <p:nvPr/>
        </p:nvSpPr>
        <p:spPr>
          <a:xfrm>
            <a:off x="8534400" y="3927733"/>
            <a:ext cx="203200" cy="246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552399" y="2379452"/>
            <a:ext cx="152400" cy="1226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618147" y="2547968"/>
            <a:ext cx="491554" cy="869530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22564" y="2515715"/>
            <a:ext cx="687790" cy="434665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1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73" y="3466706"/>
            <a:ext cx="1941727" cy="285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Pictur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6308" y="2438400"/>
            <a:ext cx="5082957" cy="28194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627708" y="4419600"/>
            <a:ext cx="1143000" cy="648346"/>
          </a:xfrm>
          <a:prstGeom prst="rect">
            <a:avLst/>
          </a:prstGeom>
          <a:noFill/>
        </p:spPr>
        <p:txBody>
          <a:bodyPr wrap="square" lIns="139153" tIns="69578" rIns="139153" bIns="69578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JPG·KMZ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51308" y="3200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Black" pitchFamily="34" charset="0"/>
              </a:rPr>
              <a:t>Touch Video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27708" y="2895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Black" pitchFamily="34" charset="0"/>
              </a:rPr>
              <a:t>Touch Map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012524" y="4437888"/>
            <a:ext cx="228600" cy="18288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3527892" y="4437888"/>
            <a:ext cx="228600" cy="18288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>
            <a:off x="3774780" y="4437888"/>
            <a:ext cx="228600" cy="18288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3046308" y="4437888"/>
            <a:ext cx="228600" cy="18288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3290148" y="4437888"/>
            <a:ext cx="228600" cy="18288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4259412" y="4437888"/>
            <a:ext cx="228600" cy="18288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4494108" y="4437888"/>
            <a:ext cx="228600" cy="18288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4734900" y="4437888"/>
            <a:ext cx="228600" cy="18288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153" tIns="69578" rIns="139153" bIns="69578"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925530" y="363664"/>
            <a:ext cx="59136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Operate Gimbal: </a:t>
            </a:r>
            <a:r>
              <a:rPr lang="en-US" dirty="0" smtClean="0"/>
              <a:t>IR 5/10⁰ &amp; Super Zoom Visible 2-56⁰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Touch </a:t>
            </a:r>
            <a:r>
              <a:rPr lang="en-US" dirty="0" smtClean="0"/>
              <a:t>(like an </a:t>
            </a:r>
            <a:r>
              <a:rPr lang="en-US" b="1" dirty="0" smtClean="0"/>
              <a:t>iPad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Buttons/Joy stick (not needed, matches touch commands)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Keyboard (not needed, Key-caps are labeled)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Mouse (same as touch, but more precise than fat fingers)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Ground: Microwave link upgrade allows for operator </a:t>
            </a:r>
          </a:p>
          <a:p>
            <a:r>
              <a:rPr lang="en-US" dirty="0" smtClean="0"/>
              <a:t>	anywhere in the world - not </a:t>
            </a:r>
            <a:r>
              <a:rPr lang="en-US" dirty="0"/>
              <a:t>in </a:t>
            </a:r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62" name="Right Arrow 61"/>
          <p:cNvSpPr/>
          <p:nvPr/>
        </p:nvSpPr>
        <p:spPr>
          <a:xfrm>
            <a:off x="2246861" y="3625932"/>
            <a:ext cx="685800" cy="523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61" y="2460444"/>
            <a:ext cx="854670" cy="5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2009138" y="5271247"/>
            <a:ext cx="129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IR 10/5</a:t>
            </a:r>
            <a:r>
              <a:rPr lang="en-US" dirty="0"/>
              <a:t>⁰ fov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1121675" y="5332229"/>
            <a:ext cx="1316725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1849633" y="5755895"/>
            <a:ext cx="1709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Visible 56-2</a:t>
            </a:r>
            <a:r>
              <a:rPr lang="en-US" dirty="0"/>
              <a:t>⁰ fov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096000"/>
            <a:ext cx="918731" cy="547388"/>
          </a:xfrm>
          <a:prstGeom prst="rect">
            <a:avLst/>
          </a:prstGeom>
        </p:spPr>
      </p:pic>
      <p:pic>
        <p:nvPicPr>
          <p:cNvPr id="4100" name="Picture 4" descr="http://ts3.mm.bing.net/th?id=H.4655067176044626&amp;pid=1.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867400"/>
            <a:ext cx="1847850" cy="8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age.usa111.com/image/Accessories/CQ173/CQ173-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28714" r="6470" b="28215"/>
          <a:stretch/>
        </p:blipFill>
        <p:spPr bwMode="auto">
          <a:xfrm>
            <a:off x="3858363" y="6181732"/>
            <a:ext cx="950977" cy="4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 flipH="1">
            <a:off x="1143000" y="5791200"/>
            <a:ext cx="1316725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1000" y="762000"/>
            <a:ext cx="2323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Easy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300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Maps, </a:t>
            </a:r>
            <a:r>
              <a:rPr lang="en-US" dirty="0" err="1" smtClean="0"/>
              <a:t>AutoTrack</a:t>
            </a:r>
            <a:r>
              <a:rPr lang="en-US" dirty="0" smtClean="0"/>
              <a:t> Fire lines &amp;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75518"/>
            <a:ext cx="8534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Import Preflight or OTA (Over-the-Air):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Daily Team GIS Map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dirty="0" err="1" smtClean="0"/>
              <a:t>NIFC</a:t>
            </a:r>
            <a:r>
              <a:rPr lang="en-US" sz="2000" dirty="0" smtClean="0"/>
              <a:t> </a:t>
            </a:r>
            <a:r>
              <a:rPr lang="en-US" sz="2000" dirty="0" err="1" smtClean="0"/>
              <a:t>Firelines</a:t>
            </a:r>
            <a:r>
              <a:rPr lang="en-US" sz="2000" dirty="0" smtClean="0"/>
              <a:t> .SHPs: Dozer, Hand-cut, Fire, Escape Routes</a:t>
            </a:r>
          </a:p>
          <a:p>
            <a:r>
              <a:rPr lang="en-US" sz="2400" dirty="0" smtClean="0"/>
              <a:t>Auto-track GIS Hands-off, and Record</a:t>
            </a:r>
          </a:p>
          <a:p>
            <a:r>
              <a:rPr lang="en-US" sz="2400" dirty="0" smtClean="0"/>
              <a:t>Lock-on to Moving and Stationary target Locking ok at any time</a:t>
            </a:r>
          </a:p>
          <a:p>
            <a:pPr lvl="1"/>
            <a:r>
              <a:rPr lang="en-US" sz="2000" dirty="0" smtClean="0"/>
              <a:t>Touch or Click it: Tracking will restart by touching Track </a:t>
            </a:r>
          </a:p>
          <a:p>
            <a:r>
              <a:rPr lang="en-US" sz="2400" dirty="0" smtClean="0"/>
              <a:t>Photos and Video will transmit as normal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 rot="19249697">
            <a:off x="7444073" y="1383270"/>
            <a:ext cx="15882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Click to see on </a:t>
            </a:r>
          </a:p>
          <a:p>
            <a:pPr algn="ctr"/>
            <a:r>
              <a:rPr lang="en-US" sz="2400" b="1" dirty="0" smtClean="0">
                <a:hlinkClick r:id="rId2"/>
              </a:rPr>
              <a:t>You</a:t>
            </a:r>
            <a:r>
              <a:rPr lang="en-US" sz="2400" b="1" dirty="0" smtClean="0">
                <a:solidFill>
                  <a:srgbClr val="FF0000"/>
                </a:solidFill>
                <a:hlinkClick r:id="rId2"/>
              </a:rPr>
              <a:t>Tube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7543800" cy="318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Wildfire Isotherm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Specially developed WildFire sensitivity for IR</a:t>
            </a:r>
          </a:p>
          <a:p>
            <a:r>
              <a:rPr lang="en-US" dirty="0" smtClean="0"/>
              <a:t>Distinguish sun baked ground from fire</a:t>
            </a:r>
          </a:p>
          <a:p>
            <a:r>
              <a:rPr lang="en-US" dirty="0" smtClean="0"/>
              <a:t>Makes IR functional on </a:t>
            </a:r>
            <a:r>
              <a:rPr lang="en-US" b="1" dirty="0" smtClean="0">
                <a:solidFill>
                  <a:srgbClr val="C00000"/>
                </a:solidFill>
              </a:rPr>
              <a:t>Hot </a:t>
            </a:r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n-US" b="1" dirty="0" smtClean="0">
                <a:solidFill>
                  <a:srgbClr val="C00000"/>
                </a:solidFill>
              </a:rPr>
              <a:t>fternoons</a:t>
            </a:r>
          </a:p>
          <a:p>
            <a:r>
              <a:rPr lang="en-US" dirty="0" smtClean="0"/>
              <a:t>Fix-mounted IR and Gimbal IR are the same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79400"/>
            <a:ext cx="4114800" cy="24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3080658" y="4703410"/>
            <a:ext cx="208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Un-Burned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3567248" y="4985658"/>
            <a:ext cx="94488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746861" y="5269468"/>
            <a:ext cx="56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38385" y="5486400"/>
            <a:ext cx="1324215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91000" y="5208813"/>
            <a:ext cx="904457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86697" y="4920342"/>
            <a:ext cx="994903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8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3581400" cy="251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Coverage Levels of Retardant Drops</a:t>
            </a:r>
            <a:br>
              <a:rPr lang="en-US" dirty="0" smtClean="0"/>
            </a:br>
            <a:r>
              <a:rPr lang="en-US" sz="3100" dirty="0"/>
              <a:t>Water or Retardants </a:t>
            </a:r>
            <a:r>
              <a:rPr lang="en-US" sz="3100" dirty="0" smtClean="0"/>
              <a:t>on </a:t>
            </a:r>
            <a:r>
              <a:rPr lang="en-US" sz="3100" dirty="0"/>
              <a:t>the </a:t>
            </a:r>
            <a:r>
              <a:rPr lang="en-US" sz="3100" dirty="0" smtClean="0"/>
              <a:t>Ground can be Seen in IR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1"/>
            <a:ext cx="2439412" cy="16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2057400"/>
            <a:ext cx="2452688" cy="16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514600" cy="169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744212" y="2709877"/>
            <a:ext cx="456188" cy="17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716012" y="2709877"/>
            <a:ext cx="456188" cy="17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t="11468" r="16018" b="10619"/>
          <a:stretch/>
        </p:blipFill>
        <p:spPr bwMode="auto">
          <a:xfrm>
            <a:off x="3885187" y="4279371"/>
            <a:ext cx="2811439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4453215" y="3705241"/>
            <a:ext cx="194985" cy="257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51" y="4315463"/>
            <a:ext cx="349670" cy="3496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769504">
            <a:off x="7248221" y="4991292"/>
            <a:ext cx="15882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/>
              </a:rPr>
              <a:t>Click to see on </a:t>
            </a:r>
          </a:p>
          <a:p>
            <a:pPr algn="ctr"/>
            <a:r>
              <a:rPr lang="en-US" sz="2400" b="1" dirty="0" smtClean="0">
                <a:hlinkClick r:id="rId8"/>
              </a:rPr>
              <a:t>You</a:t>
            </a:r>
            <a:r>
              <a:rPr lang="en-US" sz="2400" b="1" dirty="0" smtClean="0">
                <a:solidFill>
                  <a:srgbClr val="FF0000"/>
                </a:solidFill>
                <a:hlinkClick r:id="rId8"/>
              </a:rPr>
              <a:t>Tube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921" y="4038600"/>
            <a:ext cx="32108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Confirm Coverage</a:t>
            </a:r>
          </a:p>
          <a:p>
            <a:pPr marL="640080" lvl="1" indent="-182880">
              <a:buFont typeface="Arial" panose="020B0604020202020204" pitchFamily="34" charset="0"/>
              <a:buChar char="•"/>
            </a:pPr>
            <a:r>
              <a:rPr lang="en-US" dirty="0" smtClean="0"/>
              <a:t>See Gaps and Thin Spots </a:t>
            </a:r>
          </a:p>
          <a:p>
            <a:pPr marL="640080" lvl="1" indent="-182880">
              <a:buFont typeface="Arial" panose="020B0604020202020204" pitchFamily="34" charset="0"/>
              <a:buChar char="•"/>
            </a:pPr>
            <a:r>
              <a:rPr lang="en-US" dirty="0" smtClean="0"/>
              <a:t>Colorless Retardants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Email to Ground Crews and IC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Press button to Map Drops</a:t>
            </a:r>
          </a:p>
          <a:p>
            <a:pPr marL="640080" lvl="1" indent="-182880">
              <a:buFont typeface="Arial" panose="020B0604020202020204" pitchFamily="34" charset="0"/>
              <a:buChar char="•"/>
            </a:pPr>
            <a:r>
              <a:rPr lang="en-US" dirty="0" smtClean="0"/>
              <a:t>or Post Flight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Identify New Target Drop </a:t>
            </a:r>
            <a:r>
              <a:rPr lang="en-US" dirty="0"/>
              <a:t>S</a:t>
            </a:r>
            <a:r>
              <a:rPr lang="en-US" dirty="0" smtClean="0"/>
              <a:t>ites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/>
              <a:t>Review Post </a:t>
            </a:r>
            <a:r>
              <a:rPr lang="en-US" dirty="0"/>
              <a:t>F</a:t>
            </a:r>
            <a:r>
              <a:rPr lang="en-US" dirty="0" smtClean="0"/>
              <a:t>ire and BAER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Hotspot airborne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WiFi throughout aircraft</a:t>
            </a:r>
          </a:p>
          <a:p>
            <a:r>
              <a:rPr lang="en-US" sz="2800" dirty="0" smtClean="0"/>
              <a:t>Internet when 3G available</a:t>
            </a:r>
          </a:p>
          <a:p>
            <a:r>
              <a:rPr lang="en-US" sz="2800" dirty="0" smtClean="0"/>
              <a:t>DataLink antennas 2-3x better than 3G phones</a:t>
            </a:r>
          </a:p>
          <a:p>
            <a:r>
              <a:rPr lang="en-US" sz="2800" dirty="0" smtClean="0"/>
              <a:t>Gimbal video is available through out aircraft cabin (iOS, Android, Windows or Mac devices)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73153" y="1219200"/>
            <a:ext cx="2337447" cy="1756222"/>
            <a:chOff x="5914877" y="606035"/>
            <a:chExt cx="2337447" cy="1756222"/>
          </a:xfrm>
        </p:grpSpPr>
        <p:sp>
          <p:nvSpPr>
            <p:cNvPr id="6" name="TextBox 5"/>
            <p:cNvSpPr txBox="1"/>
            <p:nvPr/>
          </p:nvSpPr>
          <p:spPr>
            <a:xfrm>
              <a:off x="6249234" y="915489"/>
              <a:ext cx="160813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Internet</a:t>
              </a:r>
            </a:p>
            <a:p>
              <a:pPr algn="ctr"/>
              <a:r>
                <a:rPr lang="en-US" dirty="0" smtClean="0"/>
                <a:t> </a:t>
              </a:r>
              <a:r>
                <a:rPr lang="en-US" sz="3200" dirty="0" smtClean="0"/>
                <a:t>HotSpot</a:t>
              </a:r>
              <a:endParaRPr lang="en-US" dirty="0" smtClean="0"/>
            </a:p>
            <a:p>
              <a:pPr algn="ctr"/>
              <a:r>
                <a:rPr lang="en-US" dirty="0" smtClean="0"/>
                <a:t>Airborne Wifi</a:t>
              </a:r>
              <a:endParaRPr lang="en-US" dirty="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V="1">
              <a:off x="7525681" y="757346"/>
              <a:ext cx="228600" cy="2317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 flipV="1">
              <a:off x="6202423" y="1936916"/>
              <a:ext cx="228600" cy="231775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 flipV="1">
              <a:off x="6629400" y="1974784"/>
              <a:ext cx="15240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 flipV="1">
              <a:off x="7147019" y="606035"/>
              <a:ext cx="15240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V="1">
              <a:off x="6977032" y="2052803"/>
              <a:ext cx="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V="1">
              <a:off x="6936691" y="629484"/>
              <a:ext cx="0" cy="30945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H="1" flipV="1">
              <a:off x="7221413" y="2057400"/>
              <a:ext cx="93787" cy="263701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 flipV="1">
              <a:off x="6535613" y="662512"/>
              <a:ext cx="93787" cy="263701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H="1" flipV="1">
              <a:off x="7479582" y="2057400"/>
              <a:ext cx="216618" cy="25910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6184182" y="762000"/>
              <a:ext cx="216618" cy="259104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7850478" y="1547811"/>
              <a:ext cx="401846" cy="0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5914877" y="1477310"/>
              <a:ext cx="401846" cy="0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 flipV="1">
              <a:off x="7832014" y="1903740"/>
              <a:ext cx="353959" cy="128589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 flipV="1">
              <a:off x="5914877" y="1143000"/>
              <a:ext cx="353959" cy="128589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7782185" y="1069613"/>
              <a:ext cx="353960" cy="131926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H="1">
              <a:off x="5935166" y="1765932"/>
              <a:ext cx="353960" cy="131926"/>
            </a:xfrm>
            <a:prstGeom prst="line">
              <a:avLst/>
            </a:prstGeom>
            <a:noFill/>
            <a:ln w="9144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5" name="Picture 2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57" y="5181600"/>
            <a:ext cx="1400175" cy="881380"/>
          </a:xfrm>
          <a:prstGeom prst="rect">
            <a:avLst/>
          </a:prstGeom>
          <a:noFill/>
        </p:spPr>
      </p:pic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00600"/>
            <a:ext cx="2509837" cy="1784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11271</TotalTime>
  <Words>781</Words>
  <Application>Microsoft Office PowerPoint</Application>
  <PresentationFormat>On-screen Show (4:3)</PresentationFormat>
  <Paragraphs>138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One Aircraft supports Ground Crews, Incident Command, HQ &amp; Itself</vt:lpstr>
      <vt:lpstr>PowerPoint Presentation</vt:lpstr>
      <vt:lpstr>PowerPoint Presentation</vt:lpstr>
      <vt:lpstr>PowerPoint Presentation</vt:lpstr>
      <vt:lpstr>Maps, AutoTrack Fire lines &amp; Targets</vt:lpstr>
      <vt:lpstr>Wildfire Isotherm</vt:lpstr>
      <vt:lpstr>Coverage Levels of Retardant Drops Water or Retardants on the Ground can be Seen in IR</vt:lpstr>
      <vt:lpstr>Internet Hotspot airborne</vt:lpstr>
      <vt:lpstr>Services Before &amp; During Emergencies</vt:lpstr>
      <vt:lpstr>Manned UAV</vt:lpstr>
      <vt:lpstr>Happy Camp Complex – the good</vt:lpstr>
      <vt:lpstr>Happy Camp Complex – not so good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LifeBook</dc:creator>
  <cp:lastModifiedBy>LifeBook</cp:lastModifiedBy>
  <cp:revision>253</cp:revision>
  <dcterms:created xsi:type="dcterms:W3CDTF">2014-01-02T23:16:43Z</dcterms:created>
  <dcterms:modified xsi:type="dcterms:W3CDTF">2014-10-23T22:24:49Z</dcterms:modified>
</cp:coreProperties>
</file>