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661" r:id="rId2"/>
    <p:sldMasterId id="2147483672" r:id="rId3"/>
  </p:sldMasterIdLst>
  <p:notesMasterIdLst>
    <p:notesMasterId r:id="rId29"/>
  </p:notesMasterIdLst>
  <p:handoutMasterIdLst>
    <p:handoutMasterId r:id="rId30"/>
  </p:handoutMasterIdLst>
  <p:sldIdLst>
    <p:sldId id="287" r:id="rId4"/>
    <p:sldId id="354" r:id="rId5"/>
    <p:sldId id="355" r:id="rId6"/>
    <p:sldId id="288" r:id="rId7"/>
    <p:sldId id="366" r:id="rId8"/>
    <p:sldId id="289" r:id="rId9"/>
    <p:sldId id="290" r:id="rId10"/>
    <p:sldId id="291" r:id="rId11"/>
    <p:sldId id="292" r:id="rId12"/>
    <p:sldId id="342" r:id="rId13"/>
    <p:sldId id="339" r:id="rId14"/>
    <p:sldId id="356" r:id="rId15"/>
    <p:sldId id="344" r:id="rId16"/>
    <p:sldId id="346" r:id="rId17"/>
    <p:sldId id="358" r:id="rId18"/>
    <p:sldId id="368" r:id="rId19"/>
    <p:sldId id="345" r:id="rId20"/>
    <p:sldId id="343" r:id="rId21"/>
    <p:sldId id="357" r:id="rId22"/>
    <p:sldId id="361" r:id="rId23"/>
    <p:sldId id="359" r:id="rId24"/>
    <p:sldId id="365" r:id="rId25"/>
    <p:sldId id="363" r:id="rId26"/>
    <p:sldId id="364" r:id="rId27"/>
    <p:sldId id="31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7A4"/>
    <a:srgbClr val="0D1D3E"/>
    <a:srgbClr val="0024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autoAdjust="0"/>
    <p:restoredTop sz="87922" autoAdjust="0"/>
  </p:normalViewPr>
  <p:slideViewPr>
    <p:cSldViewPr snapToGrid="0" snapToObjects="1">
      <p:cViewPr varScale="1">
        <p:scale>
          <a:sx n="60" d="100"/>
          <a:sy n="60" d="100"/>
        </p:scale>
        <p:origin x="-1572" y="-96"/>
      </p:cViewPr>
      <p:guideLst>
        <p:guide orient="horz" pos="651"/>
        <p:guide pos="2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1C9073-D0E6-244B-A34E-07A5CEDCBEFD}" type="datetimeFigureOut">
              <a:rPr lang="en-US" smtClean="0"/>
              <a:t>10/23/2014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DD5146-44F1-1B4D-97A6-BD795F43B4CA}" type="slidenum">
              <a:rPr lang="en-US" smtClean="0"/>
              <a:t>‹#›</a:t>
            </a:fld>
            <a:endParaRPr lang="en-US"/>
          </a:p>
        </p:txBody>
      </p:sp>
    </p:spTree>
    <p:extLst>
      <p:ext uri="{BB962C8B-B14F-4D97-AF65-F5344CB8AC3E}">
        <p14:creationId xmlns:p14="http://schemas.microsoft.com/office/powerpoint/2010/main" val="36755163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ACB3D5-C47A-9C42-A84D-CC85B9941C33}" type="datetimeFigureOut">
              <a:t>10/23/2014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E687F5-5859-F94C-A9FC-D2D68A98C14B}" type="slidenum">
              <a:t>‹#›</a:t>
            </a:fld>
            <a:endParaRPr lang="en-US"/>
          </a:p>
        </p:txBody>
      </p:sp>
    </p:spTree>
    <p:extLst>
      <p:ext uri="{BB962C8B-B14F-4D97-AF65-F5344CB8AC3E}">
        <p14:creationId xmlns:p14="http://schemas.microsoft.com/office/powerpoint/2010/main" val="39757893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Coming to you as a representative of</a:t>
            </a:r>
            <a:r>
              <a:rPr lang="en-US" baseline="0" dirty="0" smtClean="0"/>
              <a:t> the NASA’s National DEVELOP program.</a:t>
            </a:r>
          </a:p>
          <a:p>
            <a:r>
              <a:rPr lang="en-US" baseline="0" dirty="0" smtClean="0"/>
              <a:t>Appreciate being allowed to participate in this meeting. Know that you are not interested in one-offs and products that you can’t use. (Caleb Berry)</a:t>
            </a:r>
          </a:p>
          <a:p>
            <a:r>
              <a:rPr lang="en-US" baseline="0" dirty="0" smtClean="0"/>
              <a:t>As Vince pointed out, the Applied Sciences program in NASA’s Earth Science division is also interested in making sure the products and methods are developed that will see useful implementation in partner agencies.</a:t>
            </a:r>
          </a:p>
          <a:p>
            <a:r>
              <a:rPr lang="en-US" baseline="0" dirty="0" smtClean="0"/>
              <a:t>I’d like to tell you about some novel approaches to fire detection, risk assessment and post-burn assessment that DEVELOP has done work on and will be investigating in the upcoming year. I’m going to focus on a project that investigates a new application for data derived from NASA’s GRACE mission.</a:t>
            </a:r>
          </a:p>
          <a:p>
            <a:r>
              <a:rPr lang="en-US" dirty="0" smtClean="0"/>
              <a:t>&lt;refer to image&gt;</a:t>
            </a:r>
          </a:p>
          <a:p>
            <a:r>
              <a:rPr lang="en-US" dirty="0" smtClean="0"/>
              <a:t>Will be talking</a:t>
            </a:r>
            <a:r>
              <a:rPr lang="en-US" baseline="0" dirty="0" smtClean="0"/>
              <a:t> about what it measures and how it is potentially useful.</a:t>
            </a:r>
            <a:endParaRPr lang="en-US" dirty="0"/>
          </a:p>
        </p:txBody>
      </p:sp>
      <p:sp>
        <p:nvSpPr>
          <p:cNvPr id="4" name="Slide Number Placeholder 3"/>
          <p:cNvSpPr>
            <a:spLocks noGrp="1"/>
          </p:cNvSpPr>
          <p:nvPr>
            <p:ph type="sldNum" sz="quarter" idx="10"/>
          </p:nvPr>
        </p:nvSpPr>
        <p:spPr/>
        <p:txBody>
          <a:bodyPr/>
          <a:lstStyle/>
          <a:p>
            <a:fld id="{F4E687F5-5859-F94C-A9FC-D2D68A98C14B}" type="slidenum">
              <a:rPr lang="en-US" smtClean="0"/>
              <a:t>0</a:t>
            </a:fld>
            <a:endParaRPr lang="en-US"/>
          </a:p>
        </p:txBody>
      </p:sp>
    </p:spTree>
    <p:extLst>
      <p:ext uri="{BB962C8B-B14F-4D97-AF65-F5344CB8AC3E}">
        <p14:creationId xmlns:p14="http://schemas.microsoft.com/office/powerpoint/2010/main" val="166913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 science—question is how to turn</a:t>
            </a:r>
            <a:r>
              <a:rPr lang="en-US" baseline="0" dirty="0" smtClean="0"/>
              <a:t> this into an application.</a:t>
            </a:r>
            <a:endParaRPr lang="en-US" dirty="0"/>
          </a:p>
        </p:txBody>
      </p:sp>
      <p:sp>
        <p:nvSpPr>
          <p:cNvPr id="4" name="Slide Number Placeholder 3"/>
          <p:cNvSpPr>
            <a:spLocks noGrp="1"/>
          </p:cNvSpPr>
          <p:nvPr>
            <p:ph type="sldNum" sz="quarter" idx="10"/>
          </p:nvPr>
        </p:nvSpPr>
        <p:spPr/>
        <p:txBody>
          <a:bodyPr/>
          <a:lstStyle/>
          <a:p>
            <a:fld id="{4BD3C69F-36AD-F44C-AD51-831536D3157F}" type="slidenum">
              <a:rPr lang="en-US" smtClean="0"/>
              <a:t>11</a:t>
            </a:fld>
            <a:endParaRPr lang="en-US"/>
          </a:p>
        </p:txBody>
      </p:sp>
    </p:spTree>
    <p:extLst>
      <p:ext uri="{BB962C8B-B14F-4D97-AF65-F5344CB8AC3E}">
        <p14:creationId xmlns:p14="http://schemas.microsoft.com/office/powerpoint/2010/main" val="3248554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Combined 500 m MODIS</a:t>
            </a:r>
            <a:r>
              <a:rPr lang="en-US" baseline="0" dirty="0" smtClean="0"/>
              <a:t> burned area maps with active fire data from TRMM</a:t>
            </a:r>
          </a:p>
          <a:p>
            <a:r>
              <a:rPr lang="en-US" baseline="0" dirty="0" smtClean="0"/>
              <a:t>Used VIIRS</a:t>
            </a:r>
          </a:p>
          <a:p>
            <a:r>
              <a:rPr lang="en-US" baseline="0" dirty="0" smtClean="0"/>
              <a:t>Along-track scanning radiometer world fire atlas.</a:t>
            </a:r>
          </a:p>
          <a:p>
            <a:r>
              <a:rPr lang="en-US" baseline="0" dirty="0" smtClean="0"/>
              <a:t> 0.25 </a:t>
            </a:r>
            <a:r>
              <a:rPr lang="en-US" baseline="0" dirty="0" err="1" smtClean="0"/>
              <a:t>deg</a:t>
            </a:r>
            <a:r>
              <a:rPr lang="en-US" baseline="0" dirty="0" smtClean="0"/>
              <a:t> resolution</a:t>
            </a:r>
          </a:p>
        </p:txBody>
      </p:sp>
      <p:sp>
        <p:nvSpPr>
          <p:cNvPr id="4" name="Slide Number Placeholder 3"/>
          <p:cNvSpPr>
            <a:spLocks noGrp="1"/>
          </p:cNvSpPr>
          <p:nvPr>
            <p:ph type="sldNum" sz="quarter" idx="10"/>
          </p:nvPr>
        </p:nvSpPr>
        <p:spPr/>
        <p:txBody>
          <a:bodyPr/>
          <a:lstStyle/>
          <a:p>
            <a:fld id="{F4E687F5-5859-F94C-A9FC-D2D68A98C14B}" type="slidenum">
              <a:rPr lang="en-US" smtClean="0"/>
              <a:t>17</a:t>
            </a:fld>
            <a:endParaRPr lang="en-US"/>
          </a:p>
        </p:txBody>
      </p:sp>
    </p:spTree>
    <p:extLst>
      <p:ext uri="{BB962C8B-B14F-4D97-AF65-F5344CB8AC3E}">
        <p14:creationId xmlns:p14="http://schemas.microsoft.com/office/powerpoint/2010/main" val="871870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4E687F5-5859-F94C-A9FC-D2D68A98C14B}" type="slidenum">
              <a:rPr lang="en-US" smtClean="0"/>
              <a:t>18</a:t>
            </a:fld>
            <a:endParaRPr lang="en-US"/>
          </a:p>
        </p:txBody>
      </p:sp>
    </p:spTree>
    <p:extLst>
      <p:ext uri="{BB962C8B-B14F-4D97-AF65-F5344CB8AC3E}">
        <p14:creationId xmlns:p14="http://schemas.microsoft.com/office/powerpoint/2010/main" val="871870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CC685B-1F97-4BD4-841D-BF068531084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9808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CC685B-1F97-4BD4-841D-BF068531084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808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solidFill>
                  <a:prstClr val="white"/>
                </a:solidFill>
                <a:latin typeface="Century Gothic"/>
              </a:rPr>
              <a:t>So just a little bit about DEVELOP.</a:t>
            </a:r>
          </a:p>
          <a:p>
            <a:pPr marL="0" indent="0">
              <a:buNone/>
            </a:pPr>
            <a:r>
              <a:rPr lang="en-US" dirty="0" smtClean="0">
                <a:solidFill>
                  <a:prstClr val="white"/>
                </a:solidFill>
                <a:latin typeface="Century Gothic"/>
              </a:rPr>
              <a:t>DEVELOP is a capacity-program</a:t>
            </a:r>
            <a:r>
              <a:rPr lang="en-US" baseline="0" dirty="0" smtClean="0">
                <a:solidFill>
                  <a:prstClr val="white"/>
                </a:solidFill>
                <a:latin typeface="Century Gothic"/>
              </a:rPr>
              <a:t> designed to bridge the gap between NASA Earth Sciences and society. Capacity-building means that we are fostering remote sensing and applications capabilities in both our participants and the community. We accomplish this through the implementation of short, 10-week projects that aim to </a:t>
            </a:r>
            <a:r>
              <a:rPr lang="en-US" sz="1200" dirty="0" smtClean="0"/>
              <a:t>discover and demonstrate innovative uses and practical benefits of NASA Earth science data, scientific knowledge, and technology. Participants</a:t>
            </a:r>
            <a:r>
              <a:rPr lang="en-US" sz="1200" baseline="0" dirty="0" smtClean="0"/>
              <a:t> are undergrads, grad students, recent grads, veterans of the armed forces and transitioning professionals. Partner organizations can be federal and state agencies, such as the US Forest Service and CAL FIRE, to NGO’s such as the </a:t>
            </a:r>
            <a:r>
              <a:rPr lang="en-US" sz="1200" baseline="0" dirty="0" err="1" smtClean="0"/>
              <a:t>Audobon</a:t>
            </a:r>
            <a:r>
              <a:rPr lang="en-US" sz="1200" baseline="0" dirty="0" smtClean="0"/>
              <a:t> Society. I’m also here in search of partners for our upcoming projects as well as to tell you about a successful partnership with the US Forest Service that has come out of our node at NASA Ames.</a:t>
            </a:r>
          </a:p>
          <a:p>
            <a:pPr marL="0" indent="0">
              <a:buNone/>
            </a:pPr>
            <a:endParaRPr lang="en-US" sz="1200" baseline="0" dirty="0" smtClean="0">
              <a:solidFill>
                <a:prstClr val="white"/>
              </a:solidFill>
              <a:latin typeface="Century Gothic"/>
            </a:endParaRPr>
          </a:p>
          <a:p>
            <a:pPr marL="0" indent="0">
              <a:buNone/>
            </a:pPr>
            <a:r>
              <a:rPr lang="en-US" sz="1200" baseline="0" dirty="0" smtClean="0">
                <a:solidFill>
                  <a:prstClr val="white"/>
                </a:solidFill>
                <a:latin typeface="Century Gothic"/>
              </a:rPr>
              <a:t>Our projects focus on the 9 applications areas identified by NASA Applies Sciences, listed at the bottom of this slide.</a:t>
            </a:r>
            <a:endParaRPr lang="en-US" dirty="0" smtClean="0">
              <a:solidFill>
                <a:prstClr val="white"/>
              </a:solidFill>
              <a:latin typeface="Century Gothic"/>
            </a:endParaRPr>
          </a:p>
          <a:p>
            <a:pPr marL="0" indent="0">
              <a:buNone/>
            </a:pPr>
            <a:endParaRPr lang="en-US" dirty="0" smtClean="0">
              <a:solidFill>
                <a:prstClr val="white"/>
              </a:solidFill>
              <a:latin typeface="Century Gothic"/>
            </a:endParaRPr>
          </a:p>
          <a:p>
            <a:pPr marL="0" indent="0">
              <a:buNone/>
            </a:pPr>
            <a:r>
              <a:rPr lang="en-US" dirty="0" smtClean="0">
                <a:solidFill>
                  <a:prstClr val="white"/>
                </a:solidFill>
                <a:latin typeface="Century Gothic"/>
              </a:rPr>
              <a:t>DEVELOP </a:t>
            </a:r>
            <a:r>
              <a:rPr lang="en-US" dirty="0" smtClean="0">
                <a:solidFill>
                  <a:prstClr val="white"/>
                </a:solidFill>
                <a:latin typeface="Century Gothic"/>
              </a:rPr>
              <a:t>is part of NASA’s Applied Sciences Program, </a:t>
            </a:r>
            <a:r>
              <a:rPr lang="en-US" b="1" dirty="0" smtClean="0">
                <a:solidFill>
                  <a:prstClr val="white"/>
                </a:solidFill>
                <a:latin typeface="Century Gothic"/>
              </a:rPr>
              <a:t>addresses environmental and public policy issues</a:t>
            </a:r>
            <a:r>
              <a:rPr lang="en-US" dirty="0" smtClean="0">
                <a:solidFill>
                  <a:prstClr val="white"/>
                </a:solidFill>
                <a:latin typeface="Century Gothic"/>
              </a:rPr>
              <a:t> by conducting </a:t>
            </a:r>
            <a:r>
              <a:rPr lang="en-US" b="1" dirty="0" smtClean="0">
                <a:solidFill>
                  <a:prstClr val="white"/>
                </a:solidFill>
                <a:latin typeface="Century Gothic"/>
              </a:rPr>
              <a:t>interdisciplinary feasibility </a:t>
            </a:r>
            <a:r>
              <a:rPr lang="en-US" dirty="0" smtClean="0">
                <a:solidFill>
                  <a:prstClr val="white"/>
                </a:solidFill>
                <a:latin typeface="Century Gothic"/>
              </a:rPr>
              <a:t>projects that </a:t>
            </a:r>
            <a:r>
              <a:rPr lang="en-US" b="1" dirty="0" smtClean="0">
                <a:solidFill>
                  <a:prstClr val="white"/>
                </a:solidFill>
                <a:latin typeface="Century Gothic"/>
              </a:rPr>
              <a:t>apply the lens of NASA Earth observations </a:t>
            </a:r>
            <a:r>
              <a:rPr lang="en-US" dirty="0" smtClean="0">
                <a:solidFill>
                  <a:prstClr val="white"/>
                </a:solidFill>
                <a:latin typeface="Century Gothic"/>
              </a:rPr>
              <a:t>to </a:t>
            </a:r>
            <a:r>
              <a:rPr lang="en-US" b="1" dirty="0" smtClean="0">
                <a:solidFill>
                  <a:prstClr val="white"/>
                </a:solidFill>
                <a:latin typeface="Century Gothic"/>
              </a:rPr>
              <a:t>community concerns</a:t>
            </a:r>
            <a:r>
              <a:rPr lang="en-US" dirty="0" smtClean="0">
                <a:solidFill>
                  <a:prstClr val="white"/>
                </a:solidFill>
                <a:latin typeface="Century Gothic"/>
              </a:rPr>
              <a:t> around the globe.  Bridging the gap between NASA Earth Science and society, DEVELOP </a:t>
            </a:r>
            <a:r>
              <a:rPr lang="en-US" b="1" dirty="0" smtClean="0">
                <a:solidFill>
                  <a:prstClr val="white"/>
                </a:solidFill>
                <a:latin typeface="Century Gothic"/>
              </a:rPr>
              <a:t>builds capacity </a:t>
            </a:r>
            <a:r>
              <a:rPr lang="en-US" dirty="0" smtClean="0">
                <a:solidFill>
                  <a:prstClr val="white"/>
                </a:solidFill>
                <a:latin typeface="Century Gothic"/>
              </a:rPr>
              <a:t>in both </a:t>
            </a:r>
            <a:r>
              <a:rPr lang="en-US" b="1" dirty="0" smtClean="0">
                <a:solidFill>
                  <a:prstClr val="white"/>
                </a:solidFill>
                <a:latin typeface="Century Gothic"/>
              </a:rPr>
              <a:t>participants</a:t>
            </a:r>
            <a:r>
              <a:rPr lang="en-US" dirty="0" smtClean="0">
                <a:solidFill>
                  <a:prstClr val="white"/>
                </a:solidFill>
                <a:latin typeface="Century Gothic"/>
              </a:rPr>
              <a:t> and </a:t>
            </a:r>
            <a:r>
              <a:rPr lang="en-US" b="1" dirty="0" smtClean="0">
                <a:solidFill>
                  <a:prstClr val="white"/>
                </a:solidFill>
                <a:latin typeface="Century Gothic"/>
              </a:rPr>
              <a:t>partner</a:t>
            </a:r>
            <a:r>
              <a:rPr lang="en-US" dirty="0" smtClean="0">
                <a:solidFill>
                  <a:prstClr val="white"/>
                </a:solidFill>
                <a:latin typeface="Century Gothic"/>
              </a:rPr>
              <a:t> </a:t>
            </a:r>
            <a:r>
              <a:rPr lang="en-US" b="1" dirty="0" smtClean="0">
                <a:solidFill>
                  <a:prstClr val="white"/>
                </a:solidFill>
                <a:latin typeface="Century Gothic"/>
              </a:rPr>
              <a:t>organizations</a:t>
            </a:r>
            <a:r>
              <a:rPr lang="en-US" dirty="0" smtClean="0">
                <a:solidFill>
                  <a:prstClr val="white"/>
                </a:solidFill>
                <a:latin typeface="Century Gothic"/>
              </a:rPr>
              <a:t> to better prepare them to address the challenges that face our society and future generations.  With the competitive nature and growing societal role of science and technology in today’s global workplace, DEVELOP is fostering an adept corps of tomorrow’s scientists and leaders. </a:t>
            </a:r>
            <a:r>
              <a:rPr lang="en-US" sz="1200" dirty="0" smtClean="0"/>
              <a:t>The Applied Sciences Program (ASP) serves as a bridge between the data and knowledge generated by NASA Earth Science and the information and decision-making needs of public and private organizations. The goal of the program is to discover and demonstrate innovative uses and practical benefits of NASA Earth science data, scientific knowledge, and technology.</a:t>
            </a:r>
          </a:p>
          <a:p>
            <a:pPr marL="0" indent="0">
              <a:buNone/>
            </a:pPr>
            <a:r>
              <a:rPr lang="en-US" sz="1200" dirty="0" smtClean="0"/>
              <a:t>ASP is organized thematically around 9 application areas and 4 capacity building programs that aim to improve domestic and international skills and capabilities in the use of NASA Earth science.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prstClr val="white"/>
              </a:solidFill>
              <a:latin typeface="Century Gothic"/>
            </a:endParaRPr>
          </a:p>
          <a:p>
            <a:endParaRPr lang="en-US" dirty="0"/>
          </a:p>
        </p:txBody>
      </p:sp>
      <p:sp>
        <p:nvSpPr>
          <p:cNvPr id="4" name="Slide Number Placeholder 3"/>
          <p:cNvSpPr>
            <a:spLocks noGrp="1"/>
          </p:cNvSpPr>
          <p:nvPr>
            <p:ph type="sldNum" sz="quarter" idx="10"/>
          </p:nvPr>
        </p:nvSpPr>
        <p:spPr/>
        <p:txBody>
          <a:bodyPr/>
          <a:lstStyle/>
          <a:p>
            <a:fld id="{F4E687F5-5859-F94C-A9FC-D2D68A98C14B}" type="slidenum">
              <a:rPr lang="en-US" smtClean="0"/>
              <a:t>1</a:t>
            </a:fld>
            <a:endParaRPr lang="en-US"/>
          </a:p>
        </p:txBody>
      </p:sp>
    </p:spTree>
    <p:extLst>
      <p:ext uri="{BB962C8B-B14F-4D97-AF65-F5344CB8AC3E}">
        <p14:creationId xmlns:p14="http://schemas.microsoft.com/office/powerpoint/2010/main" val="284966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a dozen</a:t>
            </a:r>
            <a:r>
              <a:rPr lang="en-US" baseline="0" dirty="0" smtClean="0"/>
              <a:t> locations, or nodes around the country.</a:t>
            </a:r>
          </a:p>
          <a:p>
            <a:endParaRPr lang="en-US" dirty="0"/>
          </a:p>
        </p:txBody>
      </p:sp>
      <p:sp>
        <p:nvSpPr>
          <p:cNvPr id="4" name="Slide Number Placeholder 3"/>
          <p:cNvSpPr>
            <a:spLocks noGrp="1"/>
          </p:cNvSpPr>
          <p:nvPr>
            <p:ph type="sldNum" sz="quarter" idx="10"/>
          </p:nvPr>
        </p:nvSpPr>
        <p:spPr/>
        <p:txBody>
          <a:bodyPr/>
          <a:lstStyle/>
          <a:p>
            <a:fld id="{F4E687F5-5859-F94C-A9FC-D2D68A98C14B}" type="slidenum">
              <a:rPr lang="en-US" smtClean="0"/>
              <a:t>2</a:t>
            </a:fld>
            <a:endParaRPr lang="en-US"/>
          </a:p>
        </p:txBody>
      </p:sp>
    </p:spTree>
    <p:extLst>
      <p:ext uri="{BB962C8B-B14F-4D97-AF65-F5344CB8AC3E}">
        <p14:creationId xmlns:p14="http://schemas.microsoft.com/office/powerpoint/2010/main" val="817518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p:cNvSpPr>
          <p:nvPr>
            <p:ph type="sldImg"/>
          </p:nvPr>
        </p:nvSpPr>
        <p:spPr>
          <a:ln/>
        </p:spPr>
      </p:sp>
      <p:sp>
        <p:nvSpPr>
          <p:cNvPr id="263171" name="Notes Placeholder 2"/>
          <p:cNvSpPr>
            <a:spLocks noGrp="1"/>
          </p:cNvSpPr>
          <p:nvPr>
            <p:ph type="body" idx="1"/>
          </p:nvPr>
        </p:nvSpPr>
        <p:spPr>
          <a:noFill/>
          <a:ln w="9525"/>
        </p:spPr>
        <p:txBody>
          <a:bodyPr/>
          <a:lstStyle/>
          <a:p>
            <a:pPr eaLnBrk="1" hangingPunct="1"/>
            <a:r>
              <a:rPr lang="en-US" dirty="0" smtClean="0">
                <a:latin typeface="Helvetica Neue Light" pitchFamily="-108" charset="0"/>
                <a:ea typeface="ＭＳ Ｐゴシック" pitchFamily="-108" charset="-128"/>
                <a:cs typeface="ＭＳ Ｐゴシック" pitchFamily="-108" charset="-128"/>
              </a:rPr>
              <a:t>Going to</a:t>
            </a:r>
            <a:r>
              <a:rPr lang="en-US" baseline="0" dirty="0" smtClean="0">
                <a:latin typeface="Helvetica Neue Light" pitchFamily="-108" charset="0"/>
                <a:ea typeface="ＭＳ Ｐゴシック" pitchFamily="-108" charset="-128"/>
                <a:cs typeface="ＭＳ Ｐゴシック" pitchFamily="-108" charset="-128"/>
              </a:rPr>
              <a:t> focus on a project that utilizes the GRACE sensor. </a:t>
            </a:r>
            <a:r>
              <a:rPr lang="en-US" dirty="0" smtClean="0">
                <a:latin typeface="Helvetica Neue Light" pitchFamily="-108" charset="0"/>
                <a:ea typeface="ＭＳ Ｐゴシック" pitchFamily="-108" charset="-128"/>
                <a:cs typeface="ＭＳ Ｐゴシック" pitchFamily="-108" charset="-128"/>
              </a:rPr>
              <a:t>Joint </a:t>
            </a:r>
            <a:r>
              <a:rPr lang="en-US" dirty="0" smtClean="0">
                <a:latin typeface="Helvetica Neue Light" pitchFamily="-108" charset="0"/>
                <a:ea typeface="ＭＳ Ｐゴシック" pitchFamily="-108" charset="-128"/>
                <a:cs typeface="ＭＳ Ｐゴシック" pitchFamily="-108" charset="-128"/>
              </a:rPr>
              <a:t>project between JPL and the German Space Agency.</a:t>
            </a:r>
          </a:p>
        </p:txBody>
      </p:sp>
      <p:sp>
        <p:nvSpPr>
          <p:cNvPr id="263172" name="Slide Number Placeholder 3"/>
          <p:cNvSpPr>
            <a:spLocks noGrp="1"/>
          </p:cNvSpPr>
          <p:nvPr>
            <p:ph type="sldNum" sz="quarter" idx="5"/>
          </p:nvPr>
        </p:nvSpPr>
        <p:spPr>
          <a:noFill/>
        </p:spPr>
        <p:txBody>
          <a:bodyPr/>
          <a:lstStyle/>
          <a:p>
            <a:fld id="{8D9C0CD5-B82C-E441-8499-4DDFC664A511}" type="slidenum">
              <a:rPr lang="en-US" smtClean="0">
                <a:latin typeface="Helvetica Neue Light" pitchFamily="-108" charset="0"/>
                <a:ea typeface="ヒラギノ角ゴ ProN W3" pitchFamily="-108" charset="-128"/>
                <a:cs typeface="ヒラギノ角ゴ ProN W3" pitchFamily="-108" charset="-128"/>
                <a:sym typeface="Helvetica Neue Light" pitchFamily="-108" charset="0"/>
              </a:rPr>
              <a:pPr/>
              <a:t>3</a:t>
            </a:fld>
            <a:endParaRPr lang="en-US" smtClean="0">
              <a:latin typeface="Helvetica Neue Light" pitchFamily="-108" charset="0"/>
              <a:ea typeface="ヒラギノ角ゴ ProN W3" pitchFamily="-108" charset="-128"/>
              <a:cs typeface="ヒラギノ角ゴ ProN W3" pitchFamily="-108" charset="-128"/>
              <a:sym typeface="Helvetica Neue Light" pitchFamily="-10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p:cNvSpPr>
          <p:nvPr>
            <p:ph type="sldImg"/>
          </p:nvPr>
        </p:nvSpPr>
        <p:spPr>
          <a:ln/>
        </p:spPr>
      </p:sp>
      <p:sp>
        <p:nvSpPr>
          <p:cNvPr id="263171" name="Notes Placeholder 2"/>
          <p:cNvSpPr>
            <a:spLocks noGrp="1"/>
          </p:cNvSpPr>
          <p:nvPr>
            <p:ph type="body" idx="1"/>
          </p:nvPr>
        </p:nvSpPr>
        <p:spPr>
          <a:noFill/>
          <a:ln w="9525"/>
        </p:spPr>
        <p:txBody>
          <a:bodyPr/>
          <a:lstStyle/>
          <a:p>
            <a:pPr eaLnBrk="1" hangingPunct="1"/>
            <a:r>
              <a:rPr lang="en-US" dirty="0" smtClean="0">
                <a:latin typeface="Helvetica Neue Light" pitchFamily="-108" charset="0"/>
                <a:ea typeface="ＭＳ Ｐゴシック" pitchFamily="-108" charset="-128"/>
                <a:cs typeface="ＭＳ Ｐゴシック" pitchFamily="-108" charset="-128"/>
              </a:rPr>
              <a:t>Joint project between JPL and the German Space Agency.</a:t>
            </a:r>
          </a:p>
        </p:txBody>
      </p:sp>
      <p:sp>
        <p:nvSpPr>
          <p:cNvPr id="263172" name="Slide Number Placeholder 3"/>
          <p:cNvSpPr>
            <a:spLocks noGrp="1"/>
          </p:cNvSpPr>
          <p:nvPr>
            <p:ph type="sldNum" sz="quarter" idx="5"/>
          </p:nvPr>
        </p:nvSpPr>
        <p:spPr>
          <a:noFill/>
        </p:spPr>
        <p:txBody>
          <a:bodyPr/>
          <a:lstStyle/>
          <a:p>
            <a:fld id="{8D9C0CD5-B82C-E441-8499-4DDFC664A511}" type="slidenum">
              <a:rPr lang="en-US" smtClean="0">
                <a:latin typeface="Helvetica Neue Light" pitchFamily="-108" charset="0"/>
                <a:ea typeface="ヒラギノ角ゴ ProN W3" pitchFamily="-108" charset="-128"/>
                <a:cs typeface="ヒラギノ角ゴ ProN W3" pitchFamily="-108" charset="-128"/>
                <a:sym typeface="Helvetica Neue Light" pitchFamily="-108" charset="0"/>
              </a:rPr>
              <a:pPr/>
              <a:t>4</a:t>
            </a:fld>
            <a:endParaRPr lang="en-US" smtClean="0">
              <a:latin typeface="Helvetica Neue Light" pitchFamily="-108" charset="0"/>
              <a:ea typeface="ヒラギノ角ゴ ProN W3" pitchFamily="-108" charset="-128"/>
              <a:cs typeface="ヒラギノ角ゴ ProN W3" pitchFamily="-108" charset="-128"/>
              <a:sym typeface="Helvetica Neue Light" pitchFamily="-10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450 km altitude. 250 </a:t>
            </a:r>
            <a:r>
              <a:rPr lang="en-US" dirty="0" smtClean="0"/>
              <a:t>km </a:t>
            </a:r>
            <a:r>
              <a:rPr lang="en-US" dirty="0" smtClean="0"/>
              <a:t>apart.</a:t>
            </a:r>
            <a:r>
              <a:rPr lang="en-US" baseline="0" dirty="0" smtClean="0"/>
              <a:t> For any given mass anomaly, the satellites experience an increase/decrease in the distance between them. Use GPS to map the distances. Inverse solving for how much water would have had to have been there to cause that anomaly.</a:t>
            </a:r>
            <a:endParaRPr lang="en-US" dirty="0"/>
          </a:p>
        </p:txBody>
      </p:sp>
      <p:sp>
        <p:nvSpPr>
          <p:cNvPr id="4" name="Slide Number Placeholder 3"/>
          <p:cNvSpPr>
            <a:spLocks noGrp="1"/>
          </p:cNvSpPr>
          <p:nvPr>
            <p:ph type="sldNum" sz="quarter" idx="10"/>
          </p:nvPr>
        </p:nvSpPr>
        <p:spPr/>
        <p:txBody>
          <a:bodyPr/>
          <a:lstStyle/>
          <a:p>
            <a:fld id="{F4E687F5-5859-F94C-A9FC-D2D68A98C14B}" type="slidenum">
              <a:rPr lang="en-US" smtClean="0"/>
              <a:t>5</a:t>
            </a:fld>
            <a:endParaRPr lang="en-US"/>
          </a:p>
        </p:txBody>
      </p:sp>
    </p:spTree>
    <p:extLst>
      <p:ext uri="{BB962C8B-B14F-4D97-AF65-F5344CB8AC3E}">
        <p14:creationId xmlns:p14="http://schemas.microsoft.com/office/powerpoint/2010/main" val="3911270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p:cNvSpPr>
          <p:nvPr>
            <p:ph type="sldNum" sz="quarter" idx="5"/>
          </p:nvPr>
        </p:nvSpPr>
        <p:spPr>
          <a:noFill/>
        </p:spPr>
        <p:txBody>
          <a:bodyPr/>
          <a:lstStyle/>
          <a:p>
            <a:fld id="{6F354A30-6548-9743-9C2C-61F8ADC9080B}" type="slidenum">
              <a:rPr lang="en-US">
                <a:latin typeface="Helvetica Neue Light" pitchFamily="-108" charset="0"/>
                <a:ea typeface="ヒラギノ角ゴ ProN W3" pitchFamily="-108" charset="-128"/>
                <a:cs typeface="ヒラギノ角ゴ ProN W3" pitchFamily="-108" charset="-128"/>
                <a:sym typeface="Helvetica Neue Light" pitchFamily="-108" charset="0"/>
              </a:rPr>
              <a:pPr/>
              <a:t>6</a:t>
            </a:fld>
            <a:endParaRPr lang="en-US">
              <a:latin typeface="Helvetica Neue Light" pitchFamily="-108" charset="0"/>
              <a:ea typeface="ヒラギノ角ゴ ProN W3" pitchFamily="-108" charset="-128"/>
              <a:cs typeface="ヒラギノ角ゴ ProN W3" pitchFamily="-108" charset="-128"/>
              <a:sym typeface="Helvetica Neue Light" pitchFamily="-108"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p:cNvSpPr>
          <p:nvPr>
            <p:ph type="body" idx="1"/>
          </p:nvPr>
        </p:nvSpPr>
        <p:spPr>
          <a:noFill/>
          <a:ln w="9525"/>
        </p:spPr>
        <p:txBody>
          <a:bodyPr/>
          <a:lstStyle/>
          <a:p>
            <a:pPr eaLnBrk="1" hangingPunct="1"/>
            <a:r>
              <a:rPr lang="en-US" dirty="0" smtClean="0">
                <a:latin typeface="Helvetica Neue Light" pitchFamily="-108" charset="0"/>
                <a:ea typeface="ＭＳ Ｐゴシック" pitchFamily="-108" charset="-128"/>
                <a:cs typeface="ＭＳ Ｐゴシック" pitchFamily="-108" charset="-128"/>
              </a:rPr>
              <a:t>60 terms!</a:t>
            </a:r>
            <a:endParaRPr lang="en-US" dirty="0">
              <a:latin typeface="Helvetica Neue Light" pitchFamily="-108" charset="0"/>
              <a:ea typeface="ＭＳ Ｐゴシック" pitchFamily="-108" charset="-128"/>
              <a:cs typeface="ＭＳ Ｐゴシック" pitchFamily="-10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2002</a:t>
            </a:r>
            <a:endParaRPr lang="en-US" dirty="0"/>
          </a:p>
        </p:txBody>
      </p:sp>
      <p:sp>
        <p:nvSpPr>
          <p:cNvPr id="4" name="Slide Number Placeholder 3"/>
          <p:cNvSpPr>
            <a:spLocks noGrp="1"/>
          </p:cNvSpPr>
          <p:nvPr>
            <p:ph type="sldNum" sz="quarter" idx="10"/>
          </p:nvPr>
        </p:nvSpPr>
        <p:spPr/>
        <p:txBody>
          <a:bodyPr/>
          <a:lstStyle/>
          <a:p>
            <a:fld id="{F4E687F5-5859-F94C-A9FC-D2D68A98C14B}" type="slidenum">
              <a:rPr lang="en-US" smtClean="0"/>
              <a:t>7</a:t>
            </a:fld>
            <a:endParaRPr lang="en-US"/>
          </a:p>
        </p:txBody>
      </p:sp>
    </p:spTree>
    <p:extLst>
      <p:ext uri="{BB962C8B-B14F-4D97-AF65-F5344CB8AC3E}">
        <p14:creationId xmlns:p14="http://schemas.microsoft.com/office/powerpoint/2010/main" val="376144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3C69F-36AD-F44C-AD51-831536D3157F}" type="slidenum">
              <a:rPr lang="en-US" smtClean="0"/>
              <a:t>10</a:t>
            </a:fld>
            <a:endParaRPr lang="en-US"/>
          </a:p>
        </p:txBody>
      </p:sp>
    </p:spTree>
    <p:extLst>
      <p:ext uri="{BB962C8B-B14F-4D97-AF65-F5344CB8AC3E}">
        <p14:creationId xmlns:p14="http://schemas.microsoft.com/office/powerpoint/2010/main" val="3248554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23614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6515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17292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3602038"/>
            <a:ext cx="6858000" cy="744879"/>
          </a:xfrm>
        </p:spPr>
        <p:txBody>
          <a:bodyPr>
            <a:normAutofit/>
          </a:bodyPr>
          <a:lstStyle>
            <a:lvl1pPr marL="0" indent="0" algn="ctr">
              <a:buNone/>
              <a:defRPr sz="2000" b="1" i="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More Specific Project Subtitle Here</a:t>
            </a:r>
            <a:endParaRPr lang="en-US" dirty="0"/>
          </a:p>
        </p:txBody>
      </p:sp>
      <p:sp>
        <p:nvSpPr>
          <p:cNvPr id="2" name="Main title"/>
          <p:cNvSpPr>
            <a:spLocks noGrp="1"/>
          </p:cNvSpPr>
          <p:nvPr>
            <p:ph type="ctrTitle" hasCustomPrompt="1"/>
          </p:nvPr>
        </p:nvSpPr>
        <p:spPr>
          <a:xfrm>
            <a:off x="685800" y="1122363"/>
            <a:ext cx="7772400" cy="2387600"/>
          </a:xfrm>
        </p:spPr>
        <p:txBody>
          <a:bodyPr anchor="b"/>
          <a:lstStyle>
            <a:lvl1pPr algn="ctr">
              <a:defRPr sz="6000" b="1" cap="small" baseline="0">
                <a:solidFill>
                  <a:schemeClr val="accent1">
                    <a:lumMod val="75000"/>
                  </a:schemeClr>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prstClr val="white"/>
              </a:solidFill>
              <a:latin typeface="Helvetica Neue LT Std 65 Medium"/>
            </a:endParaRPr>
          </a:p>
          <a:p>
            <a:pPr algn="ctr" defTabSz="1018229" eaLnBrk="1" fontAlgn="base" hangingPunct="1">
              <a:spcBef>
                <a:spcPct val="0"/>
              </a:spcBef>
              <a:spcAft>
                <a:spcPct val="0"/>
              </a:spcAft>
            </a:pPr>
            <a:r>
              <a:rPr lang="en-US" sz="800" dirty="0">
                <a:solidFill>
                  <a:prstClr val="white"/>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25537" y="-44833"/>
            <a:ext cx="934027" cy="1078725"/>
          </a:xfrm>
          <a:prstGeom prst="rect">
            <a:avLst/>
          </a:prstGeom>
        </p:spPr>
      </p:pic>
      <p:sp>
        <p:nvSpPr>
          <p:cNvPr id="11" name="team members"/>
          <p:cNvSpPr>
            <a:spLocks noGrp="1"/>
          </p:cNvSpPr>
          <p:nvPr>
            <p:ph type="body" sz="quarter" idx="10" hasCustomPrompt="1"/>
          </p:nvPr>
        </p:nvSpPr>
        <p:spPr>
          <a:xfrm>
            <a:off x="685800" y="5317589"/>
            <a:ext cx="7772400" cy="1139482"/>
          </a:xfr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accent1">
                    <a:lumMod val="75000"/>
                  </a:schemeClr>
                </a:solidFill>
              </a:defRPr>
            </a:lvl1pPr>
          </a:lstStyle>
          <a:p>
            <a:pPr lvl="0"/>
            <a:r>
              <a:rPr lang="en-US" dirty="0" smtClean="0"/>
              <a:t>Team Member (University/School)</a:t>
            </a:r>
            <a:endParaRPr lang="en-US" dirty="0"/>
          </a:p>
        </p:txBody>
      </p:sp>
      <p:sp>
        <p:nvSpPr>
          <p:cNvPr id="12" name="title subtitle break bar"/>
          <p:cNvSpPr/>
          <p:nvPr userDrawn="1"/>
        </p:nvSpPr>
        <p:spPr>
          <a:xfrm>
            <a:off x="685800" y="5240268"/>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Tree>
    <p:extLst>
      <p:ext uri="{BB962C8B-B14F-4D97-AF65-F5344CB8AC3E}">
        <p14:creationId xmlns:p14="http://schemas.microsoft.com/office/powerpoint/2010/main" val="382457119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Main title"/>
          <p:cNvSpPr>
            <a:spLocks noGrp="1"/>
          </p:cNvSpPr>
          <p:nvPr>
            <p:ph type="ctrTitle" hasCustomPrompt="1"/>
          </p:nvPr>
        </p:nvSpPr>
        <p:spPr>
          <a:xfrm>
            <a:off x="685800" y="1122363"/>
            <a:ext cx="7772400" cy="2387600"/>
          </a:xfrm>
        </p:spPr>
        <p:txBody>
          <a:bodyPr anchor="b"/>
          <a:lstStyle>
            <a:lvl1pPr algn="ctr">
              <a:defRPr sz="6000" b="1" cap="small" baseline="0">
                <a:solidFill>
                  <a:schemeClr val="accent1">
                    <a:lumMod val="75000"/>
                  </a:schemeClr>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prstClr val="white"/>
              </a:solidFill>
              <a:latin typeface="Helvetica Neue LT Std 65 Medium"/>
            </a:endParaRPr>
          </a:p>
          <a:p>
            <a:pPr algn="ctr" defTabSz="1018229" eaLnBrk="1" fontAlgn="base" hangingPunct="1">
              <a:spcBef>
                <a:spcPct val="0"/>
              </a:spcBef>
              <a:spcAft>
                <a:spcPct val="0"/>
              </a:spcAft>
            </a:pPr>
            <a:r>
              <a:rPr lang="en-US" sz="800" dirty="0">
                <a:solidFill>
                  <a:prstClr val="white"/>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25537" y="-44833"/>
            <a:ext cx="934027" cy="1078725"/>
          </a:xfrm>
          <a:prstGeom prst="rect">
            <a:avLst/>
          </a:prstGeom>
        </p:spPr>
      </p:pic>
      <p:sp>
        <p:nvSpPr>
          <p:cNvPr id="11" name="team members"/>
          <p:cNvSpPr>
            <a:spLocks noGrp="1"/>
          </p:cNvSpPr>
          <p:nvPr>
            <p:ph type="body" sz="quarter" idx="10" hasCustomPrompt="1"/>
          </p:nvPr>
        </p:nvSpPr>
        <p:spPr>
          <a:xfrm>
            <a:off x="685800" y="5317589"/>
            <a:ext cx="7772400" cy="1139482"/>
          </a:xfr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accent1">
                    <a:lumMod val="75000"/>
                  </a:schemeClr>
                </a:solidFill>
              </a:defRPr>
            </a:lvl1pPr>
          </a:lstStyle>
          <a:p>
            <a:pPr lvl="0"/>
            <a:r>
              <a:rPr lang="en-US" dirty="0" smtClean="0"/>
              <a:t>Team Member (University/School)</a:t>
            </a:r>
            <a:endParaRPr lang="en-US" dirty="0"/>
          </a:p>
        </p:txBody>
      </p:sp>
      <p:sp>
        <p:nvSpPr>
          <p:cNvPr id="12" name="title subtitle break bar"/>
          <p:cNvSpPr/>
          <p:nvPr userDrawn="1"/>
        </p:nvSpPr>
        <p:spPr>
          <a:xfrm>
            <a:off x="685800" y="4202296"/>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Tree>
    <p:extLst>
      <p:ext uri="{BB962C8B-B14F-4D97-AF65-F5344CB8AC3E}">
        <p14:creationId xmlns:p14="http://schemas.microsoft.com/office/powerpoint/2010/main" val="336142259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4068215"/>
            <a:ext cx="6858000" cy="844456"/>
          </a:xfrm>
        </p:spPr>
        <p:txBody>
          <a:bodyPr>
            <a:normAutofit/>
          </a:bodyPr>
          <a:lstStyle>
            <a:lvl1pPr marL="0" indent="0" algn="ctr">
              <a:buNone/>
              <a:defRPr sz="2000" b="1" i="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&lt;Location&gt;</a:t>
            </a:r>
          </a:p>
          <a:p>
            <a:r>
              <a:rPr lang="en-US" dirty="0" smtClean="0"/>
              <a:t>&lt;Date&gt;</a:t>
            </a:r>
            <a:endParaRPr lang="en-US" dirty="0"/>
          </a:p>
        </p:txBody>
      </p:sp>
      <p:sp>
        <p:nvSpPr>
          <p:cNvPr id="2" name="Main title"/>
          <p:cNvSpPr>
            <a:spLocks noGrp="1"/>
          </p:cNvSpPr>
          <p:nvPr>
            <p:ph type="ctrTitle" hasCustomPrompt="1"/>
          </p:nvPr>
        </p:nvSpPr>
        <p:spPr>
          <a:xfrm>
            <a:off x="685800" y="1552673"/>
            <a:ext cx="7772400" cy="2387600"/>
          </a:xfrm>
        </p:spPr>
        <p:txBody>
          <a:bodyPr anchor="b"/>
          <a:lstStyle>
            <a:lvl1pPr algn="ctr">
              <a:defRPr sz="6000" b="1" cap="small" baseline="0">
                <a:solidFill>
                  <a:schemeClr val="accent1">
                    <a:lumMod val="75000"/>
                  </a:schemeClr>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prstClr val="white"/>
              </a:solidFill>
              <a:latin typeface="Helvetica Neue LT Std 65 Medium"/>
            </a:endParaRPr>
          </a:p>
          <a:p>
            <a:pPr algn="ctr" defTabSz="1018229" eaLnBrk="1" fontAlgn="base" hangingPunct="1">
              <a:spcBef>
                <a:spcPct val="0"/>
              </a:spcBef>
              <a:spcAft>
                <a:spcPct val="0"/>
              </a:spcAft>
            </a:pPr>
            <a:r>
              <a:rPr lang="en-US" sz="800" dirty="0">
                <a:solidFill>
                  <a:prstClr val="white"/>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25537" y="-44833"/>
            <a:ext cx="934027" cy="1078725"/>
          </a:xfrm>
          <a:prstGeom prst="rect">
            <a:avLst/>
          </a:prstGeom>
        </p:spPr>
      </p:pic>
      <p:sp>
        <p:nvSpPr>
          <p:cNvPr id="12" name="title subtitle break bar"/>
          <p:cNvSpPr/>
          <p:nvPr userDrawn="1"/>
        </p:nvSpPr>
        <p:spPr>
          <a:xfrm>
            <a:off x="0" y="5040614"/>
            <a:ext cx="9144000" cy="1521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Tree>
    <p:extLst>
      <p:ext uri="{BB962C8B-B14F-4D97-AF65-F5344CB8AC3E}">
        <p14:creationId xmlns:p14="http://schemas.microsoft.com/office/powerpoint/2010/main" val="274766157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8"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3" name="Body text"/>
          <p:cNvSpPr>
            <a:spLocks noGrp="1"/>
          </p:cNvSpPr>
          <p:nvPr userDrawn="1">
            <p:ph idx="1"/>
          </p:nvPr>
        </p:nvSpPr>
        <p:spPr>
          <a:xfrm>
            <a:off x="406400" y="1125415"/>
            <a:ext cx="8331200" cy="5486400"/>
          </a:xfrm>
        </p:spPr>
        <p:txBody>
          <a:bodyPr/>
          <a:lstStyle>
            <a:lvl1pPr marL="228600" indent="-228600">
              <a:buClr>
                <a:schemeClr val="accent6">
                  <a:lumMod val="75000"/>
                </a:schemeClr>
              </a:buClr>
              <a:buFont typeface="Webdings" panose="05030102010509060703" pitchFamily="18" charset="2"/>
              <a:buChar char=""/>
              <a:defRPr sz="2400" b="0">
                <a:solidFill>
                  <a:schemeClr val="tx1"/>
                </a:solidFill>
              </a:defRPr>
            </a:lvl1pPr>
            <a:lvl2pPr marL="685800" indent="-228600">
              <a:buClr>
                <a:schemeClr val="accent6"/>
              </a:buClr>
              <a:buFont typeface="Webdings" panose="05030102010509060703" pitchFamily="18" charset="2"/>
              <a:buChar char=""/>
              <a:defRPr sz="2000">
                <a:solidFill>
                  <a:schemeClr val="tx1"/>
                </a:solidFill>
              </a:defRPr>
            </a:lvl2pPr>
            <a:lvl3pPr marL="1143000" indent="-228600">
              <a:buClr>
                <a:schemeClr val="accent6"/>
              </a:buClr>
              <a:buFont typeface="Webdings" panose="05030102010509060703" pitchFamily="18" charset="2"/>
              <a:buChar char=""/>
              <a:defRPr sz="1800">
                <a:solidFill>
                  <a:schemeClr val="tx1"/>
                </a:solidFill>
              </a:defRPr>
            </a:lvl3pPr>
            <a:lvl4pPr marL="1600200" indent="-228600">
              <a:buClr>
                <a:schemeClr val="accent6"/>
              </a:buClr>
              <a:buFont typeface="Webdings" panose="05030102010509060703" pitchFamily="18" charset="2"/>
              <a:buChar char=""/>
              <a:defRPr sz="1800">
                <a:solidFill>
                  <a:schemeClr val="tx1"/>
                </a:solidFill>
              </a:defRPr>
            </a:lvl4pPr>
            <a:lvl5pPr marL="2057400" indent="-228600">
              <a:buClr>
                <a:schemeClr val="accent6"/>
              </a:buClr>
              <a:buFont typeface="Webdings" panose="05030102010509060703" pitchFamily="18"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6" name="logo group"/>
          <p:cNvGrpSpPr/>
          <p:nvPr userDrawn="1"/>
        </p:nvGrpSpPr>
        <p:grpSpPr>
          <a:xfrm>
            <a:off x="8214619" y="110410"/>
            <a:ext cx="737400" cy="740684"/>
            <a:chOff x="8214619" y="110410"/>
            <a:chExt cx="737400" cy="740684"/>
          </a:xfrm>
        </p:grpSpPr>
        <p:sp>
          <p:nvSpPr>
            <p:cNvPr id="2"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pic>
          <p:nvPicPr>
            <p:cNvPr id="4" name="to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41737665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3"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4" name="Right column"/>
          <p:cNvSpPr>
            <a:spLocks noGrp="1"/>
          </p:cNvSpPr>
          <p:nvPr>
            <p:ph sz="half" idx="2"/>
          </p:nvPr>
        </p:nvSpPr>
        <p:spPr>
          <a:xfrm>
            <a:off x="4629150" y="1139483"/>
            <a:ext cx="4135022" cy="5458264"/>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column"/>
          <p:cNvSpPr>
            <a:spLocks noGrp="1"/>
          </p:cNvSpPr>
          <p:nvPr>
            <p:ph sz="half" idx="1"/>
          </p:nvPr>
        </p:nvSpPr>
        <p:spPr>
          <a:xfrm>
            <a:off x="406400" y="1139482"/>
            <a:ext cx="4108450" cy="5458265"/>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5" name="logo group"/>
          <p:cNvGrpSpPr/>
          <p:nvPr userDrawn="1"/>
        </p:nvGrpSpPr>
        <p:grpSpPr>
          <a:xfrm>
            <a:off x="8214619" y="110410"/>
            <a:ext cx="737400" cy="740684"/>
            <a:chOff x="8214619" y="110410"/>
            <a:chExt cx="737400" cy="740684"/>
          </a:xfrm>
        </p:grpSpPr>
        <p:sp>
          <p:nvSpPr>
            <p:cNvPr id="16"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pic>
          <p:nvPicPr>
            <p:cNvPr id="17" name="to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35655763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4"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6" name="Right column"/>
          <p:cNvSpPr>
            <a:spLocks noGrp="1"/>
          </p:cNvSpPr>
          <p:nvPr>
            <p:ph sz="quarter" idx="4"/>
          </p:nvPr>
        </p:nvSpPr>
        <p:spPr>
          <a:xfrm>
            <a:off x="4629150" y="2158543"/>
            <a:ext cx="4106887"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ight Head"/>
          <p:cNvSpPr>
            <a:spLocks noGrp="1"/>
          </p:cNvSpPr>
          <p:nvPr>
            <p:ph type="body" sz="quarter" idx="3"/>
          </p:nvPr>
        </p:nvSpPr>
        <p:spPr>
          <a:xfrm>
            <a:off x="4629150" y="1125414"/>
            <a:ext cx="4106887" cy="866920"/>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Left column"/>
          <p:cNvSpPr>
            <a:spLocks noGrp="1"/>
          </p:cNvSpPr>
          <p:nvPr>
            <p:ph sz="half" idx="2"/>
          </p:nvPr>
        </p:nvSpPr>
        <p:spPr>
          <a:xfrm>
            <a:off x="406400" y="2158543"/>
            <a:ext cx="4091782"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Head"/>
          <p:cNvSpPr>
            <a:spLocks noGrp="1"/>
          </p:cNvSpPr>
          <p:nvPr>
            <p:ph type="body" idx="1"/>
          </p:nvPr>
        </p:nvSpPr>
        <p:spPr>
          <a:xfrm>
            <a:off x="406400" y="1125414"/>
            <a:ext cx="4091782" cy="866921"/>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6" name="logo group"/>
          <p:cNvGrpSpPr/>
          <p:nvPr userDrawn="1"/>
        </p:nvGrpSpPr>
        <p:grpSpPr>
          <a:xfrm>
            <a:off x="8214619" y="110410"/>
            <a:ext cx="737400" cy="740684"/>
            <a:chOff x="8214619" y="110410"/>
            <a:chExt cx="737400" cy="740684"/>
          </a:xfrm>
        </p:grpSpPr>
        <p:sp>
          <p:nvSpPr>
            <p:cNvPr id="17"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pic>
          <p:nvPicPr>
            <p:cNvPr id="18" name="to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37196288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0"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1"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2" name="logo group"/>
          <p:cNvGrpSpPr/>
          <p:nvPr userDrawn="1"/>
        </p:nvGrpSpPr>
        <p:grpSpPr>
          <a:xfrm>
            <a:off x="8214619" y="110410"/>
            <a:ext cx="737400" cy="740684"/>
            <a:chOff x="8214619" y="110410"/>
            <a:chExt cx="737400" cy="740684"/>
          </a:xfrm>
        </p:grpSpPr>
        <p:sp>
          <p:nvSpPr>
            <p:cNvPr id="13"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pic>
          <p:nvPicPr>
            <p:cNvPr id="14" name="to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47536029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3" name="white background"/>
          <p:cNvSpPr/>
          <p:nvPr userDrawn="1"/>
        </p:nvSpPr>
        <p:spPr>
          <a:xfrm rot="10800000" flipV="1">
            <a:off x="116114" y="106587"/>
            <a:ext cx="8911772" cy="663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Tree>
    <p:extLst>
      <p:ext uri="{BB962C8B-B14F-4D97-AF65-F5344CB8AC3E}">
        <p14:creationId xmlns:p14="http://schemas.microsoft.com/office/powerpoint/2010/main" val="4981701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4131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2"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3" name="Right column"/>
          <p:cNvSpPr>
            <a:spLocks noGrp="1"/>
          </p:cNvSpPr>
          <p:nvPr>
            <p:ph idx="1"/>
          </p:nvPr>
        </p:nvSpPr>
        <p:spPr>
          <a:xfrm>
            <a:off x="3887391" y="1139483"/>
            <a:ext cx="4848646" cy="5472332"/>
          </a:xfrm>
        </p:spPr>
        <p:txBody>
          <a:bodyPr/>
          <a:lstStyle>
            <a:lvl1pPr marL="228600" indent="-228600">
              <a:buClr>
                <a:schemeClr val="accent6">
                  <a:lumMod val="75000"/>
                </a:schemeClr>
              </a:buClr>
              <a:buFont typeface="Webdings" panose="05030102010509060703" pitchFamily="18" charset="2"/>
              <a:buChar char="4"/>
              <a:defRPr sz="3200"/>
            </a:lvl1pPr>
            <a:lvl2pPr marL="685800" indent="-228600">
              <a:buClr>
                <a:schemeClr val="accent6"/>
              </a:buClr>
              <a:buFont typeface="Webdings" panose="05030102010509060703" pitchFamily="18" charset="2"/>
              <a:buChar char="4"/>
              <a:defRPr sz="2800"/>
            </a:lvl2pPr>
            <a:lvl3pPr marL="1143000" indent="-228600">
              <a:buClr>
                <a:schemeClr val="accent6"/>
              </a:buClr>
              <a:buFont typeface="Webdings" panose="05030102010509060703" pitchFamily="18" charset="2"/>
              <a:buChar char="4"/>
              <a:defRPr sz="2400"/>
            </a:lvl3pPr>
            <a:lvl4pPr marL="1600200" indent="-228600">
              <a:buClr>
                <a:schemeClr val="accent6"/>
              </a:buClr>
              <a:buFont typeface="Webdings" panose="05030102010509060703" pitchFamily="18" charset="2"/>
              <a:buChar char="4"/>
              <a:defRPr sz="2000"/>
            </a:lvl4pPr>
            <a:lvl5pPr marL="2057400" indent="-228600">
              <a:buClr>
                <a:schemeClr val="accent6"/>
              </a:buClr>
              <a:buFont typeface="Webdings" panose="05030102010509060703" pitchFamily="18" charset="2"/>
              <a:buChar char="4"/>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4" name="logo group"/>
          <p:cNvGrpSpPr/>
          <p:nvPr userDrawn="1"/>
        </p:nvGrpSpPr>
        <p:grpSpPr>
          <a:xfrm>
            <a:off x="8214619" y="110410"/>
            <a:ext cx="737400" cy="740684"/>
            <a:chOff x="8214619" y="110410"/>
            <a:chExt cx="737400" cy="740684"/>
          </a:xfrm>
        </p:grpSpPr>
        <p:sp>
          <p:nvSpPr>
            <p:cNvPr id="15"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pic>
          <p:nvPicPr>
            <p:cNvPr id="16" name="to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31435319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1"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3" name="Image"/>
          <p:cNvSpPr>
            <a:spLocks noGrp="1" noChangeAspect="1"/>
          </p:cNvSpPr>
          <p:nvPr>
            <p:ph type="pic" idx="1"/>
          </p:nvPr>
        </p:nvSpPr>
        <p:spPr>
          <a:xfrm>
            <a:off x="3887390" y="1111348"/>
            <a:ext cx="4848647" cy="5486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2"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3" name="logo group"/>
          <p:cNvGrpSpPr/>
          <p:nvPr userDrawn="1"/>
        </p:nvGrpSpPr>
        <p:grpSpPr>
          <a:xfrm>
            <a:off x="8214619" y="110410"/>
            <a:ext cx="737400" cy="740684"/>
            <a:chOff x="8214619" y="110410"/>
            <a:chExt cx="737400" cy="740684"/>
          </a:xfrm>
        </p:grpSpPr>
        <p:sp>
          <p:nvSpPr>
            <p:cNvPr id="14"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pic>
          <p:nvPicPr>
            <p:cNvPr id="15" name="to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342481876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3602038"/>
            <a:ext cx="6858000" cy="744879"/>
          </a:xfrm>
        </p:spPr>
        <p:txBody>
          <a:bodyPr>
            <a:normAutofit/>
          </a:bodyPr>
          <a:lstStyle>
            <a:lvl1pPr marL="0" indent="0" algn="ctr">
              <a:buNone/>
              <a:defRPr sz="2000" b="1" i="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More Specific Project Subtitle Here</a:t>
            </a:r>
            <a:endParaRPr lang="en-US" dirty="0"/>
          </a:p>
        </p:txBody>
      </p:sp>
      <p:sp>
        <p:nvSpPr>
          <p:cNvPr id="2" name="Main title"/>
          <p:cNvSpPr>
            <a:spLocks noGrp="1"/>
          </p:cNvSpPr>
          <p:nvPr>
            <p:ph type="ctrTitle" hasCustomPrompt="1"/>
          </p:nvPr>
        </p:nvSpPr>
        <p:spPr>
          <a:xfrm>
            <a:off x="685800" y="1122363"/>
            <a:ext cx="7772400" cy="2387600"/>
          </a:xfrm>
        </p:spPr>
        <p:txBody>
          <a:bodyPr anchor="b"/>
          <a:lstStyle>
            <a:lvl1pPr algn="ctr">
              <a:defRPr sz="6000" b="1" cap="small" baseline="0">
                <a:solidFill>
                  <a:schemeClr val="accent1">
                    <a:lumMod val="75000"/>
                  </a:schemeClr>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prstClr val="white"/>
              </a:solidFill>
              <a:latin typeface="Helvetica Neue LT Std 65 Medium"/>
            </a:endParaRPr>
          </a:p>
          <a:p>
            <a:pPr algn="ctr" defTabSz="1018229" eaLnBrk="1" fontAlgn="base" hangingPunct="1">
              <a:spcBef>
                <a:spcPct val="0"/>
              </a:spcBef>
              <a:spcAft>
                <a:spcPct val="0"/>
              </a:spcAft>
            </a:pPr>
            <a:r>
              <a:rPr lang="en-US" sz="800" dirty="0">
                <a:solidFill>
                  <a:prstClr val="white"/>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537" y="-44833"/>
            <a:ext cx="934027" cy="1078725"/>
          </a:xfrm>
          <a:prstGeom prst="rect">
            <a:avLst/>
          </a:prstGeom>
        </p:spPr>
      </p:pic>
      <p:sp>
        <p:nvSpPr>
          <p:cNvPr id="11" name="team members"/>
          <p:cNvSpPr>
            <a:spLocks noGrp="1"/>
          </p:cNvSpPr>
          <p:nvPr>
            <p:ph type="body" sz="quarter" idx="10" hasCustomPrompt="1"/>
          </p:nvPr>
        </p:nvSpPr>
        <p:spPr>
          <a:xfrm>
            <a:off x="685800" y="5317589"/>
            <a:ext cx="7772400" cy="1139482"/>
          </a:xfr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accent1">
                    <a:lumMod val="75000"/>
                  </a:schemeClr>
                </a:solidFill>
              </a:defRPr>
            </a:lvl1pPr>
          </a:lstStyle>
          <a:p>
            <a:pPr lvl="0"/>
            <a:r>
              <a:rPr lang="en-US" dirty="0" smtClean="0"/>
              <a:t>Team Member (University/School)</a:t>
            </a:r>
            <a:endParaRPr lang="en-US" dirty="0"/>
          </a:p>
        </p:txBody>
      </p:sp>
      <p:sp>
        <p:nvSpPr>
          <p:cNvPr id="12" name="title subtitle break bar"/>
          <p:cNvSpPr/>
          <p:nvPr userDrawn="1"/>
        </p:nvSpPr>
        <p:spPr>
          <a:xfrm>
            <a:off x="685800" y="5240268"/>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91109632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Main title"/>
          <p:cNvSpPr>
            <a:spLocks noGrp="1"/>
          </p:cNvSpPr>
          <p:nvPr>
            <p:ph type="ctrTitle" hasCustomPrompt="1"/>
          </p:nvPr>
        </p:nvSpPr>
        <p:spPr>
          <a:xfrm>
            <a:off x="685800" y="1122363"/>
            <a:ext cx="7772400" cy="2387600"/>
          </a:xfrm>
        </p:spPr>
        <p:txBody>
          <a:bodyPr anchor="b"/>
          <a:lstStyle>
            <a:lvl1pPr algn="ctr">
              <a:defRPr sz="6000" b="1" cap="small" baseline="0">
                <a:solidFill>
                  <a:schemeClr val="accent1">
                    <a:lumMod val="75000"/>
                  </a:schemeClr>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prstClr val="white"/>
              </a:solidFill>
              <a:latin typeface="Helvetica Neue LT Std 65 Medium"/>
            </a:endParaRPr>
          </a:p>
          <a:p>
            <a:pPr algn="ctr" defTabSz="1018229" eaLnBrk="1" fontAlgn="base" hangingPunct="1">
              <a:spcBef>
                <a:spcPct val="0"/>
              </a:spcBef>
              <a:spcAft>
                <a:spcPct val="0"/>
              </a:spcAft>
            </a:pPr>
            <a:r>
              <a:rPr lang="en-US" sz="800" dirty="0">
                <a:solidFill>
                  <a:prstClr val="white"/>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537" y="-44833"/>
            <a:ext cx="934027" cy="1078725"/>
          </a:xfrm>
          <a:prstGeom prst="rect">
            <a:avLst/>
          </a:prstGeom>
        </p:spPr>
      </p:pic>
      <p:sp>
        <p:nvSpPr>
          <p:cNvPr id="11" name="team members"/>
          <p:cNvSpPr>
            <a:spLocks noGrp="1"/>
          </p:cNvSpPr>
          <p:nvPr>
            <p:ph type="body" sz="quarter" idx="10" hasCustomPrompt="1"/>
          </p:nvPr>
        </p:nvSpPr>
        <p:spPr>
          <a:xfrm>
            <a:off x="685800" y="5317589"/>
            <a:ext cx="7772400" cy="1139482"/>
          </a:xfr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accent1">
                    <a:lumMod val="75000"/>
                  </a:schemeClr>
                </a:solidFill>
              </a:defRPr>
            </a:lvl1pPr>
          </a:lstStyle>
          <a:p>
            <a:pPr lvl="0"/>
            <a:r>
              <a:rPr lang="en-US" dirty="0" smtClean="0"/>
              <a:t>Team Member (University/School)</a:t>
            </a:r>
            <a:endParaRPr lang="en-US" dirty="0"/>
          </a:p>
        </p:txBody>
      </p:sp>
      <p:sp>
        <p:nvSpPr>
          <p:cNvPr id="12" name="title subtitle break bar"/>
          <p:cNvSpPr/>
          <p:nvPr userDrawn="1"/>
        </p:nvSpPr>
        <p:spPr>
          <a:xfrm>
            <a:off x="685800" y="4202296"/>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18096173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4068215"/>
            <a:ext cx="6858000" cy="844456"/>
          </a:xfrm>
        </p:spPr>
        <p:txBody>
          <a:bodyPr>
            <a:normAutofit/>
          </a:bodyPr>
          <a:lstStyle>
            <a:lvl1pPr marL="0" indent="0" algn="ctr">
              <a:buNone/>
              <a:defRPr sz="2000" b="1" i="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&lt;Location&gt;</a:t>
            </a:r>
          </a:p>
          <a:p>
            <a:r>
              <a:rPr lang="en-US" dirty="0" smtClean="0"/>
              <a:t>&lt;Date&gt;</a:t>
            </a:r>
            <a:endParaRPr lang="en-US" dirty="0"/>
          </a:p>
        </p:txBody>
      </p:sp>
      <p:sp>
        <p:nvSpPr>
          <p:cNvPr id="2" name="Main title"/>
          <p:cNvSpPr>
            <a:spLocks noGrp="1"/>
          </p:cNvSpPr>
          <p:nvPr>
            <p:ph type="ctrTitle" hasCustomPrompt="1"/>
          </p:nvPr>
        </p:nvSpPr>
        <p:spPr>
          <a:xfrm>
            <a:off x="685800" y="1552673"/>
            <a:ext cx="7772400" cy="2387600"/>
          </a:xfrm>
        </p:spPr>
        <p:txBody>
          <a:bodyPr anchor="b"/>
          <a:lstStyle>
            <a:lvl1pPr algn="ctr">
              <a:defRPr sz="6000" b="1" cap="small" baseline="0">
                <a:solidFill>
                  <a:schemeClr val="accent1">
                    <a:lumMod val="75000"/>
                  </a:schemeClr>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prstClr val="white"/>
              </a:solidFill>
              <a:latin typeface="Helvetica Neue LT Std 65 Medium"/>
            </a:endParaRPr>
          </a:p>
          <a:p>
            <a:pPr algn="ctr" defTabSz="1018229" eaLnBrk="1" fontAlgn="base" hangingPunct="1">
              <a:spcBef>
                <a:spcPct val="0"/>
              </a:spcBef>
              <a:spcAft>
                <a:spcPct val="0"/>
              </a:spcAft>
            </a:pPr>
            <a:r>
              <a:rPr lang="en-US" sz="800" dirty="0">
                <a:solidFill>
                  <a:prstClr val="white"/>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537" y="-44833"/>
            <a:ext cx="934027" cy="1078725"/>
          </a:xfrm>
          <a:prstGeom prst="rect">
            <a:avLst/>
          </a:prstGeom>
        </p:spPr>
      </p:pic>
      <p:sp>
        <p:nvSpPr>
          <p:cNvPr id="12" name="title subtitle break bar"/>
          <p:cNvSpPr/>
          <p:nvPr userDrawn="1"/>
        </p:nvSpPr>
        <p:spPr>
          <a:xfrm>
            <a:off x="0" y="5040614"/>
            <a:ext cx="9144000" cy="1521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400312673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Body text"/>
          <p:cNvSpPr>
            <a:spLocks noGrp="1"/>
          </p:cNvSpPr>
          <p:nvPr userDrawn="1">
            <p:ph idx="1"/>
          </p:nvPr>
        </p:nvSpPr>
        <p:spPr>
          <a:xfrm>
            <a:off x="406400" y="1125415"/>
            <a:ext cx="8331200" cy="5486400"/>
          </a:xfrm>
        </p:spPr>
        <p:txBody>
          <a:bodyPr/>
          <a:lstStyle>
            <a:lvl1pPr marL="228600" indent="-228600">
              <a:buClr>
                <a:schemeClr val="accent6">
                  <a:lumMod val="75000"/>
                </a:schemeClr>
              </a:buClr>
              <a:buFont typeface="Webdings" panose="05030102010509060703" pitchFamily="18" charset="2"/>
              <a:buChar char=""/>
              <a:defRPr sz="2400" b="0">
                <a:solidFill>
                  <a:schemeClr val="tx1"/>
                </a:solidFill>
              </a:defRPr>
            </a:lvl1pPr>
            <a:lvl2pPr marL="685800" indent="-228600">
              <a:buClr>
                <a:schemeClr val="accent6"/>
              </a:buClr>
              <a:buFont typeface="Webdings" panose="05030102010509060703" pitchFamily="18" charset="2"/>
              <a:buChar char=""/>
              <a:defRPr sz="2000">
                <a:solidFill>
                  <a:schemeClr val="tx1"/>
                </a:solidFill>
              </a:defRPr>
            </a:lvl2pPr>
            <a:lvl3pPr marL="1143000" indent="-228600">
              <a:buClr>
                <a:schemeClr val="accent6"/>
              </a:buClr>
              <a:buFont typeface="Webdings" panose="05030102010509060703" pitchFamily="18" charset="2"/>
              <a:buChar char=""/>
              <a:defRPr sz="1800">
                <a:solidFill>
                  <a:schemeClr val="tx1"/>
                </a:solidFill>
              </a:defRPr>
            </a:lvl3pPr>
            <a:lvl4pPr marL="1600200" indent="-228600">
              <a:buClr>
                <a:schemeClr val="accent6"/>
              </a:buClr>
              <a:buFont typeface="Webdings" panose="05030102010509060703" pitchFamily="18" charset="2"/>
              <a:buChar char=""/>
              <a:defRPr sz="1800">
                <a:solidFill>
                  <a:schemeClr val="tx1"/>
                </a:solidFill>
              </a:defRPr>
            </a:lvl4pPr>
            <a:lvl5pPr marL="2057400" indent="-228600">
              <a:buClr>
                <a:schemeClr val="accent6"/>
              </a:buClr>
              <a:buFont typeface="Webdings" panose="05030102010509060703" pitchFamily="18"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6" name="logo group"/>
          <p:cNvGrpSpPr/>
          <p:nvPr userDrawn="1"/>
        </p:nvGrpSpPr>
        <p:grpSpPr>
          <a:xfrm>
            <a:off x="8214619" y="110410"/>
            <a:ext cx="737400" cy="740684"/>
            <a:chOff x="8214619" y="110410"/>
            <a:chExt cx="737400" cy="740684"/>
          </a:xfrm>
        </p:grpSpPr>
        <p:sp>
          <p:nvSpPr>
            <p:cNvPr id="2"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4" name="to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220328159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3"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ight column"/>
          <p:cNvSpPr>
            <a:spLocks noGrp="1"/>
          </p:cNvSpPr>
          <p:nvPr>
            <p:ph sz="half" idx="2"/>
          </p:nvPr>
        </p:nvSpPr>
        <p:spPr>
          <a:xfrm>
            <a:off x="4629150" y="1139483"/>
            <a:ext cx="4135022" cy="5458264"/>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column"/>
          <p:cNvSpPr>
            <a:spLocks noGrp="1"/>
          </p:cNvSpPr>
          <p:nvPr>
            <p:ph sz="half" idx="1"/>
          </p:nvPr>
        </p:nvSpPr>
        <p:spPr>
          <a:xfrm>
            <a:off x="406400" y="1139482"/>
            <a:ext cx="4108450" cy="5458265"/>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5" name="logo group"/>
          <p:cNvGrpSpPr/>
          <p:nvPr userDrawn="1"/>
        </p:nvGrpSpPr>
        <p:grpSpPr>
          <a:xfrm>
            <a:off x="8214619" y="110410"/>
            <a:ext cx="737400" cy="740684"/>
            <a:chOff x="8214619" y="110410"/>
            <a:chExt cx="737400" cy="740684"/>
          </a:xfrm>
        </p:grpSpPr>
        <p:sp>
          <p:nvSpPr>
            <p:cNvPr id="16"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7" name="to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299429842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 name="Right column"/>
          <p:cNvSpPr>
            <a:spLocks noGrp="1"/>
          </p:cNvSpPr>
          <p:nvPr>
            <p:ph sz="quarter" idx="4"/>
          </p:nvPr>
        </p:nvSpPr>
        <p:spPr>
          <a:xfrm>
            <a:off x="4629150" y="2158543"/>
            <a:ext cx="4106887"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ight Head"/>
          <p:cNvSpPr>
            <a:spLocks noGrp="1"/>
          </p:cNvSpPr>
          <p:nvPr>
            <p:ph type="body" sz="quarter" idx="3"/>
          </p:nvPr>
        </p:nvSpPr>
        <p:spPr>
          <a:xfrm>
            <a:off x="4629150" y="1125414"/>
            <a:ext cx="4106887" cy="866920"/>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Left column"/>
          <p:cNvSpPr>
            <a:spLocks noGrp="1"/>
          </p:cNvSpPr>
          <p:nvPr>
            <p:ph sz="half" idx="2"/>
          </p:nvPr>
        </p:nvSpPr>
        <p:spPr>
          <a:xfrm>
            <a:off x="406400" y="2158543"/>
            <a:ext cx="4091782"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Head"/>
          <p:cNvSpPr>
            <a:spLocks noGrp="1"/>
          </p:cNvSpPr>
          <p:nvPr>
            <p:ph type="body" idx="1"/>
          </p:nvPr>
        </p:nvSpPr>
        <p:spPr>
          <a:xfrm>
            <a:off x="406400" y="1125414"/>
            <a:ext cx="4091782" cy="866921"/>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6" name="logo group"/>
          <p:cNvGrpSpPr/>
          <p:nvPr userDrawn="1"/>
        </p:nvGrpSpPr>
        <p:grpSpPr>
          <a:xfrm>
            <a:off x="8214619" y="110410"/>
            <a:ext cx="737400" cy="740684"/>
            <a:chOff x="8214619" y="110410"/>
            <a:chExt cx="737400" cy="740684"/>
          </a:xfrm>
        </p:grpSpPr>
        <p:sp>
          <p:nvSpPr>
            <p:cNvPr id="17"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8" name="to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172907320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2" name="logo group"/>
          <p:cNvGrpSpPr/>
          <p:nvPr userDrawn="1"/>
        </p:nvGrpSpPr>
        <p:grpSpPr>
          <a:xfrm>
            <a:off x="8214619" y="110410"/>
            <a:ext cx="737400" cy="740684"/>
            <a:chOff x="8214619" y="110410"/>
            <a:chExt cx="737400" cy="740684"/>
          </a:xfrm>
        </p:grpSpPr>
        <p:sp>
          <p:nvSpPr>
            <p:cNvPr id="13"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4" name="to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407198526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white background"/>
          <p:cNvSpPr/>
          <p:nvPr userDrawn="1"/>
        </p:nvSpPr>
        <p:spPr>
          <a:xfrm rot="10800000" flipV="1">
            <a:off x="116114" y="106587"/>
            <a:ext cx="8911772" cy="663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1603052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48205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ight column"/>
          <p:cNvSpPr>
            <a:spLocks noGrp="1"/>
          </p:cNvSpPr>
          <p:nvPr>
            <p:ph idx="1"/>
          </p:nvPr>
        </p:nvSpPr>
        <p:spPr>
          <a:xfrm>
            <a:off x="3887391" y="1139483"/>
            <a:ext cx="4848646" cy="5472332"/>
          </a:xfrm>
        </p:spPr>
        <p:txBody>
          <a:bodyPr/>
          <a:lstStyle>
            <a:lvl1pPr marL="228600" indent="-228600">
              <a:buClr>
                <a:schemeClr val="accent6">
                  <a:lumMod val="75000"/>
                </a:schemeClr>
              </a:buClr>
              <a:buFont typeface="Webdings" panose="05030102010509060703" pitchFamily="18" charset="2"/>
              <a:buChar char="4"/>
              <a:defRPr sz="3200"/>
            </a:lvl1pPr>
            <a:lvl2pPr marL="685800" indent="-228600">
              <a:buClr>
                <a:schemeClr val="accent6"/>
              </a:buClr>
              <a:buFont typeface="Webdings" panose="05030102010509060703" pitchFamily="18" charset="2"/>
              <a:buChar char="4"/>
              <a:defRPr sz="2800"/>
            </a:lvl2pPr>
            <a:lvl3pPr marL="1143000" indent="-228600">
              <a:buClr>
                <a:schemeClr val="accent6"/>
              </a:buClr>
              <a:buFont typeface="Webdings" panose="05030102010509060703" pitchFamily="18" charset="2"/>
              <a:buChar char="4"/>
              <a:defRPr sz="2400"/>
            </a:lvl3pPr>
            <a:lvl4pPr marL="1600200" indent="-228600">
              <a:buClr>
                <a:schemeClr val="accent6"/>
              </a:buClr>
              <a:buFont typeface="Webdings" panose="05030102010509060703" pitchFamily="18" charset="2"/>
              <a:buChar char="4"/>
              <a:defRPr sz="2000"/>
            </a:lvl4pPr>
            <a:lvl5pPr marL="2057400" indent="-228600">
              <a:buClr>
                <a:schemeClr val="accent6"/>
              </a:buClr>
              <a:buFont typeface="Webdings" panose="05030102010509060703" pitchFamily="18" charset="2"/>
              <a:buChar char="4"/>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4" name="logo group"/>
          <p:cNvGrpSpPr/>
          <p:nvPr userDrawn="1"/>
        </p:nvGrpSpPr>
        <p:grpSpPr>
          <a:xfrm>
            <a:off x="8214619" y="110410"/>
            <a:ext cx="737400" cy="740684"/>
            <a:chOff x="8214619" y="110410"/>
            <a:chExt cx="737400" cy="740684"/>
          </a:xfrm>
        </p:grpSpPr>
        <p:sp>
          <p:nvSpPr>
            <p:cNvPr id="15"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6" name="to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225618056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Image"/>
          <p:cNvSpPr>
            <a:spLocks noGrp="1" noChangeAspect="1"/>
          </p:cNvSpPr>
          <p:nvPr>
            <p:ph type="pic" idx="1"/>
          </p:nvPr>
        </p:nvSpPr>
        <p:spPr>
          <a:xfrm>
            <a:off x="3887390" y="1111348"/>
            <a:ext cx="4848647" cy="5486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2"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3" name="logo group"/>
          <p:cNvGrpSpPr/>
          <p:nvPr userDrawn="1"/>
        </p:nvGrpSpPr>
        <p:grpSpPr>
          <a:xfrm>
            <a:off x="8214619" y="110410"/>
            <a:ext cx="737400" cy="740684"/>
            <a:chOff x="8214619" y="110410"/>
            <a:chExt cx="737400" cy="740684"/>
          </a:xfrm>
        </p:grpSpPr>
        <p:sp>
          <p:nvSpPr>
            <p:cNvPr id="14" name="logo background"/>
            <p:cNvSpPr/>
            <p:nvPr userDrawn="1"/>
          </p:nvSpPr>
          <p:spPr>
            <a:xfrm>
              <a:off x="8214619" y="110410"/>
              <a:ext cx="737400" cy="740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5" name="top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62627" y="156177"/>
              <a:ext cx="638077" cy="645521"/>
            </a:xfrm>
            <a:prstGeom prst="rect">
              <a:avLst/>
            </a:prstGeom>
          </p:spPr>
        </p:pic>
      </p:grpSp>
    </p:spTree>
    <p:extLst>
      <p:ext uri="{BB962C8B-B14F-4D97-AF65-F5344CB8AC3E}">
        <p14:creationId xmlns:p14="http://schemas.microsoft.com/office/powerpoint/2010/main" val="19431262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7778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7069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48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48877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9797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9286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grpSp>
        <p:nvGrpSpPr>
          <p:cNvPr id="16" name="Group 15"/>
          <p:cNvGrpSpPr/>
          <p:nvPr userDrawn="1"/>
        </p:nvGrpSpPr>
        <p:grpSpPr>
          <a:xfrm>
            <a:off x="95846" y="6268540"/>
            <a:ext cx="1665265" cy="476899"/>
            <a:chOff x="95846" y="6268540"/>
            <a:chExt cx="1665265" cy="476899"/>
          </a:xfrm>
        </p:grpSpPr>
        <p:sp>
          <p:nvSpPr>
            <p:cNvPr id="12" name="Rectangle 11"/>
            <p:cNvSpPr/>
            <p:nvPr userDrawn="1"/>
          </p:nvSpPr>
          <p:spPr>
            <a:xfrm>
              <a:off x="95846" y="6356350"/>
              <a:ext cx="1665265" cy="3890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Picture 9" descr="jpl_logo.jpg"/>
            <p:cNvPicPr>
              <a:picLocks noChangeAspect="1"/>
            </p:cNvPicPr>
            <p:nvPr userDrawn="1"/>
          </p:nvPicPr>
          <p:blipFill>
            <a:blip r:embed="rId14" cstate="screen">
              <a:alphaModFix amt="49000"/>
              <a:extLst>
                <a:ext uri="{28A0092B-C50C-407E-A947-70E740481C1C}">
                  <a14:useLocalDpi xmlns:a14="http://schemas.microsoft.com/office/drawing/2010/main"/>
                </a:ext>
              </a:extLst>
            </a:blip>
            <a:stretch>
              <a:fillRect/>
            </a:stretch>
          </p:blipFill>
          <p:spPr>
            <a:xfrm>
              <a:off x="95846" y="6268540"/>
              <a:ext cx="874566" cy="451419"/>
            </a:xfrm>
            <a:prstGeom prst="rect">
              <a:avLst/>
            </a:prstGeom>
          </p:spPr>
        </p:pic>
      </p:grpSp>
      <p:grpSp>
        <p:nvGrpSpPr>
          <p:cNvPr id="14" name="Group 13"/>
          <p:cNvGrpSpPr/>
          <p:nvPr userDrawn="1"/>
        </p:nvGrpSpPr>
        <p:grpSpPr>
          <a:xfrm>
            <a:off x="7224950" y="6208866"/>
            <a:ext cx="1761105" cy="548555"/>
            <a:chOff x="7224950" y="6208866"/>
            <a:chExt cx="1761105" cy="548555"/>
          </a:xfrm>
        </p:grpSpPr>
        <p:sp>
          <p:nvSpPr>
            <p:cNvPr id="13" name="Rectangle 12"/>
            <p:cNvSpPr/>
            <p:nvPr userDrawn="1"/>
          </p:nvSpPr>
          <p:spPr>
            <a:xfrm>
              <a:off x="7224950" y="6306674"/>
              <a:ext cx="1665265" cy="3890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descr="nasa-logo.jpg"/>
            <p:cNvPicPr>
              <a:picLocks noChangeAspect="1"/>
            </p:cNvPicPr>
            <p:nvPr userDrawn="1"/>
          </p:nvPicPr>
          <p:blipFill>
            <a:blip r:embed="rId15" cstate="screen">
              <a:alphaModFix amt="50000"/>
              <a:extLst>
                <a:ext uri="{28A0092B-C50C-407E-A947-70E740481C1C}">
                  <a14:useLocalDpi xmlns:a14="http://schemas.microsoft.com/office/drawing/2010/main"/>
                </a:ext>
              </a:extLst>
            </a:blip>
            <a:stretch>
              <a:fillRect/>
            </a:stretch>
          </p:blipFill>
          <p:spPr>
            <a:xfrm>
              <a:off x="8326339" y="6208866"/>
              <a:ext cx="659716" cy="548555"/>
            </a:xfrm>
            <a:prstGeom prst="rect">
              <a:avLst/>
            </a:prstGeom>
          </p:spPr>
        </p:pic>
      </p:grpSp>
    </p:spTree>
    <p:extLst>
      <p:ext uri="{BB962C8B-B14F-4D97-AF65-F5344CB8AC3E}">
        <p14:creationId xmlns:p14="http://schemas.microsoft.com/office/powerpoint/2010/main" val="2838869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847962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376208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dx.doi.org/10.1002/jgrg.20046"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hyperlink" Target="http://www.nasa.gov/applied-sciences" TargetMode="External"/><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hyperlink" Target="mailto:Christine.Rains@jpl.nasa.gov" TargetMode="External"/><Relationship Id="rId2" Type="http://schemas.openxmlformats.org/officeDocument/2006/relationships/hyperlink" Target="mailto:NASA-DL-DEVELOP@mail.nasa.gov" TargetMode="External"/><Relationship Id="rId1" Type="http://schemas.openxmlformats.org/officeDocument/2006/relationships/slideLayout" Target="../slideLayouts/slideLayout25.xml"/><Relationship Id="rId5" Type="http://schemas.openxmlformats.org/officeDocument/2006/relationships/hyperlink" Target="mailto:Amber.N.Brooks@nasa.gov" TargetMode="External"/><Relationship Id="rId4" Type="http://schemas.openxmlformats.org/officeDocument/2006/relationships/hyperlink" Target="mailto:Andrew.Nguyen@nasa.gov"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27629"/>
            <a:ext cx="7772400" cy="2058553"/>
          </a:xfrm>
        </p:spPr>
        <p:txBody>
          <a:bodyPr>
            <a:normAutofit/>
          </a:bodyPr>
          <a:lstStyle/>
          <a:p>
            <a:r>
              <a:rPr lang="en-US" b="0" cap="none" dirty="0">
                <a:latin typeface="Century Gothic"/>
                <a:cs typeface="Century Gothic"/>
              </a:rPr>
              <a:t>NASA’s GRACE </a:t>
            </a:r>
            <a:r>
              <a:rPr lang="en-US" b="0" cap="none" dirty="0" smtClean="0">
                <a:latin typeface="Century Gothic"/>
                <a:cs typeface="Century Gothic"/>
              </a:rPr>
              <a:t>Mission -</a:t>
            </a:r>
            <a:r>
              <a:rPr lang="en-US" b="0" cap="none" dirty="0">
                <a:latin typeface="Century Gothic"/>
                <a:cs typeface="Century Gothic"/>
              </a:rPr>
              <a:t/>
            </a:r>
            <a:br>
              <a:rPr lang="en-US" b="0" cap="none" dirty="0">
                <a:latin typeface="Century Gothic"/>
                <a:cs typeface="Century Gothic"/>
              </a:rPr>
            </a:br>
            <a:r>
              <a:rPr lang="en-US" b="0" cap="none" dirty="0" smtClean="0">
                <a:latin typeface="Century Gothic"/>
                <a:cs typeface="Century Gothic"/>
              </a:rPr>
              <a:t>Opportunities in Fire </a:t>
            </a:r>
            <a:r>
              <a:rPr lang="en-US" b="0" cap="none" dirty="0">
                <a:latin typeface="Century Gothic"/>
                <a:cs typeface="Century Gothic"/>
              </a:rPr>
              <a:t>S</a:t>
            </a:r>
            <a:r>
              <a:rPr lang="en-US" b="0" cap="none" dirty="0" smtClean="0">
                <a:latin typeface="Century Gothic"/>
                <a:cs typeface="Century Gothic"/>
              </a:rPr>
              <a:t>everity Risk Mapping</a:t>
            </a:r>
            <a:endParaRPr lang="en-US" b="0" cap="none" dirty="0">
              <a:latin typeface="Century Gothic"/>
              <a:cs typeface="Century Gothic"/>
            </a:endParaRPr>
          </a:p>
        </p:txBody>
      </p:sp>
      <p:sp>
        <p:nvSpPr>
          <p:cNvPr id="3" name="Text Placeholder 2"/>
          <p:cNvSpPr>
            <a:spLocks noGrp="1"/>
          </p:cNvSpPr>
          <p:nvPr>
            <p:ph type="body" idx="1"/>
          </p:nvPr>
        </p:nvSpPr>
        <p:spPr>
          <a:xfrm>
            <a:off x="722313" y="5047684"/>
            <a:ext cx="7772400" cy="1086801"/>
          </a:xfrm>
        </p:spPr>
        <p:txBody>
          <a:bodyPr>
            <a:normAutofit lnSpcReduction="10000"/>
          </a:bodyPr>
          <a:lstStyle/>
          <a:p>
            <a:r>
              <a:rPr lang="en-US" dirty="0">
                <a:solidFill>
                  <a:schemeClr val="tx1"/>
                </a:solidFill>
                <a:latin typeface="Century Gothic"/>
                <a:cs typeface="Century Gothic"/>
              </a:rPr>
              <a:t>TFRSAC Fall M</a:t>
            </a:r>
            <a:r>
              <a:rPr lang="en-US" dirty="0" smtClean="0">
                <a:solidFill>
                  <a:schemeClr val="tx1"/>
                </a:solidFill>
                <a:latin typeface="Century Gothic"/>
                <a:cs typeface="Century Gothic"/>
              </a:rPr>
              <a:t>eeting  	October </a:t>
            </a:r>
            <a:r>
              <a:rPr lang="en-US" dirty="0">
                <a:solidFill>
                  <a:schemeClr val="tx1"/>
                </a:solidFill>
                <a:latin typeface="Century Gothic"/>
                <a:cs typeface="Century Gothic"/>
              </a:rPr>
              <a:t>23, 2014</a:t>
            </a:r>
          </a:p>
          <a:p>
            <a:r>
              <a:rPr lang="en-US" dirty="0" smtClean="0">
                <a:solidFill>
                  <a:schemeClr val="tx1"/>
                </a:solidFill>
                <a:latin typeface="Century Gothic"/>
                <a:cs typeface="Century Gothic"/>
              </a:rPr>
              <a:t>JT Reager				Jet Propulsion Laboratory</a:t>
            </a:r>
          </a:p>
          <a:p>
            <a:r>
              <a:rPr lang="en-US" dirty="0">
                <a:solidFill>
                  <a:schemeClr val="tx1"/>
                </a:solidFill>
                <a:latin typeface="Century Gothic"/>
                <a:cs typeface="Century Gothic"/>
              </a:rPr>
              <a:t>Christine </a:t>
            </a:r>
            <a:r>
              <a:rPr lang="en-US" dirty="0" smtClean="0">
                <a:solidFill>
                  <a:schemeClr val="tx1"/>
                </a:solidFill>
                <a:latin typeface="Century Gothic"/>
                <a:cs typeface="Century Gothic"/>
              </a:rPr>
              <a:t>Rains</a:t>
            </a:r>
            <a:r>
              <a:rPr lang="en-US" dirty="0">
                <a:solidFill>
                  <a:schemeClr val="tx1"/>
                </a:solidFill>
                <a:latin typeface="Century Gothic"/>
                <a:cs typeface="Century Gothic"/>
              </a:rPr>
              <a:t>	</a:t>
            </a:r>
            <a:r>
              <a:rPr lang="en-US" dirty="0" smtClean="0">
                <a:solidFill>
                  <a:schemeClr val="tx1"/>
                </a:solidFill>
                <a:latin typeface="Century Gothic"/>
                <a:cs typeface="Century Gothic"/>
              </a:rPr>
              <a:t>		NASA DEVELOP National Program</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2287" y="1886611"/>
            <a:ext cx="4607744" cy="3110228"/>
          </a:xfrm>
          <a:prstGeom prst="rect">
            <a:avLst/>
          </a:prstGeom>
        </p:spPr>
      </p:pic>
      <p:pic>
        <p:nvPicPr>
          <p:cNvPr id="7" name="Picture 6"/>
          <p:cNvPicPr>
            <a:picLocks noChangeAspect="1"/>
          </p:cNvPicPr>
          <p:nvPr/>
        </p:nvPicPr>
        <p:blipFill>
          <a:blip r:embed="rId4" cstate="print">
            <a:alphaModFix amt="48000"/>
            <a:extLst>
              <a:ext uri="{28A0092B-C50C-407E-A947-70E740481C1C}">
                <a14:useLocalDpi xmlns:a14="http://schemas.microsoft.com/office/drawing/2010/main"/>
              </a:ext>
            </a:extLst>
          </a:blip>
          <a:stretch>
            <a:fillRect/>
          </a:stretch>
        </p:blipFill>
        <p:spPr>
          <a:xfrm>
            <a:off x="3617576" y="6331171"/>
            <a:ext cx="1986522" cy="309142"/>
          </a:xfrm>
          <a:prstGeom prst="rect">
            <a:avLst/>
          </a:prstGeom>
        </p:spPr>
      </p:pic>
    </p:spTree>
    <p:extLst>
      <p:ext uri="{BB962C8B-B14F-4D97-AF65-F5344CB8AC3E}">
        <p14:creationId xmlns:p14="http://schemas.microsoft.com/office/powerpoint/2010/main" val="2490393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Panel_GRACE_Deficits_6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8471" y="874889"/>
            <a:ext cx="7622861" cy="5207000"/>
          </a:xfrm>
          <a:prstGeom prst="rect">
            <a:avLst/>
          </a:prstGeom>
        </p:spPr>
      </p:pic>
      <p:sp>
        <p:nvSpPr>
          <p:cNvPr id="2" name="TextBox 1"/>
          <p:cNvSpPr txBox="1"/>
          <p:nvPr/>
        </p:nvSpPr>
        <p:spPr>
          <a:xfrm>
            <a:off x="368300" y="375241"/>
            <a:ext cx="6829439" cy="646331"/>
          </a:xfrm>
          <a:prstGeom prst="rect">
            <a:avLst/>
          </a:prstGeom>
          <a:noFill/>
        </p:spPr>
        <p:txBody>
          <a:bodyPr wrap="none" rtlCol="0">
            <a:spAutoFit/>
          </a:bodyPr>
          <a:lstStyle/>
          <a:p>
            <a:r>
              <a:rPr lang="en-US" sz="3600" dirty="0" smtClean="0">
                <a:latin typeface="Century Gothic"/>
                <a:cs typeface="Century Gothic"/>
              </a:rPr>
              <a:t>GRACE Water storage deficits</a:t>
            </a:r>
            <a:endParaRPr lang="en-US" sz="3600" dirty="0">
              <a:latin typeface="Century Gothic"/>
              <a:cs typeface="Century Gothic"/>
            </a:endParaRPr>
          </a:p>
        </p:txBody>
      </p:sp>
      <p:sp>
        <p:nvSpPr>
          <p:cNvPr id="6" name="TextBox 5"/>
          <p:cNvSpPr txBox="1"/>
          <p:nvPr/>
        </p:nvSpPr>
        <p:spPr>
          <a:xfrm>
            <a:off x="5968574" y="5770572"/>
            <a:ext cx="2582758" cy="276999"/>
          </a:xfrm>
          <a:prstGeom prst="rect">
            <a:avLst/>
          </a:prstGeom>
          <a:noFill/>
        </p:spPr>
        <p:txBody>
          <a:bodyPr wrap="none" rtlCol="0">
            <a:spAutoFit/>
          </a:bodyPr>
          <a:lstStyle/>
          <a:p>
            <a:r>
              <a:rPr lang="en-US" sz="1200" dirty="0" smtClean="0"/>
              <a:t>Thomas, Reager, Famiglietti, GRL 2014</a:t>
            </a:r>
            <a:endParaRPr lang="en-US" sz="1200" dirty="0"/>
          </a:p>
        </p:txBody>
      </p:sp>
    </p:spTree>
    <p:extLst>
      <p:ext uri="{BB962C8B-B14F-4D97-AF65-F5344CB8AC3E}">
        <p14:creationId xmlns:p14="http://schemas.microsoft.com/office/powerpoint/2010/main" val="6098292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1042" y="0"/>
            <a:ext cx="5439022" cy="6910758"/>
          </a:xfrm>
          <a:prstGeom prst="rect">
            <a:avLst/>
          </a:prstGeom>
        </p:spPr>
      </p:pic>
    </p:spTree>
    <p:extLst>
      <p:ext uri="{BB962C8B-B14F-4D97-AF65-F5344CB8AC3E}">
        <p14:creationId xmlns:p14="http://schemas.microsoft.com/office/powerpoint/2010/main" val="2597565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drying.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81096"/>
            <a:ext cx="9144000" cy="5357813"/>
          </a:xfrm>
          <a:prstGeom prst="rect">
            <a:avLst/>
          </a:prstGeom>
        </p:spPr>
      </p:pic>
    </p:spTree>
    <p:extLst>
      <p:ext uri="{BB962C8B-B14F-4D97-AF65-F5344CB8AC3E}">
        <p14:creationId xmlns:p14="http://schemas.microsoft.com/office/powerpoint/2010/main" val="3412949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353677"/>
            <a:ext cx="8229600" cy="679786"/>
          </a:xfrm>
        </p:spPr>
        <p:txBody>
          <a:bodyPr>
            <a:normAutofit/>
          </a:bodyPr>
          <a:lstStyle/>
          <a:p>
            <a:r>
              <a:rPr lang="en-US" sz="3600" dirty="0" smtClean="0">
                <a:latin typeface="Century Gothic"/>
                <a:cs typeface="Century Gothic"/>
              </a:rPr>
              <a:t>GRACE Data Assimilated Products</a:t>
            </a:r>
            <a:endParaRPr lang="en-US" sz="3600" dirty="0">
              <a:latin typeface="Century Gothic"/>
              <a:cs typeface="Century Gothic"/>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11276" y="996685"/>
            <a:ext cx="5330768" cy="5318605"/>
          </a:xfrm>
          <a:prstGeom prst="rect">
            <a:avLst/>
          </a:prstGeom>
        </p:spPr>
      </p:pic>
      <p:pic>
        <p:nvPicPr>
          <p:cNvPr id="5" name="Picture 4"/>
          <p:cNvPicPr>
            <a:picLocks noChangeAspect="1"/>
          </p:cNvPicPr>
          <p:nvPr/>
        </p:nvPicPr>
        <p:blipFill>
          <a:blip r:embed="rId3" cstate="print">
            <a:alphaModFix amt="48000"/>
            <a:extLst>
              <a:ext uri="{28A0092B-C50C-407E-A947-70E740481C1C}">
                <a14:useLocalDpi xmlns:a14="http://schemas.microsoft.com/office/drawing/2010/main"/>
              </a:ext>
            </a:extLst>
          </a:blip>
          <a:stretch>
            <a:fillRect/>
          </a:stretch>
        </p:blipFill>
        <p:spPr>
          <a:xfrm>
            <a:off x="3617576" y="6331171"/>
            <a:ext cx="1986522" cy="309142"/>
          </a:xfrm>
          <a:prstGeom prst="rect">
            <a:avLst/>
          </a:prstGeom>
        </p:spPr>
      </p:pic>
    </p:spTree>
    <p:extLst>
      <p:ext uri="{BB962C8B-B14F-4D97-AF65-F5344CB8AC3E}">
        <p14:creationId xmlns:p14="http://schemas.microsoft.com/office/powerpoint/2010/main" val="42842657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469131"/>
            <a:ext cx="8229600" cy="564332"/>
          </a:xfrm>
        </p:spPr>
        <p:txBody>
          <a:bodyPr>
            <a:noAutofit/>
          </a:bodyPr>
          <a:lstStyle/>
          <a:p>
            <a:r>
              <a:rPr lang="en-US" sz="3600" dirty="0" smtClean="0">
                <a:latin typeface="Century Gothic"/>
                <a:cs typeface="Century Gothic"/>
              </a:rPr>
              <a:t>Strategy</a:t>
            </a:r>
            <a:endParaRPr lang="en-US" sz="3600" dirty="0">
              <a:latin typeface="Century Gothic"/>
              <a:cs typeface="Century Gothic"/>
            </a:endParaRPr>
          </a:p>
        </p:txBody>
      </p:sp>
      <p:sp>
        <p:nvSpPr>
          <p:cNvPr id="3" name="Content Placeholder 2"/>
          <p:cNvSpPr>
            <a:spLocks noGrp="1"/>
          </p:cNvSpPr>
          <p:nvPr>
            <p:ph idx="1"/>
          </p:nvPr>
        </p:nvSpPr>
        <p:spPr>
          <a:xfrm>
            <a:off x="406400" y="1033463"/>
            <a:ext cx="8229600" cy="1874329"/>
          </a:xfrm>
        </p:spPr>
        <p:txBody>
          <a:bodyPr>
            <a:normAutofit fontScale="92500" lnSpcReduction="10000"/>
          </a:bodyPr>
          <a:lstStyle/>
          <a:p>
            <a:r>
              <a:rPr lang="en-US" dirty="0" smtClean="0"/>
              <a:t>Evidence that it is not just the dry years that are correlated with fire</a:t>
            </a:r>
          </a:p>
          <a:p>
            <a:r>
              <a:rPr lang="en-US" dirty="0" smtClean="0"/>
              <a:t>Fuel accumulation occurs in wet years, so both wet and dry years are needed in </a:t>
            </a:r>
            <a:r>
              <a:rPr lang="en-US" dirty="0" smtClean="0"/>
              <a:t>sequence</a:t>
            </a:r>
            <a:endParaRPr lang="en-US" dirty="0" smtClean="0"/>
          </a:p>
        </p:txBody>
      </p:sp>
      <p:pic>
        <p:nvPicPr>
          <p:cNvPr id="4" name="Picture 3"/>
          <p:cNvPicPr>
            <a:picLocks noChangeAspect="1"/>
          </p:cNvPicPr>
          <p:nvPr/>
        </p:nvPicPr>
        <p:blipFill>
          <a:blip r:embed="rId2" cstate="print">
            <a:alphaModFix amt="48000"/>
            <a:extLst>
              <a:ext uri="{28A0092B-C50C-407E-A947-70E740481C1C}">
                <a14:useLocalDpi xmlns:a14="http://schemas.microsoft.com/office/drawing/2010/main"/>
              </a:ext>
            </a:extLst>
          </a:blip>
          <a:stretch>
            <a:fillRect/>
          </a:stretch>
        </p:blipFill>
        <p:spPr>
          <a:xfrm>
            <a:off x="3617576" y="6331171"/>
            <a:ext cx="1986522" cy="309142"/>
          </a:xfrm>
          <a:prstGeom prst="rect">
            <a:avLst/>
          </a:prstGeom>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29996" y="3283715"/>
            <a:ext cx="3753104" cy="230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77154" y="3394984"/>
            <a:ext cx="3539902" cy="219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82600" y="5778910"/>
            <a:ext cx="8001000" cy="523220"/>
          </a:xfrm>
          <a:prstGeom prst="rect">
            <a:avLst/>
          </a:prstGeom>
        </p:spPr>
        <p:txBody>
          <a:bodyPr wrap="square">
            <a:spAutoFit/>
          </a:bodyPr>
          <a:lstStyle/>
          <a:p>
            <a:r>
              <a:rPr lang="en-US" sz="1400" dirty="0"/>
              <a:t>Chen, Y., I. </a:t>
            </a:r>
            <a:r>
              <a:rPr lang="en-US" sz="1400" dirty="0" err="1"/>
              <a:t>Velicogna</a:t>
            </a:r>
            <a:r>
              <a:rPr lang="en-US" sz="1400" dirty="0"/>
              <a:t>, J. S. </a:t>
            </a:r>
            <a:r>
              <a:rPr lang="en-US" sz="1400" dirty="0" err="1"/>
              <a:t>Famiglietti</a:t>
            </a:r>
            <a:r>
              <a:rPr lang="en-US" sz="1400" dirty="0"/>
              <a:t>, and J. T. </a:t>
            </a:r>
            <a:r>
              <a:rPr lang="en-US" sz="1400" dirty="0" err="1"/>
              <a:t>Randerson</a:t>
            </a:r>
            <a:r>
              <a:rPr lang="en-US" sz="1400" dirty="0"/>
              <a:t> (2013</a:t>
            </a:r>
            <a:r>
              <a:rPr lang="en-US" sz="1400" dirty="0" smtClean="0"/>
              <a:t>). Satellite observations of terrestrial water storage provide early warning information about drought and fire season severity in the Amazon, JGRB</a:t>
            </a:r>
            <a:endParaRPr lang="en-US" sz="1400" dirty="0"/>
          </a:p>
        </p:txBody>
      </p:sp>
      <p:sp>
        <p:nvSpPr>
          <p:cNvPr id="8" name="Rectangle 7"/>
          <p:cNvSpPr/>
          <p:nvPr/>
        </p:nvSpPr>
        <p:spPr>
          <a:xfrm>
            <a:off x="5705857" y="3005062"/>
            <a:ext cx="1682496" cy="369332"/>
          </a:xfrm>
          <a:prstGeom prst="rect">
            <a:avLst/>
          </a:prstGeom>
        </p:spPr>
        <p:txBody>
          <a:bodyPr wrap="square">
            <a:spAutoFit/>
          </a:bodyPr>
          <a:lstStyle/>
          <a:p>
            <a:r>
              <a:rPr lang="en-US" dirty="0" smtClean="0"/>
              <a:t>Anomaly Plot</a:t>
            </a:r>
            <a:endParaRPr lang="en-US" dirty="0"/>
          </a:p>
        </p:txBody>
      </p:sp>
      <p:sp>
        <p:nvSpPr>
          <p:cNvPr id="9" name="Rectangle 8"/>
          <p:cNvSpPr/>
          <p:nvPr/>
        </p:nvSpPr>
        <p:spPr>
          <a:xfrm>
            <a:off x="2073147" y="2914383"/>
            <a:ext cx="1066801" cy="369332"/>
          </a:xfrm>
          <a:prstGeom prst="rect">
            <a:avLst/>
          </a:prstGeom>
        </p:spPr>
        <p:txBody>
          <a:bodyPr wrap="square">
            <a:spAutoFit/>
          </a:bodyPr>
          <a:lstStyle/>
          <a:p>
            <a:r>
              <a:rPr lang="en-US" dirty="0" smtClean="0"/>
              <a:t>Data Plot</a:t>
            </a:r>
            <a:endParaRPr lang="en-US" dirty="0"/>
          </a:p>
        </p:txBody>
      </p:sp>
    </p:spTree>
    <p:extLst>
      <p:ext uri="{BB962C8B-B14F-4D97-AF65-F5344CB8AC3E}">
        <p14:creationId xmlns:p14="http://schemas.microsoft.com/office/powerpoint/2010/main" val="1080986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2025650"/>
            <a:ext cx="45212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622800" y="2012950"/>
            <a:ext cx="4521200" cy="280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368300" y="353676"/>
            <a:ext cx="8229600" cy="1106823"/>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Century Gothic"/>
                <a:cs typeface="Century Gothic"/>
              </a:rPr>
              <a:t>Case study of GRACE Terrestrial Water Storage vs. Active Fires</a:t>
            </a:r>
            <a:endParaRPr lang="en-US" sz="3600" dirty="0">
              <a:latin typeface="Century Gothic"/>
              <a:cs typeface="Century Gothic"/>
            </a:endParaRPr>
          </a:p>
        </p:txBody>
      </p:sp>
      <p:sp>
        <p:nvSpPr>
          <p:cNvPr id="2" name="Rectangle 1"/>
          <p:cNvSpPr/>
          <p:nvPr/>
        </p:nvSpPr>
        <p:spPr>
          <a:xfrm>
            <a:off x="482600" y="4978738"/>
            <a:ext cx="8001000" cy="1200329"/>
          </a:xfrm>
          <a:prstGeom prst="rect">
            <a:avLst/>
          </a:prstGeom>
        </p:spPr>
        <p:txBody>
          <a:bodyPr wrap="square">
            <a:spAutoFit/>
          </a:bodyPr>
          <a:lstStyle/>
          <a:p>
            <a:r>
              <a:rPr lang="en-US" dirty="0"/>
              <a:t>Chen, Y., I. </a:t>
            </a:r>
            <a:r>
              <a:rPr lang="en-US" dirty="0" err="1"/>
              <a:t>Velicogna</a:t>
            </a:r>
            <a:r>
              <a:rPr lang="en-US" dirty="0"/>
              <a:t>, J. S. </a:t>
            </a:r>
            <a:r>
              <a:rPr lang="en-US" dirty="0" err="1"/>
              <a:t>Famiglietti</a:t>
            </a:r>
            <a:r>
              <a:rPr lang="en-US" dirty="0"/>
              <a:t>, and J. T. </a:t>
            </a:r>
            <a:r>
              <a:rPr lang="en-US" dirty="0" err="1"/>
              <a:t>Randerson</a:t>
            </a:r>
            <a:r>
              <a:rPr lang="en-US" dirty="0"/>
              <a:t> (2013), Satellite observations of terrestrial water storage provide early warning information about drought and fire season severity in the Amazon, J. </a:t>
            </a:r>
            <a:r>
              <a:rPr lang="en-US" dirty="0" err="1"/>
              <a:t>Geophys</a:t>
            </a:r>
            <a:r>
              <a:rPr lang="en-US" dirty="0"/>
              <a:t>. Res. </a:t>
            </a:r>
            <a:r>
              <a:rPr lang="en-US" dirty="0" err="1"/>
              <a:t>Biogeosci</a:t>
            </a:r>
            <a:r>
              <a:rPr lang="en-US" dirty="0"/>
              <a:t>., 118, 495–504, </a:t>
            </a:r>
            <a:r>
              <a:rPr lang="en-US" dirty="0" err="1"/>
              <a:t>doi</a:t>
            </a:r>
            <a:r>
              <a:rPr lang="en-US" dirty="0"/>
              <a:t>: </a:t>
            </a:r>
            <a:r>
              <a:rPr lang="en-US" dirty="0">
                <a:hlinkClick r:id="rId4" tooltip="Link to external resource: 10.1002/jgrg.20046"/>
              </a:rPr>
              <a:t>10.1002/jgrg.20046</a:t>
            </a:r>
            <a:r>
              <a:rPr lang="en-US" dirty="0"/>
              <a:t>.</a:t>
            </a:r>
          </a:p>
        </p:txBody>
      </p:sp>
      <p:sp>
        <p:nvSpPr>
          <p:cNvPr id="6" name="Rectangle 5"/>
          <p:cNvSpPr/>
          <p:nvPr/>
        </p:nvSpPr>
        <p:spPr>
          <a:xfrm>
            <a:off x="6089905" y="1643618"/>
            <a:ext cx="1682496" cy="369332"/>
          </a:xfrm>
          <a:prstGeom prst="rect">
            <a:avLst/>
          </a:prstGeom>
        </p:spPr>
        <p:txBody>
          <a:bodyPr wrap="square">
            <a:spAutoFit/>
          </a:bodyPr>
          <a:lstStyle/>
          <a:p>
            <a:r>
              <a:rPr lang="en-US" dirty="0" smtClean="0"/>
              <a:t>Anomaly Plot</a:t>
            </a:r>
            <a:endParaRPr lang="en-US" dirty="0"/>
          </a:p>
        </p:txBody>
      </p:sp>
      <p:sp>
        <p:nvSpPr>
          <p:cNvPr id="7" name="Rectangle 6"/>
          <p:cNvSpPr/>
          <p:nvPr/>
        </p:nvSpPr>
        <p:spPr>
          <a:xfrm>
            <a:off x="1727199" y="1688068"/>
            <a:ext cx="1066801" cy="369332"/>
          </a:xfrm>
          <a:prstGeom prst="rect">
            <a:avLst/>
          </a:prstGeom>
        </p:spPr>
        <p:txBody>
          <a:bodyPr wrap="square">
            <a:spAutoFit/>
          </a:bodyPr>
          <a:lstStyle/>
          <a:p>
            <a:r>
              <a:rPr lang="en-US" dirty="0" smtClean="0"/>
              <a:t>Data Plot</a:t>
            </a:r>
            <a:endParaRPr lang="en-US" dirty="0"/>
          </a:p>
        </p:txBody>
      </p:sp>
    </p:spTree>
    <p:extLst>
      <p:ext uri="{BB962C8B-B14F-4D97-AF65-F5344CB8AC3E}">
        <p14:creationId xmlns:p14="http://schemas.microsoft.com/office/powerpoint/2010/main" val="633865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469131"/>
            <a:ext cx="8229600" cy="564332"/>
          </a:xfrm>
        </p:spPr>
        <p:txBody>
          <a:bodyPr>
            <a:noAutofit/>
          </a:bodyPr>
          <a:lstStyle/>
          <a:p>
            <a:r>
              <a:rPr lang="en-US" sz="3600" dirty="0" smtClean="0">
                <a:latin typeface="Century Gothic"/>
                <a:cs typeface="Century Gothic"/>
              </a:rPr>
              <a:t>Strategy</a:t>
            </a:r>
            <a:endParaRPr lang="en-US" sz="3600" dirty="0">
              <a:latin typeface="Century Gothic"/>
              <a:cs typeface="Century Gothic"/>
            </a:endParaRPr>
          </a:p>
        </p:txBody>
      </p:sp>
      <p:sp>
        <p:nvSpPr>
          <p:cNvPr id="3" name="Content Placeholder 2"/>
          <p:cNvSpPr>
            <a:spLocks noGrp="1"/>
          </p:cNvSpPr>
          <p:nvPr>
            <p:ph idx="1"/>
          </p:nvPr>
        </p:nvSpPr>
        <p:spPr/>
        <p:txBody>
          <a:bodyPr>
            <a:normAutofit fontScale="92500"/>
          </a:bodyPr>
          <a:lstStyle/>
          <a:p>
            <a:r>
              <a:rPr lang="en-US" dirty="0" smtClean="0"/>
              <a:t>Evidence that it is not just the dry years that are correlated with fire</a:t>
            </a:r>
          </a:p>
          <a:p>
            <a:r>
              <a:rPr lang="en-US" dirty="0" smtClean="0"/>
              <a:t>Fuel accumulation occurs in wet years, so both wet and dry years are needed in sequence</a:t>
            </a:r>
          </a:p>
          <a:p>
            <a:r>
              <a:rPr lang="en-US" dirty="0" smtClean="0">
                <a:solidFill>
                  <a:srgbClr val="FF0000"/>
                </a:solidFill>
              </a:rPr>
              <a:t>Use GRACE-assimilated data combined with NDVI/EVI to identify areas of high fire risk at 0.25 </a:t>
            </a:r>
            <a:r>
              <a:rPr lang="en-US" dirty="0" err="1" smtClean="0">
                <a:solidFill>
                  <a:srgbClr val="FF0000"/>
                </a:solidFill>
              </a:rPr>
              <a:t>deg</a:t>
            </a:r>
            <a:r>
              <a:rPr lang="en-US" dirty="0" smtClean="0">
                <a:solidFill>
                  <a:srgbClr val="FF0000"/>
                </a:solidFill>
              </a:rPr>
              <a:t> resolution for CONUS, 2003 to Present</a:t>
            </a:r>
          </a:p>
          <a:p>
            <a:r>
              <a:rPr lang="en-US" dirty="0" smtClean="0">
                <a:solidFill>
                  <a:srgbClr val="FF0000"/>
                </a:solidFill>
              </a:rPr>
              <a:t>Validate with GFED historical data to assess predictive capability of the methodology</a:t>
            </a:r>
            <a:endParaRPr lang="en-US" dirty="0">
              <a:solidFill>
                <a:srgbClr val="FF0000"/>
              </a:solidFill>
            </a:endParaRPr>
          </a:p>
        </p:txBody>
      </p:sp>
      <p:pic>
        <p:nvPicPr>
          <p:cNvPr id="4" name="Picture 3"/>
          <p:cNvPicPr>
            <a:picLocks noChangeAspect="1"/>
          </p:cNvPicPr>
          <p:nvPr/>
        </p:nvPicPr>
        <p:blipFill>
          <a:blip r:embed="rId2" cstate="print">
            <a:alphaModFix amt="48000"/>
            <a:extLst>
              <a:ext uri="{28A0092B-C50C-407E-A947-70E740481C1C}">
                <a14:useLocalDpi xmlns:a14="http://schemas.microsoft.com/office/drawing/2010/main"/>
              </a:ext>
            </a:extLst>
          </a:blip>
          <a:stretch>
            <a:fillRect/>
          </a:stretch>
        </p:blipFill>
        <p:spPr>
          <a:xfrm>
            <a:off x="3617576" y="6331171"/>
            <a:ext cx="1986522" cy="309142"/>
          </a:xfrm>
          <a:prstGeom prst="rect">
            <a:avLst/>
          </a:prstGeom>
        </p:spPr>
      </p:pic>
    </p:spTree>
    <p:extLst>
      <p:ext uri="{BB962C8B-B14F-4D97-AF65-F5344CB8AC3E}">
        <p14:creationId xmlns:p14="http://schemas.microsoft.com/office/powerpoint/2010/main" val="3923095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415253"/>
            <a:ext cx="8360064" cy="625907"/>
          </a:xfrm>
        </p:spPr>
        <p:txBody>
          <a:bodyPr>
            <a:noAutofit/>
          </a:bodyPr>
          <a:lstStyle/>
          <a:p>
            <a:r>
              <a:rPr lang="en-US" sz="3600" dirty="0" smtClean="0">
                <a:latin typeface="Century Gothic"/>
                <a:cs typeface="Century Gothic"/>
              </a:rPr>
              <a:t>MODIS Vegetative Indices, e.g. EVI</a:t>
            </a:r>
            <a:endParaRPr lang="en-US" sz="3600" dirty="0">
              <a:latin typeface="Century Gothic"/>
              <a:cs typeface="Century Gothic"/>
            </a:endParaRPr>
          </a:p>
        </p:txBody>
      </p:sp>
      <p:pic>
        <p:nvPicPr>
          <p:cNvPr id="9" name="Picture 8" descr="Screen Shot 2014-10-20 at 1.08.18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0624" y="1416511"/>
            <a:ext cx="8307740" cy="4466925"/>
          </a:xfrm>
          <a:prstGeom prst="rect">
            <a:avLst/>
          </a:prstGeom>
        </p:spPr>
      </p:pic>
      <p:sp>
        <p:nvSpPr>
          <p:cNvPr id="10" name="Rectangle 9"/>
          <p:cNvSpPr/>
          <p:nvPr/>
        </p:nvSpPr>
        <p:spPr>
          <a:xfrm>
            <a:off x="368300" y="5961364"/>
            <a:ext cx="5340373" cy="307777"/>
          </a:xfrm>
          <a:prstGeom prst="rect">
            <a:avLst/>
          </a:prstGeom>
        </p:spPr>
        <p:txBody>
          <a:bodyPr wrap="none">
            <a:spAutoFit/>
          </a:bodyPr>
          <a:lstStyle/>
          <a:p>
            <a:r>
              <a:rPr lang="en-US" sz="1400" dirty="0" smtClean="0"/>
              <a:t>Obtained from the University of Arizona http://rangeview.arizona.edu</a:t>
            </a:r>
            <a:r>
              <a:rPr lang="en-US" sz="1400" dirty="0"/>
              <a:t>/</a:t>
            </a:r>
          </a:p>
        </p:txBody>
      </p:sp>
      <p:sp>
        <p:nvSpPr>
          <p:cNvPr id="5" name="Rectangle 4"/>
          <p:cNvSpPr/>
          <p:nvPr/>
        </p:nvSpPr>
        <p:spPr>
          <a:xfrm>
            <a:off x="520698" y="4594207"/>
            <a:ext cx="1576842" cy="1200329"/>
          </a:xfrm>
          <a:prstGeom prst="rect">
            <a:avLst/>
          </a:prstGeom>
        </p:spPr>
        <p:txBody>
          <a:bodyPr wrap="none">
            <a:spAutoFit/>
          </a:bodyPr>
          <a:lstStyle/>
          <a:p>
            <a:r>
              <a:rPr lang="en-US" sz="2400" dirty="0" smtClean="0"/>
              <a:t>EVI </a:t>
            </a:r>
          </a:p>
          <a:p>
            <a:r>
              <a:rPr lang="en-US" sz="2400" dirty="0" smtClean="0"/>
              <a:t>Greenness </a:t>
            </a:r>
          </a:p>
          <a:p>
            <a:r>
              <a:rPr lang="en-US" sz="2400" dirty="0" smtClean="0"/>
              <a:t>Index</a:t>
            </a:r>
            <a:endParaRPr lang="en-US" sz="2400" dirty="0"/>
          </a:p>
        </p:txBody>
      </p:sp>
      <p:sp>
        <p:nvSpPr>
          <p:cNvPr id="6" name="Rectangle 5"/>
          <p:cNvSpPr/>
          <p:nvPr/>
        </p:nvSpPr>
        <p:spPr>
          <a:xfrm>
            <a:off x="4612594" y="4591014"/>
            <a:ext cx="1834669" cy="1200329"/>
          </a:xfrm>
          <a:prstGeom prst="rect">
            <a:avLst/>
          </a:prstGeom>
        </p:spPr>
        <p:txBody>
          <a:bodyPr wrap="none">
            <a:spAutoFit/>
          </a:bodyPr>
          <a:lstStyle/>
          <a:p>
            <a:r>
              <a:rPr lang="en-US" sz="2400" dirty="0" smtClean="0"/>
              <a:t>Percent </a:t>
            </a:r>
          </a:p>
          <a:p>
            <a:r>
              <a:rPr lang="en-US" sz="2400" dirty="0" smtClean="0"/>
              <a:t>change </a:t>
            </a:r>
          </a:p>
          <a:p>
            <a:r>
              <a:rPr lang="en-US" sz="2400" dirty="0" smtClean="0"/>
              <a:t>from average</a:t>
            </a:r>
          </a:p>
        </p:txBody>
      </p:sp>
      <p:pic>
        <p:nvPicPr>
          <p:cNvPr id="7" name="Picture 6"/>
          <p:cNvPicPr>
            <a:picLocks noChangeAspect="1"/>
          </p:cNvPicPr>
          <p:nvPr/>
        </p:nvPicPr>
        <p:blipFill>
          <a:blip r:embed="rId3" cstate="print">
            <a:alphaModFix amt="48000"/>
            <a:extLst>
              <a:ext uri="{28A0092B-C50C-407E-A947-70E740481C1C}">
                <a14:useLocalDpi xmlns:a14="http://schemas.microsoft.com/office/drawing/2010/main"/>
              </a:ext>
            </a:extLst>
          </a:blip>
          <a:stretch>
            <a:fillRect/>
          </a:stretch>
        </p:blipFill>
        <p:spPr>
          <a:xfrm>
            <a:off x="3617576" y="6331171"/>
            <a:ext cx="1986522" cy="309142"/>
          </a:xfrm>
          <a:prstGeom prst="rect">
            <a:avLst/>
          </a:prstGeom>
        </p:spPr>
      </p:pic>
    </p:spTree>
    <p:extLst>
      <p:ext uri="{BB962C8B-B14F-4D97-AF65-F5344CB8AC3E}">
        <p14:creationId xmlns:p14="http://schemas.microsoft.com/office/powerpoint/2010/main" val="3639484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448109"/>
            <a:ext cx="8386618" cy="993293"/>
          </a:xfrm>
        </p:spPr>
        <p:txBody>
          <a:bodyPr>
            <a:noAutofit/>
          </a:bodyPr>
          <a:lstStyle/>
          <a:p>
            <a:r>
              <a:rPr lang="en-US" sz="3600" dirty="0" smtClean="0">
                <a:latin typeface="Century Gothic"/>
                <a:cs typeface="Century Gothic"/>
              </a:rPr>
              <a:t>Global Fire Emissions Database (GFED)</a:t>
            </a:r>
            <a:endParaRPr lang="en-US" sz="3600" dirty="0">
              <a:latin typeface="Century Gothic"/>
              <a:cs typeface="Century Gothic"/>
            </a:endParaRPr>
          </a:p>
        </p:txBody>
      </p:sp>
      <p:pic>
        <p:nvPicPr>
          <p:cNvPr id="4" name="Picture 3"/>
          <p:cNvPicPr>
            <a:picLocks noChangeAspect="1"/>
          </p:cNvPicPr>
          <p:nvPr/>
        </p:nvPicPr>
        <p:blipFill>
          <a:blip r:embed="rId3"/>
          <a:stretch>
            <a:fillRect/>
          </a:stretch>
        </p:blipFill>
        <p:spPr>
          <a:xfrm>
            <a:off x="3309697" y="1128562"/>
            <a:ext cx="5083848" cy="2679557"/>
          </a:xfrm>
          <a:prstGeom prst="rect">
            <a:avLst/>
          </a:prstGeom>
        </p:spPr>
      </p:pic>
      <p:pic>
        <p:nvPicPr>
          <p:cNvPr id="5" name="Picture 4"/>
          <p:cNvPicPr>
            <a:picLocks noChangeAspect="1"/>
          </p:cNvPicPr>
          <p:nvPr/>
        </p:nvPicPr>
        <p:blipFill>
          <a:blip r:embed="rId4"/>
          <a:stretch>
            <a:fillRect/>
          </a:stretch>
        </p:blipFill>
        <p:spPr>
          <a:xfrm>
            <a:off x="3309697" y="3808119"/>
            <a:ext cx="5083848" cy="2701063"/>
          </a:xfrm>
          <a:prstGeom prst="rect">
            <a:avLst/>
          </a:prstGeom>
        </p:spPr>
      </p:pic>
      <p:sp>
        <p:nvSpPr>
          <p:cNvPr id="6" name="TextBox 5"/>
          <p:cNvSpPr txBox="1"/>
          <p:nvPr/>
        </p:nvSpPr>
        <p:spPr>
          <a:xfrm>
            <a:off x="368300" y="1961459"/>
            <a:ext cx="2633518" cy="3693319"/>
          </a:xfrm>
          <a:prstGeom prst="rect">
            <a:avLst/>
          </a:prstGeom>
          <a:noFill/>
        </p:spPr>
        <p:txBody>
          <a:bodyPr wrap="square" rtlCol="0">
            <a:spAutoFit/>
          </a:bodyPr>
          <a:lstStyle/>
          <a:p>
            <a:r>
              <a:rPr lang="en-US" dirty="0" smtClean="0"/>
              <a:t>Combines data from multiple datasets</a:t>
            </a:r>
          </a:p>
          <a:p>
            <a:endParaRPr lang="en-US" dirty="0" smtClean="0"/>
          </a:p>
          <a:p>
            <a:pPr marL="285750" indent="-285750">
              <a:buFont typeface="Arial"/>
              <a:buChar char="•"/>
            </a:pPr>
            <a:r>
              <a:rPr lang="en-US" dirty="0" smtClean="0"/>
              <a:t>MODIS </a:t>
            </a:r>
            <a:r>
              <a:rPr lang="en-US" dirty="0"/>
              <a:t>burned area </a:t>
            </a:r>
            <a:r>
              <a:rPr lang="en-US" dirty="0" smtClean="0"/>
              <a:t>maps</a:t>
            </a:r>
          </a:p>
          <a:p>
            <a:pPr marL="285750" indent="-285750">
              <a:buFont typeface="Arial"/>
              <a:buChar char="•"/>
            </a:pPr>
            <a:endParaRPr lang="en-US" dirty="0" smtClean="0"/>
          </a:p>
          <a:p>
            <a:pPr marL="285750" indent="-285750">
              <a:buFont typeface="Arial"/>
              <a:buChar char="•"/>
            </a:pPr>
            <a:r>
              <a:rPr lang="en-US" dirty="0" smtClean="0"/>
              <a:t>VIIRS active </a:t>
            </a:r>
            <a:r>
              <a:rPr lang="en-US" dirty="0"/>
              <a:t>fire </a:t>
            </a:r>
            <a:r>
              <a:rPr lang="en-US" dirty="0" smtClean="0"/>
              <a:t>data</a:t>
            </a:r>
          </a:p>
          <a:p>
            <a:pPr marL="285750" indent="-285750">
              <a:buFont typeface="Arial"/>
              <a:buChar char="•"/>
            </a:pPr>
            <a:endParaRPr lang="en-US" dirty="0" smtClean="0"/>
          </a:p>
          <a:p>
            <a:pPr marL="285750" indent="-285750">
              <a:buFont typeface="Arial"/>
              <a:buChar char="•"/>
            </a:pPr>
            <a:r>
              <a:rPr lang="en-US" dirty="0" smtClean="0"/>
              <a:t>ATSR world </a:t>
            </a:r>
            <a:r>
              <a:rPr lang="en-US" dirty="0"/>
              <a:t>fire </a:t>
            </a:r>
            <a:r>
              <a:rPr lang="en-US" dirty="0" smtClean="0"/>
              <a:t>atlas</a:t>
            </a:r>
          </a:p>
          <a:p>
            <a:endParaRPr lang="en-US" dirty="0"/>
          </a:p>
          <a:p>
            <a:r>
              <a:rPr lang="en-US" dirty="0" smtClean="0"/>
              <a:t>Final products have </a:t>
            </a:r>
            <a:r>
              <a:rPr lang="en-US" dirty="0"/>
              <a:t>0.25 </a:t>
            </a:r>
            <a:r>
              <a:rPr lang="en-US" dirty="0" smtClean="0"/>
              <a:t>degree </a:t>
            </a:r>
            <a:r>
              <a:rPr lang="en-US" dirty="0"/>
              <a:t>resolution</a:t>
            </a:r>
          </a:p>
          <a:p>
            <a:endParaRPr lang="en-US" dirty="0"/>
          </a:p>
        </p:txBody>
      </p:sp>
    </p:spTree>
    <p:extLst>
      <p:ext uri="{BB962C8B-B14F-4D97-AF65-F5344CB8AC3E}">
        <p14:creationId xmlns:p14="http://schemas.microsoft.com/office/powerpoint/2010/main" val="1290458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448109"/>
            <a:ext cx="8386618" cy="993293"/>
          </a:xfrm>
        </p:spPr>
        <p:txBody>
          <a:bodyPr>
            <a:noAutofit/>
          </a:bodyPr>
          <a:lstStyle/>
          <a:p>
            <a:r>
              <a:rPr lang="en-US" sz="3600" dirty="0" smtClean="0">
                <a:latin typeface="Century Gothic"/>
                <a:cs typeface="Century Gothic"/>
              </a:rPr>
              <a:t>Global Fire Emissions Database (GFED)</a:t>
            </a:r>
            <a:endParaRPr lang="en-US" sz="3600" dirty="0">
              <a:latin typeface="Century Gothic"/>
              <a:cs typeface="Century Gothic"/>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766578" y="6464302"/>
            <a:ext cx="41814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7797" y="1277710"/>
            <a:ext cx="5030572" cy="217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47797" y="3924300"/>
            <a:ext cx="5019038" cy="2171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961946" y="3269734"/>
            <a:ext cx="3293146" cy="369332"/>
          </a:xfrm>
          <a:prstGeom prst="rect">
            <a:avLst/>
          </a:prstGeom>
          <a:noFill/>
        </p:spPr>
        <p:txBody>
          <a:bodyPr wrap="none" rtlCol="0">
            <a:spAutoFit/>
          </a:bodyPr>
          <a:lstStyle/>
          <a:p>
            <a:r>
              <a:rPr lang="en-US" dirty="0" smtClean="0"/>
              <a:t>Burned area (fraction of grid cell)</a:t>
            </a:r>
            <a:endParaRPr lang="en-US" dirty="0"/>
          </a:p>
        </p:txBody>
      </p:sp>
      <p:sp>
        <p:nvSpPr>
          <p:cNvPr id="13" name="TextBox 12"/>
          <p:cNvSpPr txBox="1"/>
          <p:nvPr/>
        </p:nvSpPr>
        <p:spPr>
          <a:xfrm>
            <a:off x="3961946" y="5911333"/>
            <a:ext cx="3504293" cy="369332"/>
          </a:xfrm>
          <a:prstGeom prst="rect">
            <a:avLst/>
          </a:prstGeom>
          <a:noFill/>
        </p:spPr>
        <p:txBody>
          <a:bodyPr wrap="none" rtlCol="0">
            <a:spAutoFit/>
          </a:bodyPr>
          <a:lstStyle/>
          <a:p>
            <a:r>
              <a:rPr lang="en-US" dirty="0" smtClean="0"/>
              <a:t>Fuel consumption (g C m</a:t>
            </a:r>
            <a:r>
              <a:rPr lang="en-US" baseline="30000" dirty="0" smtClean="0"/>
              <a:t>-2</a:t>
            </a:r>
            <a:r>
              <a:rPr lang="en-US" dirty="0" smtClean="0"/>
              <a:t> burned)</a:t>
            </a:r>
            <a:endParaRPr lang="en-US" dirty="0"/>
          </a:p>
        </p:txBody>
      </p:sp>
      <p:sp>
        <p:nvSpPr>
          <p:cNvPr id="14" name="TextBox 13"/>
          <p:cNvSpPr txBox="1"/>
          <p:nvPr/>
        </p:nvSpPr>
        <p:spPr>
          <a:xfrm>
            <a:off x="368300" y="1961459"/>
            <a:ext cx="2633518" cy="3693319"/>
          </a:xfrm>
          <a:prstGeom prst="rect">
            <a:avLst/>
          </a:prstGeom>
          <a:noFill/>
        </p:spPr>
        <p:txBody>
          <a:bodyPr wrap="square" rtlCol="0">
            <a:spAutoFit/>
          </a:bodyPr>
          <a:lstStyle/>
          <a:p>
            <a:r>
              <a:rPr lang="en-US" dirty="0" smtClean="0"/>
              <a:t>Combines data from multiple datasets</a:t>
            </a:r>
          </a:p>
          <a:p>
            <a:endParaRPr lang="en-US" dirty="0" smtClean="0"/>
          </a:p>
          <a:p>
            <a:pPr marL="285750" indent="-285750">
              <a:buFont typeface="Arial"/>
              <a:buChar char="•"/>
            </a:pPr>
            <a:r>
              <a:rPr lang="en-US" dirty="0" smtClean="0"/>
              <a:t>MODIS </a:t>
            </a:r>
            <a:r>
              <a:rPr lang="en-US" dirty="0"/>
              <a:t>burned area </a:t>
            </a:r>
            <a:r>
              <a:rPr lang="en-US" dirty="0" smtClean="0"/>
              <a:t>maps</a:t>
            </a:r>
          </a:p>
          <a:p>
            <a:pPr marL="285750" indent="-285750">
              <a:buFont typeface="Arial"/>
              <a:buChar char="•"/>
            </a:pPr>
            <a:endParaRPr lang="en-US" dirty="0" smtClean="0"/>
          </a:p>
          <a:p>
            <a:pPr marL="285750" indent="-285750">
              <a:buFont typeface="Arial"/>
              <a:buChar char="•"/>
            </a:pPr>
            <a:r>
              <a:rPr lang="en-US" dirty="0" smtClean="0"/>
              <a:t>VIIRS active </a:t>
            </a:r>
            <a:r>
              <a:rPr lang="en-US" dirty="0"/>
              <a:t>fire </a:t>
            </a:r>
            <a:r>
              <a:rPr lang="en-US" dirty="0" smtClean="0"/>
              <a:t>data</a:t>
            </a:r>
          </a:p>
          <a:p>
            <a:pPr marL="285750" indent="-285750">
              <a:buFont typeface="Arial"/>
              <a:buChar char="•"/>
            </a:pPr>
            <a:endParaRPr lang="en-US" dirty="0" smtClean="0"/>
          </a:p>
          <a:p>
            <a:pPr marL="285750" indent="-285750">
              <a:buFont typeface="Arial"/>
              <a:buChar char="•"/>
            </a:pPr>
            <a:r>
              <a:rPr lang="en-US" dirty="0" smtClean="0"/>
              <a:t>ATSR world </a:t>
            </a:r>
            <a:r>
              <a:rPr lang="en-US" dirty="0"/>
              <a:t>fire </a:t>
            </a:r>
            <a:r>
              <a:rPr lang="en-US" dirty="0" smtClean="0"/>
              <a:t>atlas</a:t>
            </a:r>
          </a:p>
          <a:p>
            <a:endParaRPr lang="en-US" dirty="0"/>
          </a:p>
          <a:p>
            <a:r>
              <a:rPr lang="en-US" dirty="0" smtClean="0"/>
              <a:t>Final products have </a:t>
            </a:r>
            <a:r>
              <a:rPr lang="en-US" dirty="0"/>
              <a:t>0.25 </a:t>
            </a:r>
            <a:r>
              <a:rPr lang="en-US" dirty="0" smtClean="0"/>
              <a:t>degree </a:t>
            </a:r>
            <a:r>
              <a:rPr lang="en-US" dirty="0"/>
              <a:t>resolution</a:t>
            </a:r>
          </a:p>
          <a:p>
            <a:endParaRPr lang="en-US" dirty="0"/>
          </a:p>
        </p:txBody>
      </p:sp>
    </p:spTree>
    <p:extLst>
      <p:ext uri="{BB962C8B-B14F-4D97-AF65-F5344CB8AC3E}">
        <p14:creationId xmlns:p14="http://schemas.microsoft.com/office/powerpoint/2010/main" val="31368152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DEVELOP National Program</a:t>
            </a:r>
            <a:endParaRPr lang="en-US" dirty="0"/>
          </a:p>
        </p:txBody>
      </p:sp>
      <p:grpSp>
        <p:nvGrpSpPr>
          <p:cNvPr id="4" name="Group 3"/>
          <p:cNvGrpSpPr/>
          <p:nvPr/>
        </p:nvGrpSpPr>
        <p:grpSpPr>
          <a:xfrm>
            <a:off x="300795" y="1434001"/>
            <a:ext cx="2582863" cy="1730630"/>
            <a:chOff x="381005" y="1725361"/>
            <a:chExt cx="2582863" cy="1730630"/>
          </a:xfrm>
          <a:effectLst>
            <a:outerShdw blurRad="50800" dist="38100" dir="2700000" algn="tl" rotWithShape="0">
              <a:prstClr val="black">
                <a:alpha val="40000"/>
              </a:prstClr>
            </a:outerShdw>
          </a:effectLst>
        </p:grpSpPr>
        <p:pic>
          <p:nvPicPr>
            <p:cNvPr id="5"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81005" y="1725361"/>
              <a:ext cx="2571750" cy="1689607"/>
            </a:xfrm>
            <a:prstGeom prst="rect">
              <a:avLst/>
            </a:prstGeom>
            <a:ln w="15875">
              <a:solidFill>
                <a:schemeClr val="bg1"/>
              </a:solidFill>
              <a:prstDash val="solid"/>
            </a:ln>
            <a:effectLst/>
          </p:spPr>
        </p:pic>
        <p:sp>
          <p:nvSpPr>
            <p:cNvPr id="6" name="Text Box 9"/>
            <p:cNvSpPr txBox="1">
              <a:spLocks noChangeArrowheads="1"/>
            </p:cNvSpPr>
            <p:nvPr/>
          </p:nvSpPr>
          <p:spPr bwMode="auto">
            <a:xfrm>
              <a:off x="381005" y="2625728"/>
              <a:ext cx="2582863" cy="830263"/>
            </a:xfrm>
            <a:prstGeom prst="rect">
              <a:avLst/>
            </a:prstGeom>
            <a:noFill/>
            <a:ln w="15875">
              <a:noFill/>
              <a:prstDash val="sysDash"/>
              <a:miter lim="800000"/>
              <a:headEnd/>
              <a:tailEnd/>
            </a:ln>
          </p:spPr>
          <p:txBody>
            <a:bodyPr lIns="91418" tIns="45709" rIns="91418" bIns="45709">
              <a:spAutoFit/>
            </a:bodyPr>
            <a:lstStyle/>
            <a:p>
              <a:pPr algn="ctr" defTabSz="455348" eaLnBrk="0" hangingPunct="0">
                <a:spcBef>
                  <a:spcPct val="50000"/>
                </a:spcBef>
                <a:defRPr/>
              </a:pPr>
              <a:r>
                <a:rPr lang="en-US" sz="2400" b="1" kern="0" dirty="0">
                  <a:solidFill>
                    <a:srgbClr val="FFFFFF"/>
                  </a:solidFill>
                  <a:latin typeface="Century Gothic"/>
                  <a:ea typeface="ＭＳ Ｐゴシック" pitchFamily="34" charset="-128"/>
                  <a:cs typeface="Arial" pitchFamily="34" charset="0"/>
                </a:rPr>
                <a:t>Measurements</a:t>
              </a:r>
            </a:p>
            <a:p>
              <a:pPr algn="ctr" defTabSz="455348" eaLnBrk="0" hangingPunct="0">
                <a:defRPr/>
              </a:pPr>
              <a:r>
                <a:rPr lang="en-US" sz="2400" b="1" kern="0" dirty="0">
                  <a:solidFill>
                    <a:srgbClr val="FFFFFF"/>
                  </a:solidFill>
                  <a:latin typeface="Century Gothic"/>
                  <a:ea typeface="ＭＳ Ｐゴシック" pitchFamily="34" charset="-128"/>
                  <a:cs typeface="Arial" pitchFamily="34" charset="0"/>
                </a:rPr>
                <a:t>and Predictions</a:t>
              </a:r>
            </a:p>
          </p:txBody>
        </p:sp>
      </p:grpSp>
      <p:grpSp>
        <p:nvGrpSpPr>
          <p:cNvPr id="7" name="Group 6"/>
          <p:cNvGrpSpPr/>
          <p:nvPr/>
        </p:nvGrpSpPr>
        <p:grpSpPr>
          <a:xfrm>
            <a:off x="6255588" y="1423147"/>
            <a:ext cx="2587625" cy="1719256"/>
            <a:chOff x="6175378" y="1714507"/>
            <a:chExt cx="2587625" cy="1719256"/>
          </a:xfrm>
          <a:effectLst>
            <a:outerShdw blurRad="50800" dist="38100" dir="2700000" algn="tl" rotWithShape="0">
              <a:prstClr val="black">
                <a:alpha val="40000"/>
              </a:prstClr>
            </a:outerShdw>
          </a:effectLst>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178553" y="1714507"/>
              <a:ext cx="2573338" cy="1714486"/>
            </a:xfrm>
            <a:prstGeom prst="rect">
              <a:avLst/>
            </a:prstGeom>
            <a:ln w="15875">
              <a:solidFill>
                <a:schemeClr val="bg1"/>
              </a:solidFill>
              <a:prstDash val="solid"/>
            </a:ln>
            <a:effectLst/>
          </p:spPr>
        </p:pic>
        <p:sp>
          <p:nvSpPr>
            <p:cNvPr id="9" name="Text Box 10"/>
            <p:cNvSpPr txBox="1">
              <a:spLocks noChangeArrowheads="1"/>
            </p:cNvSpPr>
            <p:nvPr/>
          </p:nvSpPr>
          <p:spPr bwMode="auto">
            <a:xfrm>
              <a:off x="6175378" y="2971800"/>
              <a:ext cx="2587625" cy="461963"/>
            </a:xfrm>
            <a:prstGeom prst="rect">
              <a:avLst/>
            </a:prstGeom>
            <a:noFill/>
            <a:ln w="15875">
              <a:noFill/>
              <a:miter lim="800000"/>
              <a:headEnd/>
              <a:tailEnd/>
            </a:ln>
          </p:spPr>
          <p:txBody>
            <a:bodyPr lIns="91418" tIns="45709" rIns="91418" bIns="45709">
              <a:spAutoFit/>
            </a:bodyPr>
            <a:lstStyle/>
            <a:p>
              <a:pPr algn="ctr" defTabSz="455348" eaLnBrk="0" hangingPunct="0">
                <a:spcBef>
                  <a:spcPct val="50000"/>
                </a:spcBef>
                <a:defRPr/>
              </a:pPr>
              <a:r>
                <a:rPr lang="en-US" sz="2400" b="1" kern="0" dirty="0">
                  <a:solidFill>
                    <a:srgbClr val="FFFFFF"/>
                  </a:solidFill>
                  <a:latin typeface="Century Gothic"/>
                  <a:ea typeface="ＭＳ Ｐゴシック" pitchFamily="34" charset="-128"/>
                </a:rPr>
                <a:t>Communities</a:t>
              </a:r>
            </a:p>
          </p:txBody>
        </p:sp>
      </p:grpSp>
      <p:sp>
        <p:nvSpPr>
          <p:cNvPr id="2" name="Left-Right Arrow 1"/>
          <p:cNvSpPr/>
          <p:nvPr/>
        </p:nvSpPr>
        <p:spPr>
          <a:xfrm>
            <a:off x="2872545" y="1263874"/>
            <a:ext cx="3371930" cy="735041"/>
          </a:xfrm>
          <a:prstGeom prst="leftRightArrow">
            <a:avLst/>
          </a:prstGeom>
          <a:solidFill>
            <a:srgbClr val="22839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smtClean="0">
                <a:solidFill>
                  <a:prstClr val="white"/>
                </a:solidFill>
                <a:latin typeface="Century Gothic"/>
              </a:rPr>
              <a:t>NASA DEVELOP</a:t>
            </a:r>
            <a:endParaRPr lang="en-US" sz="2400" b="1" dirty="0">
              <a:solidFill>
                <a:prstClr val="white"/>
              </a:solidFill>
              <a:latin typeface="Century Gothic"/>
            </a:endParaRPr>
          </a:p>
        </p:txBody>
      </p:sp>
      <p:pic>
        <p:nvPicPr>
          <p:cNvPr id="12"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981577" y="2095648"/>
            <a:ext cx="3180845" cy="1264239"/>
          </a:xfrm>
          <a:prstGeom prst="rect">
            <a:avLst/>
          </a:prstGeom>
          <a:noFill/>
          <a:ln w="15875">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Content Placeholder 1"/>
          <p:cNvSpPr>
            <a:spLocks noGrp="1"/>
          </p:cNvSpPr>
          <p:nvPr>
            <p:ph idx="1"/>
          </p:nvPr>
        </p:nvSpPr>
        <p:spPr>
          <a:xfrm>
            <a:off x="300795" y="3438525"/>
            <a:ext cx="8401050" cy="640869"/>
          </a:xfrm>
        </p:spPr>
        <p:txBody>
          <a:bodyPr>
            <a:normAutofit/>
          </a:bodyPr>
          <a:lstStyle/>
          <a:p>
            <a:pPr marL="0" indent="0" algn="ctr">
              <a:spcBef>
                <a:spcPts val="0"/>
              </a:spcBef>
              <a:buNone/>
            </a:pPr>
            <a:r>
              <a:rPr lang="en-US" sz="2000" b="1" dirty="0" smtClean="0"/>
              <a:t>Discovering </a:t>
            </a:r>
            <a:r>
              <a:rPr lang="en-US" sz="2000" b="1" dirty="0"/>
              <a:t>Innovative &amp; Practical Applications </a:t>
            </a:r>
            <a:endParaRPr lang="en-US" sz="2000" b="1" dirty="0" smtClean="0"/>
          </a:p>
          <a:p>
            <a:pPr marL="0" indent="0" algn="ctr">
              <a:spcBef>
                <a:spcPts val="0"/>
              </a:spcBef>
              <a:buNone/>
            </a:pPr>
            <a:r>
              <a:rPr lang="en-US" sz="2000" b="1" dirty="0" smtClean="0"/>
              <a:t>of </a:t>
            </a:r>
            <a:r>
              <a:rPr lang="en-US" sz="2000" b="1" dirty="0"/>
              <a:t>NASA Earth </a:t>
            </a:r>
            <a:r>
              <a:rPr lang="en-US" sz="2000" b="1" dirty="0" smtClean="0"/>
              <a:t>Science</a:t>
            </a:r>
            <a:endParaRPr lang="en-US" sz="2000" b="1" dirty="0"/>
          </a:p>
          <a:p>
            <a:pPr marL="0" indent="0">
              <a:buNone/>
            </a:pPr>
            <a:endParaRPr lang="en-US" sz="1800" dirty="0"/>
          </a:p>
        </p:txBody>
      </p:sp>
      <p:sp>
        <p:nvSpPr>
          <p:cNvPr id="14" name="Oval 13"/>
          <p:cNvSpPr/>
          <p:nvPr/>
        </p:nvSpPr>
        <p:spPr>
          <a:xfrm>
            <a:off x="225768" y="5548185"/>
            <a:ext cx="914400" cy="914400"/>
          </a:xfrm>
          <a:prstGeom prst="ellipse">
            <a:avLst/>
          </a:prstGeom>
          <a:blipFill>
            <a:blip r:embed="rId6" cstate="screen">
              <a:extLst>
                <a:ext uri="{28A0092B-C50C-407E-A947-70E740481C1C}">
                  <a14:useLocalDpi xmlns:a14="http://schemas.microsoft.com/office/drawing/2010/main"/>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5" name="Oval 14"/>
          <p:cNvSpPr/>
          <p:nvPr/>
        </p:nvSpPr>
        <p:spPr>
          <a:xfrm>
            <a:off x="1200890" y="5548185"/>
            <a:ext cx="914400" cy="914400"/>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6" name="Oval 15"/>
          <p:cNvSpPr/>
          <p:nvPr/>
        </p:nvSpPr>
        <p:spPr>
          <a:xfrm>
            <a:off x="2176012" y="5548185"/>
            <a:ext cx="914400" cy="914400"/>
          </a:xfrm>
          <a:prstGeom prst="ellipse">
            <a:avLst/>
          </a:prstGeom>
          <a:blipFill>
            <a:blip r:embed="rId8" cstate="screen">
              <a:extLst>
                <a:ext uri="{28A0092B-C50C-407E-A947-70E740481C1C}">
                  <a14:useLocalDpi xmlns:a14="http://schemas.microsoft.com/office/drawing/2010/main"/>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7" name="Oval 16"/>
          <p:cNvSpPr/>
          <p:nvPr/>
        </p:nvSpPr>
        <p:spPr>
          <a:xfrm>
            <a:off x="3151134" y="5548185"/>
            <a:ext cx="914400" cy="914400"/>
          </a:xfrm>
          <a:prstGeom prst="ellipse">
            <a:avLst/>
          </a:prstGeom>
          <a:blipFill>
            <a:blip r:embed="rId9" cstate="screen">
              <a:extLst>
                <a:ext uri="{28A0092B-C50C-407E-A947-70E740481C1C}">
                  <a14:useLocalDpi xmlns:a14="http://schemas.microsoft.com/office/drawing/2010/main"/>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8" name="Oval 17"/>
          <p:cNvSpPr/>
          <p:nvPr/>
        </p:nvSpPr>
        <p:spPr>
          <a:xfrm>
            <a:off x="4126256" y="5548185"/>
            <a:ext cx="914400" cy="914400"/>
          </a:xfrm>
          <a:prstGeom prst="ellipse">
            <a:avLst/>
          </a:prstGeom>
          <a:blipFill>
            <a:blip r:embed="rId10" cstate="screen">
              <a:extLst>
                <a:ext uri="{28A0092B-C50C-407E-A947-70E740481C1C}">
                  <a14:useLocalDpi xmlns:a14="http://schemas.microsoft.com/office/drawing/2010/main"/>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19" name="Oval 18"/>
          <p:cNvSpPr/>
          <p:nvPr/>
        </p:nvSpPr>
        <p:spPr>
          <a:xfrm>
            <a:off x="5101378" y="5548185"/>
            <a:ext cx="914400" cy="914400"/>
          </a:xfrm>
          <a:prstGeom prst="ellipse">
            <a:avLst/>
          </a:prstGeom>
          <a:blipFill>
            <a:blip r:embed="rId11" cstate="print">
              <a:extLst>
                <a:ext uri="{28A0092B-C50C-407E-A947-70E740481C1C}">
                  <a14:useLocalDpi xmlns:a14="http://schemas.microsoft.com/office/drawing/2010/main"/>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20" name="Oval 19"/>
          <p:cNvSpPr/>
          <p:nvPr/>
        </p:nvSpPr>
        <p:spPr>
          <a:xfrm>
            <a:off x="6076500" y="5548185"/>
            <a:ext cx="914400" cy="914400"/>
          </a:xfrm>
          <a:prstGeom prst="ellipse">
            <a:avLst/>
          </a:prstGeom>
          <a:blipFill>
            <a:blip r:embed="rId12" cstate="screen">
              <a:extLst>
                <a:ext uri="{28A0092B-C50C-407E-A947-70E740481C1C}">
                  <a14:useLocalDpi xmlns:a14="http://schemas.microsoft.com/office/drawing/2010/main"/>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21" name="Oval 20"/>
          <p:cNvSpPr/>
          <p:nvPr/>
        </p:nvSpPr>
        <p:spPr>
          <a:xfrm>
            <a:off x="7051622" y="5548185"/>
            <a:ext cx="914400" cy="914400"/>
          </a:xfrm>
          <a:prstGeom prst="ellipse">
            <a:avLst/>
          </a:prstGeom>
          <a:blipFill>
            <a:blip r:embed="rId13" cstate="screen">
              <a:extLst>
                <a:ext uri="{28A0092B-C50C-407E-A947-70E740481C1C}">
                  <a14:useLocalDpi xmlns:a14="http://schemas.microsoft.com/office/drawing/2010/main"/>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22" name="Oval 21"/>
          <p:cNvSpPr/>
          <p:nvPr/>
        </p:nvSpPr>
        <p:spPr>
          <a:xfrm>
            <a:off x="8026743" y="5548185"/>
            <a:ext cx="914400" cy="914400"/>
          </a:xfrm>
          <a:prstGeom prst="ellipse">
            <a:avLst/>
          </a:prstGeom>
          <a:blipFill dpi="0" rotWithShape="1">
            <a:blip r:embed="rId14" cstate="screen">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entury Gothic"/>
            </a:endParaRPr>
          </a:p>
        </p:txBody>
      </p:sp>
      <p:sp>
        <p:nvSpPr>
          <p:cNvPr id="23" name="TextBox 22"/>
          <p:cNvSpPr txBox="1"/>
          <p:nvPr/>
        </p:nvSpPr>
        <p:spPr>
          <a:xfrm rot="17577706">
            <a:off x="229642" y="4716220"/>
            <a:ext cx="1402948" cy="369332"/>
          </a:xfrm>
          <a:prstGeom prst="rect">
            <a:avLst/>
          </a:prstGeom>
          <a:noFill/>
        </p:spPr>
        <p:txBody>
          <a:bodyPr wrap="none" rtlCol="0">
            <a:spAutoFit/>
          </a:bodyPr>
          <a:lstStyle/>
          <a:p>
            <a:pPr defTabSz="914400"/>
            <a:r>
              <a:rPr lang="en-US" dirty="0" smtClean="0">
                <a:solidFill>
                  <a:prstClr val="black"/>
                </a:solidFill>
                <a:latin typeface="Century Gothic"/>
              </a:rPr>
              <a:t>Agriculture</a:t>
            </a:r>
            <a:endParaRPr lang="en-US" dirty="0">
              <a:solidFill>
                <a:prstClr val="black"/>
              </a:solidFill>
              <a:latin typeface="Century Gothic"/>
            </a:endParaRPr>
          </a:p>
        </p:txBody>
      </p:sp>
      <p:sp>
        <p:nvSpPr>
          <p:cNvPr id="24" name="TextBox 23"/>
          <p:cNvSpPr txBox="1"/>
          <p:nvPr/>
        </p:nvSpPr>
        <p:spPr>
          <a:xfrm rot="17577706">
            <a:off x="1311556" y="4870461"/>
            <a:ext cx="1067921" cy="369332"/>
          </a:xfrm>
          <a:prstGeom prst="rect">
            <a:avLst/>
          </a:prstGeom>
          <a:noFill/>
        </p:spPr>
        <p:txBody>
          <a:bodyPr wrap="none" rtlCol="0">
            <a:spAutoFit/>
          </a:bodyPr>
          <a:lstStyle/>
          <a:p>
            <a:pPr defTabSz="914400"/>
            <a:r>
              <a:rPr lang="en-US" dirty="0" smtClean="0">
                <a:solidFill>
                  <a:prstClr val="black"/>
                </a:solidFill>
                <a:latin typeface="Century Gothic"/>
              </a:rPr>
              <a:t>Climate</a:t>
            </a:r>
            <a:endParaRPr lang="en-US" dirty="0">
              <a:solidFill>
                <a:prstClr val="black"/>
              </a:solidFill>
              <a:latin typeface="Century Gothic"/>
            </a:endParaRPr>
          </a:p>
        </p:txBody>
      </p:sp>
      <p:sp>
        <p:nvSpPr>
          <p:cNvPr id="25" name="TextBox 24"/>
          <p:cNvSpPr txBox="1"/>
          <p:nvPr/>
        </p:nvSpPr>
        <p:spPr>
          <a:xfrm rot="17577706">
            <a:off x="2244866" y="4843155"/>
            <a:ext cx="1127232" cy="369332"/>
          </a:xfrm>
          <a:prstGeom prst="rect">
            <a:avLst/>
          </a:prstGeom>
          <a:noFill/>
        </p:spPr>
        <p:txBody>
          <a:bodyPr wrap="none" rtlCol="0">
            <a:spAutoFit/>
          </a:bodyPr>
          <a:lstStyle/>
          <a:p>
            <a:pPr defTabSz="914400"/>
            <a:r>
              <a:rPr lang="en-US" dirty="0" smtClean="0">
                <a:solidFill>
                  <a:prstClr val="black"/>
                </a:solidFill>
                <a:latin typeface="Century Gothic"/>
              </a:rPr>
              <a:t>Disasters</a:t>
            </a:r>
            <a:endParaRPr lang="en-US" dirty="0">
              <a:solidFill>
                <a:prstClr val="black"/>
              </a:solidFill>
              <a:latin typeface="Century Gothic"/>
            </a:endParaRPr>
          </a:p>
        </p:txBody>
      </p:sp>
      <p:sp>
        <p:nvSpPr>
          <p:cNvPr id="26" name="TextBox 25"/>
          <p:cNvSpPr txBox="1"/>
          <p:nvPr/>
        </p:nvSpPr>
        <p:spPr>
          <a:xfrm rot="17577706">
            <a:off x="3199347" y="4533677"/>
            <a:ext cx="1612942" cy="646331"/>
          </a:xfrm>
          <a:prstGeom prst="rect">
            <a:avLst/>
          </a:prstGeom>
          <a:noFill/>
        </p:spPr>
        <p:txBody>
          <a:bodyPr wrap="none" rtlCol="0">
            <a:spAutoFit/>
          </a:bodyPr>
          <a:lstStyle/>
          <a:p>
            <a:pPr defTabSz="914400"/>
            <a:r>
              <a:rPr lang="en-US" dirty="0" smtClean="0">
                <a:solidFill>
                  <a:prstClr val="black"/>
                </a:solidFill>
                <a:latin typeface="Century Gothic"/>
              </a:rPr>
              <a:t>Ecological </a:t>
            </a:r>
          </a:p>
          <a:p>
            <a:pPr defTabSz="914400"/>
            <a:r>
              <a:rPr lang="en-US" dirty="0" smtClean="0">
                <a:solidFill>
                  <a:prstClr val="black"/>
                </a:solidFill>
                <a:latin typeface="Century Gothic"/>
              </a:rPr>
              <a:t>  Forecasting</a:t>
            </a:r>
            <a:endParaRPr lang="en-US" dirty="0">
              <a:solidFill>
                <a:prstClr val="black"/>
              </a:solidFill>
              <a:latin typeface="Century Gothic"/>
            </a:endParaRPr>
          </a:p>
        </p:txBody>
      </p:sp>
      <p:sp>
        <p:nvSpPr>
          <p:cNvPr id="27" name="TextBox 26"/>
          <p:cNvSpPr txBox="1"/>
          <p:nvPr/>
        </p:nvSpPr>
        <p:spPr>
          <a:xfrm rot="17577706">
            <a:off x="4360461" y="4925811"/>
            <a:ext cx="947695" cy="369332"/>
          </a:xfrm>
          <a:prstGeom prst="rect">
            <a:avLst/>
          </a:prstGeom>
          <a:noFill/>
        </p:spPr>
        <p:txBody>
          <a:bodyPr wrap="none" rtlCol="0">
            <a:spAutoFit/>
          </a:bodyPr>
          <a:lstStyle/>
          <a:p>
            <a:pPr defTabSz="914400"/>
            <a:r>
              <a:rPr lang="en-US" dirty="0" smtClean="0">
                <a:solidFill>
                  <a:prstClr val="black"/>
                </a:solidFill>
                <a:latin typeface="Century Gothic"/>
              </a:rPr>
              <a:t>Energy</a:t>
            </a:r>
            <a:endParaRPr lang="en-US" dirty="0">
              <a:solidFill>
                <a:prstClr val="black"/>
              </a:solidFill>
              <a:latin typeface="Century Gothic"/>
            </a:endParaRPr>
          </a:p>
        </p:txBody>
      </p:sp>
      <p:sp>
        <p:nvSpPr>
          <p:cNvPr id="28" name="TextBox 27"/>
          <p:cNvSpPr txBox="1"/>
          <p:nvPr/>
        </p:nvSpPr>
        <p:spPr>
          <a:xfrm rot="17577706">
            <a:off x="5265081" y="4557637"/>
            <a:ext cx="1329210" cy="646331"/>
          </a:xfrm>
          <a:prstGeom prst="rect">
            <a:avLst/>
          </a:prstGeom>
          <a:noFill/>
        </p:spPr>
        <p:txBody>
          <a:bodyPr wrap="none" rtlCol="0">
            <a:spAutoFit/>
          </a:bodyPr>
          <a:lstStyle/>
          <a:p>
            <a:pPr defTabSz="914400"/>
            <a:r>
              <a:rPr lang="en-US" dirty="0" smtClean="0">
                <a:solidFill>
                  <a:prstClr val="black"/>
                </a:solidFill>
                <a:latin typeface="Century Gothic"/>
              </a:rPr>
              <a:t>Health &amp; </a:t>
            </a:r>
          </a:p>
          <a:p>
            <a:pPr defTabSz="914400"/>
            <a:r>
              <a:rPr lang="en-US" dirty="0" smtClean="0">
                <a:solidFill>
                  <a:prstClr val="black"/>
                </a:solidFill>
                <a:latin typeface="Century Gothic"/>
              </a:rPr>
              <a:t>Air Quality</a:t>
            </a:r>
            <a:endParaRPr lang="en-US" dirty="0">
              <a:solidFill>
                <a:prstClr val="black"/>
              </a:solidFill>
              <a:latin typeface="Century Gothic"/>
            </a:endParaRPr>
          </a:p>
        </p:txBody>
      </p:sp>
      <p:sp>
        <p:nvSpPr>
          <p:cNvPr id="29" name="TextBox 28"/>
          <p:cNvSpPr txBox="1"/>
          <p:nvPr/>
        </p:nvSpPr>
        <p:spPr>
          <a:xfrm rot="17577706">
            <a:off x="6289609" y="4868247"/>
            <a:ext cx="1072730" cy="369332"/>
          </a:xfrm>
          <a:prstGeom prst="rect">
            <a:avLst/>
          </a:prstGeom>
          <a:noFill/>
        </p:spPr>
        <p:txBody>
          <a:bodyPr wrap="none" rtlCol="0">
            <a:spAutoFit/>
          </a:bodyPr>
          <a:lstStyle/>
          <a:p>
            <a:pPr defTabSz="914400"/>
            <a:r>
              <a:rPr lang="en-US" dirty="0" smtClean="0">
                <a:solidFill>
                  <a:prstClr val="black"/>
                </a:solidFill>
                <a:latin typeface="Century Gothic"/>
              </a:rPr>
              <a:t>Oceans</a:t>
            </a:r>
            <a:endParaRPr lang="en-US" dirty="0">
              <a:solidFill>
                <a:prstClr val="black"/>
              </a:solidFill>
              <a:latin typeface="Century Gothic"/>
            </a:endParaRPr>
          </a:p>
        </p:txBody>
      </p:sp>
      <p:sp>
        <p:nvSpPr>
          <p:cNvPr id="30" name="TextBox 29"/>
          <p:cNvSpPr txBox="1"/>
          <p:nvPr/>
        </p:nvSpPr>
        <p:spPr>
          <a:xfrm rot="17577706">
            <a:off x="7056966" y="4564279"/>
            <a:ext cx="1443024" cy="646331"/>
          </a:xfrm>
          <a:prstGeom prst="rect">
            <a:avLst/>
          </a:prstGeom>
          <a:noFill/>
        </p:spPr>
        <p:txBody>
          <a:bodyPr wrap="none" rtlCol="0">
            <a:spAutoFit/>
          </a:bodyPr>
          <a:lstStyle/>
          <a:p>
            <a:pPr defTabSz="914400"/>
            <a:r>
              <a:rPr lang="en-US" dirty="0" smtClean="0">
                <a:solidFill>
                  <a:prstClr val="black"/>
                </a:solidFill>
                <a:latin typeface="Century Gothic"/>
              </a:rPr>
              <a:t>Water </a:t>
            </a:r>
          </a:p>
          <a:p>
            <a:pPr defTabSz="914400"/>
            <a:r>
              <a:rPr lang="en-US" dirty="0" smtClean="0">
                <a:solidFill>
                  <a:prstClr val="black"/>
                </a:solidFill>
                <a:latin typeface="Century Gothic"/>
              </a:rPr>
              <a:t>  Resources</a:t>
            </a:r>
            <a:endParaRPr lang="en-US" dirty="0">
              <a:solidFill>
                <a:prstClr val="black"/>
              </a:solidFill>
              <a:latin typeface="Century Gothic"/>
            </a:endParaRPr>
          </a:p>
        </p:txBody>
      </p:sp>
      <p:sp>
        <p:nvSpPr>
          <p:cNvPr id="31" name="TextBox 30"/>
          <p:cNvSpPr txBox="1"/>
          <p:nvPr/>
        </p:nvSpPr>
        <p:spPr>
          <a:xfrm rot="17577706">
            <a:off x="7964034" y="4831347"/>
            <a:ext cx="1152880" cy="369332"/>
          </a:xfrm>
          <a:prstGeom prst="rect">
            <a:avLst/>
          </a:prstGeom>
          <a:noFill/>
        </p:spPr>
        <p:txBody>
          <a:bodyPr wrap="none" rtlCol="0">
            <a:spAutoFit/>
          </a:bodyPr>
          <a:lstStyle/>
          <a:p>
            <a:pPr defTabSz="914400"/>
            <a:r>
              <a:rPr lang="en-US" dirty="0" smtClean="0">
                <a:solidFill>
                  <a:prstClr val="black"/>
                </a:solidFill>
                <a:latin typeface="Century Gothic"/>
              </a:rPr>
              <a:t>Weather</a:t>
            </a:r>
            <a:endParaRPr lang="en-US" dirty="0">
              <a:solidFill>
                <a:prstClr val="black"/>
              </a:solidFill>
              <a:latin typeface="Century Gothic"/>
            </a:endParaRPr>
          </a:p>
        </p:txBody>
      </p:sp>
      <p:sp>
        <p:nvSpPr>
          <p:cNvPr id="32" name="Content Placeholder 9"/>
          <p:cNvSpPr txBox="1">
            <a:spLocks/>
          </p:cNvSpPr>
          <p:nvPr/>
        </p:nvSpPr>
        <p:spPr>
          <a:xfrm>
            <a:off x="444843" y="6465593"/>
            <a:ext cx="83058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smtClean="0">
                <a:solidFill>
                  <a:prstClr val="black"/>
                </a:solidFill>
                <a:latin typeface="Century Gothic" pitchFamily="34" charset="0"/>
              </a:rPr>
              <a:t>Applied Sciences Program Website</a:t>
            </a:r>
            <a:r>
              <a:rPr lang="en-US" sz="1400" b="1" dirty="0" smtClean="0">
                <a:solidFill>
                  <a:prstClr val="black"/>
                </a:solidFill>
                <a:latin typeface="Century Gothic"/>
              </a:rPr>
              <a:t>: </a:t>
            </a:r>
            <a:r>
              <a:rPr lang="en-US" sz="1400" b="1" dirty="0" smtClean="0">
                <a:solidFill>
                  <a:srgbClr val="0075A2"/>
                </a:solidFill>
                <a:latin typeface="Century Gothic" pitchFamily="34" charset="0"/>
                <a:hlinkClick r:id="rId15"/>
              </a:rPr>
              <a:t>www.nasa.gov/applied-sciences</a:t>
            </a:r>
            <a:r>
              <a:rPr lang="en-US" sz="1400" b="1" dirty="0" smtClean="0">
                <a:solidFill>
                  <a:srgbClr val="0075A2"/>
                </a:solidFill>
                <a:latin typeface="Century Gothic" pitchFamily="34" charset="0"/>
              </a:rPr>
              <a:t> </a:t>
            </a:r>
            <a:endParaRPr lang="en-US" sz="1400" dirty="0">
              <a:solidFill>
                <a:srgbClr val="0075A2"/>
              </a:solidFill>
              <a:latin typeface="Century Gothic"/>
            </a:endParaRPr>
          </a:p>
        </p:txBody>
      </p:sp>
    </p:spTree>
    <p:extLst>
      <p:ext uri="{BB962C8B-B14F-4D97-AF65-F5344CB8AC3E}">
        <p14:creationId xmlns:p14="http://schemas.microsoft.com/office/powerpoint/2010/main" val="1823053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7038"/>
            <a:ext cx="8229600" cy="1143000"/>
          </a:xfrm>
        </p:spPr>
        <p:txBody>
          <a:bodyPr>
            <a:normAutofit fontScale="90000"/>
          </a:bodyPr>
          <a:lstStyle/>
          <a:p>
            <a:r>
              <a:rPr lang="en-US" dirty="0" smtClean="0">
                <a:latin typeface="Century Gothic"/>
                <a:cs typeface="Century Gothic"/>
              </a:rPr>
              <a:t>Some other DEVELOP fire projects…</a:t>
            </a:r>
            <a:endParaRPr lang="en-US" dirty="0">
              <a:latin typeface="Century Gothic"/>
              <a:cs typeface="Century Gothic"/>
            </a:endParaRPr>
          </a:p>
        </p:txBody>
      </p:sp>
      <p:sp>
        <p:nvSpPr>
          <p:cNvPr id="4" name="Rectangle 3"/>
          <p:cNvSpPr/>
          <p:nvPr/>
        </p:nvSpPr>
        <p:spPr>
          <a:xfrm>
            <a:off x="-1" y="5826344"/>
            <a:ext cx="9005977" cy="90225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472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2400" dirty="0" smtClean="0">
                <a:latin typeface="Century Gothic"/>
                <a:cs typeface="Century Gothic"/>
              </a:rPr>
              <a:t>Exploring the potential </a:t>
            </a:r>
            <a:r>
              <a:rPr lang="en-US" sz="2400" dirty="0">
                <a:latin typeface="Century Gothic"/>
                <a:cs typeface="Century Gothic"/>
              </a:rPr>
              <a:t>for near-real-time monitoring </a:t>
            </a:r>
            <a:r>
              <a:rPr lang="en-US" sz="2400" dirty="0" smtClean="0">
                <a:latin typeface="Century Gothic"/>
                <a:cs typeface="Century Gothic"/>
              </a:rPr>
              <a:t>of wildfires with airborne </a:t>
            </a:r>
            <a:r>
              <a:rPr lang="en-US" sz="2400" dirty="0" err="1" smtClean="0">
                <a:latin typeface="Century Gothic"/>
                <a:cs typeface="Century Gothic"/>
              </a:rPr>
              <a:t>polarimetric</a:t>
            </a:r>
            <a:r>
              <a:rPr lang="en-US" sz="2400" dirty="0" smtClean="0">
                <a:latin typeface="Century Gothic"/>
                <a:cs typeface="Century Gothic"/>
              </a:rPr>
              <a:t> SAR</a:t>
            </a:r>
            <a:endParaRPr lang="en-US" sz="2400" dirty="0">
              <a:latin typeface="Century Gothic"/>
              <a:cs typeface="Century Gothic"/>
            </a:endParaRPr>
          </a:p>
        </p:txBody>
      </p:sp>
      <p:sp>
        <p:nvSpPr>
          <p:cNvPr id="3" name="Content Placeholder 2"/>
          <p:cNvSpPr>
            <a:spLocks noGrp="1"/>
          </p:cNvSpPr>
          <p:nvPr>
            <p:ph idx="1"/>
          </p:nvPr>
        </p:nvSpPr>
        <p:spPr>
          <a:xfrm>
            <a:off x="457201" y="1009509"/>
            <a:ext cx="8387278" cy="1095218"/>
          </a:xfrm>
          <a:noFill/>
        </p:spPr>
        <p:txBody>
          <a:bodyPr>
            <a:normAutofit fontScale="55000" lnSpcReduction="20000"/>
          </a:bodyPr>
          <a:lstStyle/>
          <a:p>
            <a:pPr>
              <a:lnSpc>
                <a:spcPct val="130000"/>
              </a:lnSpc>
              <a:spcBef>
                <a:spcPts val="0"/>
              </a:spcBef>
            </a:pPr>
            <a:r>
              <a:rPr lang="en-US" sz="3300" dirty="0">
                <a:solidFill>
                  <a:srgbClr val="000000"/>
                </a:solidFill>
                <a:latin typeface="Century Gothic"/>
                <a:cs typeface="Century Gothic"/>
              </a:rPr>
              <a:t>Insensitive to smoke, clouds and time-of-day</a:t>
            </a:r>
          </a:p>
          <a:p>
            <a:pPr>
              <a:lnSpc>
                <a:spcPct val="130000"/>
              </a:lnSpc>
              <a:spcBef>
                <a:spcPts val="0"/>
              </a:spcBef>
            </a:pPr>
            <a:r>
              <a:rPr lang="en-US" sz="3300" dirty="0" smtClean="0">
                <a:solidFill>
                  <a:srgbClr val="000000"/>
                </a:solidFill>
                <a:latin typeface="Century Gothic"/>
                <a:cs typeface="Century Gothic"/>
              </a:rPr>
              <a:t>Can provide critically needed near-real-time information </a:t>
            </a:r>
            <a:r>
              <a:rPr lang="en-US" sz="3300" dirty="0">
                <a:solidFill>
                  <a:srgbClr val="000000"/>
                </a:solidFill>
                <a:latin typeface="Century Gothic"/>
                <a:cs typeface="Century Gothic"/>
              </a:rPr>
              <a:t>about a </a:t>
            </a:r>
            <a:r>
              <a:rPr lang="en-US" sz="3300" dirty="0" smtClean="0">
                <a:solidFill>
                  <a:srgbClr val="000000"/>
                </a:solidFill>
                <a:latin typeface="Century Gothic"/>
                <a:cs typeface="Century Gothic"/>
              </a:rPr>
              <a:t>fire’s location, spreading </a:t>
            </a:r>
            <a:r>
              <a:rPr lang="en-US" sz="3300" dirty="0">
                <a:solidFill>
                  <a:srgbClr val="000000"/>
                </a:solidFill>
                <a:latin typeface="Century Gothic"/>
                <a:cs typeface="Century Gothic"/>
              </a:rPr>
              <a:t>rate and </a:t>
            </a:r>
            <a:r>
              <a:rPr lang="en-US" sz="3300" dirty="0" smtClean="0">
                <a:solidFill>
                  <a:srgbClr val="000000"/>
                </a:solidFill>
                <a:latin typeface="Century Gothic"/>
                <a:cs typeface="Century Gothic"/>
              </a:rPr>
              <a:t>as input into estimates of projected path</a:t>
            </a:r>
            <a:endParaRPr lang="en-US" sz="3300" dirty="0">
              <a:solidFill>
                <a:srgbClr val="000000"/>
              </a:solidFill>
              <a:latin typeface="Century Gothic"/>
              <a:cs typeface="Century Gothic"/>
            </a:endParaRPr>
          </a:p>
        </p:txBody>
      </p:sp>
      <p:pic>
        <p:nvPicPr>
          <p:cNvPr id="4" name="Picture 3" descr="StationFire_UAVSAR_Composit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2146399"/>
            <a:ext cx="5469467" cy="3615633"/>
          </a:xfrm>
          <a:prstGeom prst="rect">
            <a:avLst/>
          </a:prstGeom>
        </p:spPr>
      </p:pic>
      <p:sp>
        <p:nvSpPr>
          <p:cNvPr id="5" name="TextBox 4"/>
          <p:cNvSpPr txBox="1"/>
          <p:nvPr/>
        </p:nvSpPr>
        <p:spPr>
          <a:xfrm>
            <a:off x="304800" y="5835435"/>
            <a:ext cx="5621867" cy="923320"/>
          </a:xfrm>
          <a:prstGeom prst="rect">
            <a:avLst/>
          </a:prstGeom>
          <a:solidFill>
            <a:srgbClr val="FFFFFF"/>
          </a:solidFill>
        </p:spPr>
        <p:txBody>
          <a:bodyPr wrap="square" lIns="91430" tIns="45715" rIns="91430" bIns="45715" rtlCol="0">
            <a:spAutoFit/>
          </a:bodyPr>
          <a:lstStyle/>
          <a:p>
            <a:r>
              <a:rPr lang="en-US" u="none" dirty="0" smtClean="0">
                <a:solidFill>
                  <a:srgbClr val="000000"/>
                </a:solidFill>
                <a:latin typeface="Century Gothic"/>
                <a:cs typeface="Century Gothic"/>
              </a:rPr>
              <a:t>Map of 2009 Station Fire (Los Angeles County).  White area is SAR-derived burn map and blue outline is the USFS post-burn map</a:t>
            </a:r>
            <a:endParaRPr lang="en-US" u="none" dirty="0">
              <a:solidFill>
                <a:srgbClr val="000000"/>
              </a:solidFill>
              <a:latin typeface="Century Gothic"/>
              <a:cs typeface="Century Gothic"/>
            </a:endParaRPr>
          </a:p>
        </p:txBody>
      </p:sp>
      <p:sp>
        <p:nvSpPr>
          <p:cNvPr id="6" name="TextBox 5"/>
          <p:cNvSpPr txBox="1"/>
          <p:nvPr/>
        </p:nvSpPr>
        <p:spPr>
          <a:xfrm>
            <a:off x="2743200" y="4980369"/>
            <a:ext cx="479618" cy="369332"/>
          </a:xfrm>
          <a:prstGeom prst="rect">
            <a:avLst/>
          </a:prstGeom>
          <a:noFill/>
          <a:ln>
            <a:noFill/>
          </a:ln>
        </p:spPr>
        <p:txBody>
          <a:bodyPr wrap="none" rtlCol="0">
            <a:spAutoFit/>
          </a:bodyPr>
          <a:lstStyle/>
          <a:p>
            <a:r>
              <a:rPr lang="en-US" b="1" u="none" dirty="0" smtClean="0">
                <a:solidFill>
                  <a:srgbClr val="FFFF00"/>
                </a:solidFill>
                <a:latin typeface="+mn-lt"/>
              </a:rPr>
              <a:t>JPL</a:t>
            </a:r>
            <a:endParaRPr lang="en-US" b="1" u="none" dirty="0">
              <a:solidFill>
                <a:srgbClr val="FFFF00"/>
              </a:solidFill>
              <a:latin typeface="+mn-lt"/>
            </a:endParaRPr>
          </a:p>
        </p:txBody>
      </p:sp>
      <p:sp>
        <p:nvSpPr>
          <p:cNvPr id="8" name="TextBox 7"/>
          <p:cNvSpPr txBox="1"/>
          <p:nvPr/>
        </p:nvSpPr>
        <p:spPr>
          <a:xfrm>
            <a:off x="3222818" y="5344530"/>
            <a:ext cx="914400" cy="369332"/>
          </a:xfrm>
          <a:prstGeom prst="rect">
            <a:avLst/>
          </a:prstGeom>
          <a:noFill/>
          <a:ln>
            <a:noFill/>
          </a:ln>
        </p:spPr>
        <p:txBody>
          <a:bodyPr wrap="square" rtlCol="0">
            <a:spAutoFit/>
          </a:bodyPr>
          <a:lstStyle/>
          <a:p>
            <a:r>
              <a:rPr lang="en-US" b="1" u="none" dirty="0" smtClean="0">
                <a:solidFill>
                  <a:srgbClr val="FFFF00"/>
                </a:solidFill>
                <a:latin typeface="+mn-lt"/>
              </a:rPr>
              <a:t>Caltech</a:t>
            </a:r>
            <a:endParaRPr lang="en-US" b="1" u="none" dirty="0">
              <a:solidFill>
                <a:srgbClr val="FFFF00"/>
              </a:solidFill>
              <a:latin typeface="+mn-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2812" y="2858960"/>
            <a:ext cx="3182115" cy="2121409"/>
          </a:xfrm>
          <a:prstGeom prst="rect">
            <a:avLst/>
          </a:prstGeom>
          <a:ln>
            <a:solidFill>
              <a:srgbClr val="FFFFFF"/>
            </a:solidFill>
          </a:ln>
          <a:effectLst/>
        </p:spPr>
      </p:pic>
      <p:sp>
        <p:nvSpPr>
          <p:cNvPr id="10" name="Rectangle 9"/>
          <p:cNvSpPr/>
          <p:nvPr/>
        </p:nvSpPr>
        <p:spPr>
          <a:xfrm>
            <a:off x="6461267" y="4672592"/>
            <a:ext cx="2108269" cy="307777"/>
          </a:xfrm>
          <a:prstGeom prst="rect">
            <a:avLst/>
          </a:prstGeom>
        </p:spPr>
        <p:txBody>
          <a:bodyPr wrap="none">
            <a:spAutoFit/>
          </a:bodyPr>
          <a:lstStyle/>
          <a:p>
            <a:r>
              <a:rPr lang="en-US" sz="1400" u="none" dirty="0">
                <a:solidFill>
                  <a:schemeClr val="bg1"/>
                </a:solidFill>
                <a:latin typeface="Century Gothic"/>
                <a:cs typeface="Century Gothic"/>
              </a:rPr>
              <a:t>Photo by Dan </a:t>
            </a:r>
            <a:r>
              <a:rPr lang="en-US" sz="1400" u="none" dirty="0" err="1">
                <a:solidFill>
                  <a:schemeClr val="bg1"/>
                </a:solidFill>
                <a:latin typeface="Century Gothic"/>
                <a:cs typeface="Century Gothic"/>
              </a:rPr>
              <a:t>Finnerty</a:t>
            </a:r>
            <a:endParaRPr lang="en-US" sz="1400" u="none" dirty="0">
              <a:solidFill>
                <a:schemeClr val="bg1"/>
              </a:solidFill>
              <a:latin typeface="Century Gothic"/>
              <a:cs typeface="Century Gothic"/>
            </a:endParaRPr>
          </a:p>
        </p:txBody>
      </p:sp>
      <p:sp>
        <p:nvSpPr>
          <p:cNvPr id="11" name="Rectangle 10"/>
          <p:cNvSpPr/>
          <p:nvPr/>
        </p:nvSpPr>
        <p:spPr>
          <a:xfrm>
            <a:off x="6303448" y="5076443"/>
            <a:ext cx="1924137" cy="369332"/>
          </a:xfrm>
          <a:prstGeom prst="rect">
            <a:avLst/>
          </a:prstGeom>
        </p:spPr>
        <p:txBody>
          <a:bodyPr wrap="none">
            <a:spAutoFit/>
          </a:bodyPr>
          <a:lstStyle/>
          <a:p>
            <a:r>
              <a:rPr lang="en-US" u="none" dirty="0" smtClean="0">
                <a:solidFill>
                  <a:srgbClr val="000000"/>
                </a:solidFill>
                <a:latin typeface="Century Gothic"/>
                <a:cs typeface="Century Gothic"/>
              </a:rPr>
              <a:t>View across JPL</a:t>
            </a:r>
            <a:endParaRPr lang="en-US" dirty="0">
              <a:solidFill>
                <a:srgbClr val="000000"/>
              </a:solidFill>
              <a:latin typeface="Century Gothic"/>
              <a:cs typeface="Century Gothic"/>
            </a:endParaRPr>
          </a:p>
        </p:txBody>
      </p:sp>
      <p:sp>
        <p:nvSpPr>
          <p:cNvPr id="12" name="Rectangle 11"/>
          <p:cNvSpPr/>
          <p:nvPr/>
        </p:nvSpPr>
        <p:spPr>
          <a:xfrm>
            <a:off x="7789333" y="6266718"/>
            <a:ext cx="1191249" cy="4388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37932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6400" y="373583"/>
            <a:ext cx="7766050" cy="662024"/>
          </a:xfrm>
        </p:spPr>
        <p:txBody>
          <a:bodyPr>
            <a:noAutofit/>
          </a:bodyPr>
          <a:lstStyle/>
          <a:p>
            <a:r>
              <a:rPr lang="en-US" sz="2400" dirty="0" smtClean="0"/>
              <a:t>Jet Propulsion Laboratory: </a:t>
            </a:r>
            <a:br>
              <a:rPr lang="en-US" sz="2400" dirty="0" smtClean="0"/>
            </a:br>
            <a:r>
              <a:rPr lang="en-US" sz="2400" dirty="0" smtClean="0"/>
              <a:t>Exploring </a:t>
            </a:r>
            <a:r>
              <a:rPr lang="en-US" sz="2400" dirty="0"/>
              <a:t>the potential for near-real-time </a:t>
            </a:r>
            <a:r>
              <a:rPr lang="en-US" sz="2400" dirty="0" smtClean="0"/>
              <a:t>wildfire monitoring with </a:t>
            </a:r>
            <a:r>
              <a:rPr lang="en-US" sz="2400" dirty="0"/>
              <a:t>airborne polarimetric </a:t>
            </a:r>
            <a:r>
              <a:rPr lang="en-US" sz="2400" dirty="0" smtClean="0"/>
              <a:t>SAR</a:t>
            </a:r>
            <a:endParaRPr lang="en-US" sz="2400" dirty="0"/>
          </a:p>
        </p:txBody>
      </p:sp>
      <p:sp>
        <p:nvSpPr>
          <p:cNvPr id="8" name="Content Placeholder 2"/>
          <p:cNvSpPr>
            <a:spLocks noGrp="1"/>
          </p:cNvSpPr>
          <p:nvPr>
            <p:ph idx="1"/>
          </p:nvPr>
        </p:nvSpPr>
        <p:spPr>
          <a:xfrm>
            <a:off x="457201" y="1009509"/>
            <a:ext cx="8387278" cy="1095218"/>
          </a:xfrm>
          <a:noFill/>
        </p:spPr>
        <p:txBody>
          <a:bodyPr>
            <a:normAutofit fontScale="55000" lnSpcReduction="20000"/>
          </a:bodyPr>
          <a:lstStyle/>
          <a:p>
            <a:pPr>
              <a:lnSpc>
                <a:spcPct val="130000"/>
              </a:lnSpc>
              <a:spcBef>
                <a:spcPts val="0"/>
              </a:spcBef>
            </a:pPr>
            <a:r>
              <a:rPr lang="en-US" sz="3300" dirty="0">
                <a:solidFill>
                  <a:srgbClr val="000000"/>
                </a:solidFill>
                <a:latin typeface="Century Gothic"/>
                <a:cs typeface="Century Gothic"/>
              </a:rPr>
              <a:t>Insensitive to smoke, clouds and time-of-day</a:t>
            </a:r>
          </a:p>
          <a:p>
            <a:pPr>
              <a:lnSpc>
                <a:spcPct val="130000"/>
              </a:lnSpc>
              <a:spcBef>
                <a:spcPts val="0"/>
              </a:spcBef>
            </a:pPr>
            <a:r>
              <a:rPr lang="en-US" sz="3300" dirty="0" smtClean="0">
                <a:solidFill>
                  <a:srgbClr val="000000"/>
                </a:solidFill>
                <a:latin typeface="Century Gothic"/>
                <a:cs typeface="Century Gothic"/>
              </a:rPr>
              <a:t>Can provide critically needed near-real-time information </a:t>
            </a:r>
            <a:r>
              <a:rPr lang="en-US" sz="3300" dirty="0">
                <a:solidFill>
                  <a:srgbClr val="000000"/>
                </a:solidFill>
                <a:latin typeface="Century Gothic"/>
                <a:cs typeface="Century Gothic"/>
              </a:rPr>
              <a:t>about a </a:t>
            </a:r>
            <a:r>
              <a:rPr lang="en-US" sz="3300" dirty="0" smtClean="0">
                <a:solidFill>
                  <a:srgbClr val="000000"/>
                </a:solidFill>
                <a:latin typeface="Century Gothic"/>
                <a:cs typeface="Century Gothic"/>
              </a:rPr>
              <a:t>fire’s location, spreading </a:t>
            </a:r>
            <a:r>
              <a:rPr lang="en-US" sz="3300" dirty="0">
                <a:solidFill>
                  <a:srgbClr val="000000"/>
                </a:solidFill>
                <a:latin typeface="Century Gothic"/>
                <a:cs typeface="Century Gothic"/>
              </a:rPr>
              <a:t>rate and </a:t>
            </a:r>
            <a:r>
              <a:rPr lang="en-US" sz="3300" dirty="0" smtClean="0">
                <a:solidFill>
                  <a:srgbClr val="000000"/>
                </a:solidFill>
                <a:latin typeface="Century Gothic"/>
                <a:cs typeface="Century Gothic"/>
              </a:rPr>
              <a:t>as input into estimates of projected path</a:t>
            </a:r>
            <a:endParaRPr lang="en-US" sz="3300" dirty="0">
              <a:solidFill>
                <a:srgbClr val="000000"/>
              </a:solidFill>
              <a:latin typeface="Century Gothic"/>
              <a:cs typeface="Century Gothic"/>
            </a:endParaRPr>
          </a:p>
        </p:txBody>
      </p:sp>
      <p:pic>
        <p:nvPicPr>
          <p:cNvPr id="9" name="Picture 8" descr="StationFire_UAVSAR_Composit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2146399"/>
            <a:ext cx="5469467" cy="3615633"/>
          </a:xfrm>
          <a:prstGeom prst="rect">
            <a:avLst/>
          </a:prstGeom>
        </p:spPr>
      </p:pic>
      <p:sp>
        <p:nvSpPr>
          <p:cNvPr id="10" name="TextBox 9"/>
          <p:cNvSpPr txBox="1"/>
          <p:nvPr/>
        </p:nvSpPr>
        <p:spPr>
          <a:xfrm>
            <a:off x="304800" y="5783676"/>
            <a:ext cx="5621867" cy="923320"/>
          </a:xfrm>
          <a:prstGeom prst="rect">
            <a:avLst/>
          </a:prstGeom>
          <a:solidFill>
            <a:srgbClr val="FFFFFF"/>
          </a:solidFill>
        </p:spPr>
        <p:txBody>
          <a:bodyPr wrap="square" lIns="91430" tIns="45715" rIns="91430" bIns="45715" rtlCol="0">
            <a:spAutoFit/>
          </a:bodyPr>
          <a:lstStyle/>
          <a:p>
            <a:r>
              <a:rPr lang="en-US" u="none" dirty="0" smtClean="0">
                <a:solidFill>
                  <a:srgbClr val="000000"/>
                </a:solidFill>
                <a:latin typeface="Century Gothic"/>
                <a:cs typeface="Century Gothic"/>
              </a:rPr>
              <a:t>Map of 2009 Station Fire (Los Angeles County).  White area is SAR-derived burn map and blue outline is the USFS post-burn map</a:t>
            </a:r>
            <a:endParaRPr lang="en-US" u="none" dirty="0">
              <a:solidFill>
                <a:srgbClr val="000000"/>
              </a:solidFill>
              <a:latin typeface="Century Gothic"/>
              <a:cs typeface="Century Gothic"/>
            </a:endParaRPr>
          </a:p>
        </p:txBody>
      </p:sp>
      <p:sp>
        <p:nvSpPr>
          <p:cNvPr id="11" name="TextBox 10"/>
          <p:cNvSpPr txBox="1"/>
          <p:nvPr/>
        </p:nvSpPr>
        <p:spPr>
          <a:xfrm>
            <a:off x="2743200" y="4980369"/>
            <a:ext cx="479618" cy="369332"/>
          </a:xfrm>
          <a:prstGeom prst="rect">
            <a:avLst/>
          </a:prstGeom>
          <a:noFill/>
          <a:ln>
            <a:noFill/>
          </a:ln>
        </p:spPr>
        <p:txBody>
          <a:bodyPr wrap="none" rtlCol="0">
            <a:spAutoFit/>
          </a:bodyPr>
          <a:lstStyle/>
          <a:p>
            <a:r>
              <a:rPr lang="en-US" b="1" u="none" dirty="0" smtClean="0">
                <a:solidFill>
                  <a:srgbClr val="FFFF00"/>
                </a:solidFill>
                <a:latin typeface="+mn-lt"/>
              </a:rPr>
              <a:t>JPL</a:t>
            </a:r>
            <a:endParaRPr lang="en-US" b="1" u="none" dirty="0">
              <a:solidFill>
                <a:srgbClr val="FFFF00"/>
              </a:solidFill>
              <a:latin typeface="+mn-lt"/>
            </a:endParaRPr>
          </a:p>
        </p:txBody>
      </p:sp>
      <p:sp>
        <p:nvSpPr>
          <p:cNvPr id="12" name="TextBox 11"/>
          <p:cNvSpPr txBox="1"/>
          <p:nvPr/>
        </p:nvSpPr>
        <p:spPr>
          <a:xfrm>
            <a:off x="3222818" y="5344530"/>
            <a:ext cx="1090390" cy="369332"/>
          </a:xfrm>
          <a:prstGeom prst="rect">
            <a:avLst/>
          </a:prstGeom>
          <a:noFill/>
          <a:ln>
            <a:noFill/>
          </a:ln>
        </p:spPr>
        <p:txBody>
          <a:bodyPr wrap="square" rtlCol="0">
            <a:spAutoFit/>
          </a:bodyPr>
          <a:lstStyle/>
          <a:p>
            <a:r>
              <a:rPr lang="en-US" b="1" u="none" dirty="0" smtClean="0">
                <a:solidFill>
                  <a:srgbClr val="FFFF00"/>
                </a:solidFill>
                <a:latin typeface="+mn-lt"/>
              </a:rPr>
              <a:t>Caltech</a:t>
            </a:r>
            <a:endParaRPr lang="en-US" b="1" u="none" dirty="0">
              <a:solidFill>
                <a:srgbClr val="FFFF00"/>
              </a:solidFill>
              <a:latin typeface="+mn-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2812" y="2858960"/>
            <a:ext cx="3182115" cy="2121409"/>
          </a:xfrm>
          <a:prstGeom prst="rect">
            <a:avLst/>
          </a:prstGeom>
          <a:ln>
            <a:solidFill>
              <a:srgbClr val="FFFFFF"/>
            </a:solidFill>
          </a:ln>
          <a:effectLst/>
        </p:spPr>
      </p:pic>
      <p:sp>
        <p:nvSpPr>
          <p:cNvPr id="14" name="Rectangle 13"/>
          <p:cNvSpPr/>
          <p:nvPr/>
        </p:nvSpPr>
        <p:spPr>
          <a:xfrm>
            <a:off x="6461267" y="4672592"/>
            <a:ext cx="2108269" cy="307777"/>
          </a:xfrm>
          <a:prstGeom prst="rect">
            <a:avLst/>
          </a:prstGeom>
        </p:spPr>
        <p:txBody>
          <a:bodyPr wrap="none">
            <a:spAutoFit/>
          </a:bodyPr>
          <a:lstStyle/>
          <a:p>
            <a:r>
              <a:rPr lang="en-US" sz="1400" u="none" dirty="0">
                <a:solidFill>
                  <a:schemeClr val="bg1"/>
                </a:solidFill>
                <a:latin typeface="Century Gothic"/>
                <a:cs typeface="Century Gothic"/>
              </a:rPr>
              <a:t>Photo by Dan </a:t>
            </a:r>
            <a:r>
              <a:rPr lang="en-US" sz="1400" u="none" dirty="0" err="1">
                <a:solidFill>
                  <a:schemeClr val="bg1"/>
                </a:solidFill>
                <a:latin typeface="Century Gothic"/>
                <a:cs typeface="Century Gothic"/>
              </a:rPr>
              <a:t>Finnerty</a:t>
            </a:r>
            <a:endParaRPr lang="en-US" sz="1400" u="none" dirty="0">
              <a:solidFill>
                <a:schemeClr val="bg1"/>
              </a:solidFill>
              <a:latin typeface="Century Gothic"/>
              <a:cs typeface="Century Gothic"/>
            </a:endParaRPr>
          </a:p>
        </p:txBody>
      </p:sp>
      <p:sp>
        <p:nvSpPr>
          <p:cNvPr id="15" name="Rectangle 14"/>
          <p:cNvSpPr/>
          <p:nvPr/>
        </p:nvSpPr>
        <p:spPr>
          <a:xfrm>
            <a:off x="6303448" y="5076443"/>
            <a:ext cx="1924137" cy="369332"/>
          </a:xfrm>
          <a:prstGeom prst="rect">
            <a:avLst/>
          </a:prstGeom>
        </p:spPr>
        <p:txBody>
          <a:bodyPr wrap="none">
            <a:spAutoFit/>
          </a:bodyPr>
          <a:lstStyle/>
          <a:p>
            <a:r>
              <a:rPr lang="en-US" u="none" dirty="0" smtClean="0">
                <a:solidFill>
                  <a:srgbClr val="000000"/>
                </a:solidFill>
                <a:latin typeface="Century Gothic"/>
                <a:cs typeface="Century Gothic"/>
              </a:rPr>
              <a:t>View across JPL</a:t>
            </a:r>
            <a:endParaRPr lang="en-US" dirty="0">
              <a:solidFill>
                <a:srgbClr val="000000"/>
              </a:solidFill>
              <a:latin typeface="Century Gothic"/>
              <a:cs typeface="Century Gothic"/>
            </a:endParaRPr>
          </a:p>
        </p:txBody>
      </p:sp>
      <p:sp>
        <p:nvSpPr>
          <p:cNvPr id="16" name="Rectangle 15"/>
          <p:cNvSpPr/>
          <p:nvPr/>
        </p:nvSpPr>
        <p:spPr>
          <a:xfrm>
            <a:off x="7789333" y="6266718"/>
            <a:ext cx="1191249" cy="4388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531652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231485"/>
            <a:ext cx="4239741" cy="5245515"/>
          </a:xfrm>
        </p:spPr>
        <p:txBody>
          <a:bodyPr>
            <a:normAutofit fontScale="92500" lnSpcReduction="10000"/>
          </a:bodyPr>
          <a:lstStyle/>
          <a:p>
            <a:r>
              <a:rPr lang="en-US" u="sng" dirty="0" smtClean="0"/>
              <a:t>Community Concerns</a:t>
            </a:r>
            <a:endParaRPr lang="en-US" dirty="0"/>
          </a:p>
          <a:p>
            <a:pPr lvl="1"/>
            <a:r>
              <a:rPr lang="en-US" dirty="0" smtClean="0"/>
              <a:t>Increasing temperatures</a:t>
            </a:r>
          </a:p>
          <a:p>
            <a:pPr lvl="1"/>
            <a:r>
              <a:rPr lang="en-US" dirty="0" smtClean="0"/>
              <a:t>Reduced spring snowpack</a:t>
            </a:r>
          </a:p>
          <a:p>
            <a:pPr lvl="1"/>
            <a:r>
              <a:rPr lang="en-US" dirty="0" smtClean="0"/>
              <a:t>More severe wildfires</a:t>
            </a:r>
          </a:p>
          <a:p>
            <a:r>
              <a:rPr lang="en-US" u="sng" dirty="0" smtClean="0"/>
              <a:t>Partners</a:t>
            </a:r>
            <a:endParaRPr lang="en-US" dirty="0" smtClean="0"/>
          </a:p>
          <a:p>
            <a:pPr lvl="1"/>
            <a:r>
              <a:rPr lang="en-US" dirty="0" smtClean="0"/>
              <a:t>USDA Forest Service, RO5</a:t>
            </a:r>
          </a:p>
          <a:p>
            <a:pPr lvl="1"/>
            <a:r>
              <a:rPr lang="en-US" dirty="0" err="1" smtClean="0"/>
              <a:t>Esri</a:t>
            </a:r>
            <a:endParaRPr lang="en-US" dirty="0" smtClean="0"/>
          </a:p>
          <a:p>
            <a:pPr lvl="1"/>
            <a:r>
              <a:rPr lang="en-US" dirty="0" err="1" smtClean="0"/>
              <a:t>Plotly</a:t>
            </a:r>
            <a:endParaRPr lang="en-US" dirty="0" smtClean="0"/>
          </a:p>
          <a:p>
            <a:r>
              <a:rPr lang="en-US" u="sng" dirty="0" smtClean="0"/>
              <a:t>Features</a:t>
            </a:r>
          </a:p>
          <a:p>
            <a:pPr lvl="1"/>
            <a:r>
              <a:rPr lang="en-US" b="1" dirty="0"/>
              <a:t>Web Mapping Application</a:t>
            </a:r>
            <a:endParaRPr lang="en-US" b="1" dirty="0" smtClean="0"/>
          </a:p>
          <a:p>
            <a:pPr lvl="1"/>
            <a:r>
              <a:rPr lang="en-US" dirty="0" smtClean="0"/>
              <a:t>Climate, hydrology, and vegetation datasets in a </a:t>
            </a:r>
            <a:r>
              <a:rPr lang="en-US" b="1" dirty="0" smtClean="0"/>
              <a:t>Mapping Viewer</a:t>
            </a:r>
          </a:p>
          <a:p>
            <a:pPr lvl="1"/>
            <a:r>
              <a:rPr lang="en-US" dirty="0" smtClean="0"/>
              <a:t>Statistically &amp; graphically </a:t>
            </a:r>
            <a:r>
              <a:rPr lang="en-US" b="1" dirty="0" smtClean="0"/>
              <a:t>analyzed datasets</a:t>
            </a:r>
          </a:p>
          <a:p>
            <a:pPr lvl="1"/>
            <a:r>
              <a:rPr lang="en-US" b="1" dirty="0" smtClean="0"/>
              <a:t>Download</a:t>
            </a:r>
            <a:r>
              <a:rPr lang="en-US" dirty="0" smtClean="0"/>
              <a:t> portal for data</a:t>
            </a:r>
          </a:p>
          <a:p>
            <a:pPr lvl="1"/>
            <a:endParaRPr lang="en-US" dirty="0"/>
          </a:p>
        </p:txBody>
      </p:sp>
      <p:sp>
        <p:nvSpPr>
          <p:cNvPr id="3" name="Title 2"/>
          <p:cNvSpPr>
            <a:spLocks noGrp="1"/>
          </p:cNvSpPr>
          <p:nvPr>
            <p:ph type="title"/>
          </p:nvPr>
        </p:nvSpPr>
        <p:spPr>
          <a:xfrm>
            <a:off x="406400" y="258263"/>
            <a:ext cx="7766050" cy="662024"/>
          </a:xfrm>
        </p:spPr>
        <p:txBody>
          <a:bodyPr>
            <a:normAutofit fontScale="90000"/>
          </a:bodyPr>
          <a:lstStyle/>
          <a:p>
            <a:r>
              <a:rPr lang="en-US" dirty="0" smtClean="0"/>
              <a:t>Ames Research Center: </a:t>
            </a:r>
            <a:br>
              <a:rPr lang="en-US" dirty="0" smtClean="0"/>
            </a:br>
            <a:r>
              <a:rPr lang="en-US" dirty="0" smtClean="0"/>
              <a:t>Sierra Nevada Decision Support System</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9354"/>
          <a:stretch/>
        </p:blipFill>
        <p:spPr>
          <a:xfrm>
            <a:off x="4368558" y="1084263"/>
            <a:ext cx="4489692" cy="1490498"/>
          </a:xfrm>
          <a:prstGeom prst="rect">
            <a:avLst/>
          </a:prstGeom>
          <a:ln>
            <a:solidFill>
              <a:schemeClr val="bg1"/>
            </a:solidFill>
          </a:ln>
          <a:effectLst>
            <a:outerShdw blurRad="50800" dist="38100" dir="2700000" algn="tl" rotWithShape="0">
              <a:prstClr val="black">
                <a:alpha val="40000"/>
              </a:prstClr>
            </a:outerShdw>
          </a:effec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667000"/>
            <a:ext cx="3901488" cy="3944937"/>
          </a:xfrm>
          <a:prstGeom prst="rect">
            <a:avLst/>
          </a:prstGeom>
          <a:noFill/>
          <a:ln>
            <a:noFill/>
          </a:ln>
          <a:effectLst>
            <a:outerShdw dist="50800" dir="2700000" algn="ctr" rotWithShape="0">
              <a:schemeClr val="tx1">
                <a:alpha val="32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181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06400" y="1125415"/>
            <a:ext cx="8356600" cy="5486400"/>
          </a:xfrm>
        </p:spPr>
        <p:txBody>
          <a:bodyPr/>
          <a:lstStyle/>
          <a:p>
            <a:pPr>
              <a:spcAft>
                <a:spcPts val="600"/>
              </a:spcAft>
            </a:pPr>
            <a:r>
              <a:rPr lang="en-US" b="1" dirty="0" smtClean="0"/>
              <a:t>Contact the DEVELOP National Program Office </a:t>
            </a:r>
          </a:p>
          <a:p>
            <a:pPr lvl="1"/>
            <a:r>
              <a:rPr lang="en-US" dirty="0" smtClean="0">
                <a:hlinkClick r:id="rId2"/>
              </a:rPr>
              <a:t>NASA-DL-DEVELOP@mail.nasa.gov</a:t>
            </a:r>
            <a:endParaRPr lang="en-US" dirty="0" smtClean="0"/>
          </a:p>
          <a:p>
            <a:pPr lvl="1"/>
            <a:r>
              <a:rPr lang="en-US" dirty="0" smtClean="0"/>
              <a:t>(757) 864-3761</a:t>
            </a:r>
          </a:p>
          <a:p>
            <a:endParaRPr lang="en-US" dirty="0" smtClean="0"/>
          </a:p>
          <a:p>
            <a:pPr>
              <a:spcAft>
                <a:spcPts val="600"/>
              </a:spcAft>
            </a:pPr>
            <a:r>
              <a:rPr lang="en-US" b="1" dirty="0" smtClean="0"/>
              <a:t>Contact DEVELOP Center Representatives</a:t>
            </a:r>
          </a:p>
          <a:p>
            <a:pPr lvl="1"/>
            <a:r>
              <a:rPr lang="en-US" dirty="0" smtClean="0"/>
              <a:t>Christine Rains – DEVELOP JPL Center Lead</a:t>
            </a:r>
          </a:p>
          <a:p>
            <a:pPr lvl="2">
              <a:spcAft>
                <a:spcPts val="1200"/>
              </a:spcAft>
            </a:pPr>
            <a:r>
              <a:rPr lang="en-US" dirty="0" smtClean="0">
                <a:hlinkClick r:id="rId3"/>
              </a:rPr>
              <a:t>Christine.Rains@jpl.nasa.gov</a:t>
            </a:r>
            <a:endParaRPr lang="en-US" dirty="0" smtClean="0"/>
          </a:p>
          <a:p>
            <a:pPr lvl="1"/>
            <a:r>
              <a:rPr lang="en-US" dirty="0" smtClean="0"/>
              <a:t>Andrew Nguyen – DEVELOP ARC Center Lead</a:t>
            </a:r>
          </a:p>
          <a:p>
            <a:pPr lvl="2">
              <a:spcAft>
                <a:spcPts val="1200"/>
              </a:spcAft>
            </a:pPr>
            <a:r>
              <a:rPr lang="en-US" dirty="0" smtClean="0">
                <a:hlinkClick r:id="rId4"/>
              </a:rPr>
              <a:t>Andrew.Nguyen@nasa.gov</a:t>
            </a:r>
            <a:endParaRPr lang="en-US" dirty="0" smtClean="0"/>
          </a:p>
          <a:p>
            <a:pPr lvl="1"/>
            <a:r>
              <a:rPr lang="en-US" dirty="0" smtClean="0"/>
              <a:t>Amber Brooks – DEVELOP ARC </a:t>
            </a:r>
            <a:r>
              <a:rPr lang="en-US" dirty="0" err="1" smtClean="0"/>
              <a:t>Geoinformatics</a:t>
            </a:r>
            <a:r>
              <a:rPr lang="en-US" dirty="0" smtClean="0"/>
              <a:t> Young Professional</a:t>
            </a:r>
          </a:p>
          <a:p>
            <a:pPr lvl="2"/>
            <a:r>
              <a:rPr lang="en-US" dirty="0" smtClean="0">
                <a:hlinkClick r:id="rId5"/>
              </a:rPr>
              <a:t>Amber.N.Brooks@nasa.gov</a:t>
            </a:r>
            <a:r>
              <a:rPr lang="en-US" dirty="0" smtClean="0"/>
              <a:t> </a:t>
            </a:r>
            <a:endParaRPr lang="en-US" dirty="0"/>
          </a:p>
        </p:txBody>
      </p:sp>
      <p:sp>
        <p:nvSpPr>
          <p:cNvPr id="3" name="Title 2"/>
          <p:cNvSpPr>
            <a:spLocks noGrp="1"/>
          </p:cNvSpPr>
          <p:nvPr>
            <p:ph type="title"/>
          </p:nvPr>
        </p:nvSpPr>
        <p:spPr/>
        <p:txBody>
          <a:bodyPr>
            <a:normAutofit/>
          </a:bodyPr>
          <a:lstStyle/>
          <a:p>
            <a:r>
              <a:rPr lang="en-US" dirty="0" smtClean="0"/>
              <a:t>For More Information</a:t>
            </a:r>
            <a:endParaRPr lang="en-US" dirty="0"/>
          </a:p>
        </p:txBody>
      </p:sp>
    </p:spTree>
    <p:extLst>
      <p:ext uri="{BB962C8B-B14F-4D97-AF65-F5344CB8AC3E}">
        <p14:creationId xmlns:p14="http://schemas.microsoft.com/office/powerpoint/2010/main" val="20962155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3890"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789161"/>
            <a:ext cx="9144000" cy="856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24849" y="2120460"/>
            <a:ext cx="3977221" cy="1569660"/>
          </a:xfrm>
          <a:prstGeom prst="rect">
            <a:avLst/>
          </a:prstGeom>
          <a:noFill/>
        </p:spPr>
        <p:txBody>
          <a:bodyPr wrap="none" rtlCol="0">
            <a:spAutoFit/>
          </a:bodyPr>
          <a:lstStyle/>
          <a:p>
            <a:r>
              <a:rPr lang="en-US" sz="2400" dirty="0" smtClean="0">
                <a:solidFill>
                  <a:srgbClr val="FFFFFF"/>
                </a:solidFill>
              </a:rPr>
              <a:t>Contact for more information: </a:t>
            </a:r>
          </a:p>
          <a:p>
            <a:r>
              <a:rPr lang="en-US" sz="2400" dirty="0" smtClean="0">
                <a:solidFill>
                  <a:srgbClr val="FFFFFF"/>
                </a:solidFill>
              </a:rPr>
              <a:t>JT </a:t>
            </a:r>
            <a:r>
              <a:rPr lang="en-US" sz="2400" dirty="0" err="1" smtClean="0">
                <a:solidFill>
                  <a:srgbClr val="FFFFFF"/>
                </a:solidFill>
              </a:rPr>
              <a:t>Reager</a:t>
            </a:r>
            <a:endParaRPr lang="en-US" sz="2400" dirty="0" smtClean="0">
              <a:solidFill>
                <a:srgbClr val="FFFFFF"/>
              </a:solidFill>
            </a:endParaRPr>
          </a:p>
          <a:p>
            <a:r>
              <a:rPr lang="en-US" sz="2400" dirty="0" smtClean="0">
                <a:solidFill>
                  <a:srgbClr val="FFFFFF"/>
                </a:solidFill>
              </a:rPr>
              <a:t>Jet Propulsion Laboratory</a:t>
            </a:r>
            <a:endParaRPr lang="en-US" sz="2400" dirty="0">
              <a:solidFill>
                <a:srgbClr val="FFFFFF"/>
              </a:solidFill>
            </a:endParaRPr>
          </a:p>
          <a:p>
            <a:r>
              <a:rPr lang="en-US" sz="2400" dirty="0" err="1" smtClean="0">
                <a:solidFill>
                  <a:srgbClr val="FFFFFF"/>
                </a:solidFill>
              </a:rPr>
              <a:t>John.Reager@jpl.nasa.gov</a:t>
            </a:r>
            <a:endParaRPr lang="en-US" sz="2400" dirty="0">
              <a:solidFill>
                <a:srgbClr val="FFFFFF"/>
              </a:solidFill>
            </a:endParaRPr>
          </a:p>
        </p:txBody>
      </p:sp>
    </p:spTree>
    <p:extLst>
      <p:ext uri="{BB962C8B-B14F-4D97-AF65-F5344CB8AC3E}">
        <p14:creationId xmlns:p14="http://schemas.microsoft.com/office/powerpoint/2010/main" val="2287241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7338" y="2060269"/>
            <a:ext cx="4090307" cy="1793994"/>
          </a:xfrm>
          <a:prstGeom prst="rect">
            <a:avLst/>
          </a:prstGeom>
        </p:spPr>
      </p:pic>
      <p:sp>
        <p:nvSpPr>
          <p:cNvPr id="3" name="Title 2"/>
          <p:cNvSpPr>
            <a:spLocks noGrp="1"/>
          </p:cNvSpPr>
          <p:nvPr>
            <p:ph type="title"/>
          </p:nvPr>
        </p:nvSpPr>
        <p:spPr/>
        <p:txBody>
          <a:bodyPr/>
          <a:lstStyle/>
          <a:p>
            <a:r>
              <a:rPr lang="en-US" dirty="0" smtClean="0"/>
              <a:t>DEVELOP Locations</a:t>
            </a:r>
            <a:endParaRPr lang="en-US" dirty="0"/>
          </a:p>
        </p:txBody>
      </p:sp>
      <p:sp>
        <p:nvSpPr>
          <p:cNvPr id="5" name="Rectangle 4"/>
          <p:cNvSpPr/>
          <p:nvPr/>
        </p:nvSpPr>
        <p:spPr>
          <a:xfrm>
            <a:off x="138432" y="4030414"/>
            <a:ext cx="4833618" cy="2513454"/>
          </a:xfrm>
          <a:prstGeom prst="rect">
            <a:avLst/>
          </a:prstGeom>
        </p:spPr>
        <p:txBody>
          <a:bodyPr wrap="square" lIns="91387" tIns="45693" rIns="91387" bIns="45693">
            <a:spAutoFit/>
          </a:bodyPr>
          <a:lstStyle/>
          <a:p>
            <a:pPr algn="ctr" defTabSz="1018229">
              <a:spcBef>
                <a:spcPts val="600"/>
              </a:spcBef>
              <a:spcAft>
                <a:spcPts val="400"/>
              </a:spcAft>
              <a:defRPr/>
            </a:pPr>
            <a:r>
              <a:rPr lang="en-US" b="1" i="1" u="sng" dirty="0" smtClean="0">
                <a:solidFill>
                  <a:srgbClr val="000000"/>
                </a:solidFill>
                <a:latin typeface="Century Gothic" panose="020B0502020202020204" pitchFamily="34" charset="0"/>
              </a:rPr>
              <a:t>Federal Locations</a:t>
            </a:r>
            <a:endParaRPr lang="en-US" b="1" i="1" u="sng" dirty="0">
              <a:solidFill>
                <a:srgbClr val="000000"/>
              </a:solidFill>
              <a:latin typeface="Century Gothic" panose="020B0502020202020204" pitchFamily="34" charset="0"/>
            </a:endParaRPr>
          </a:p>
          <a:p>
            <a:pPr marL="228465" indent="-114235" defTabSz="1018229">
              <a:spcBef>
                <a:spcPts val="600"/>
              </a:spcBef>
              <a:buFont typeface="Arial" pitchFamily="34" charset="0"/>
              <a:buChar char="•"/>
              <a:defRPr/>
            </a:pPr>
            <a:r>
              <a:rPr lang="en-US" sz="1200" dirty="0" smtClean="0">
                <a:solidFill>
                  <a:srgbClr val="000000"/>
                </a:solidFill>
                <a:latin typeface="Century Gothic" panose="020B0502020202020204" pitchFamily="34" charset="0"/>
              </a:rPr>
              <a:t>NASA Ames </a:t>
            </a:r>
            <a:r>
              <a:rPr lang="en-US" sz="1200" dirty="0">
                <a:solidFill>
                  <a:srgbClr val="000000"/>
                </a:solidFill>
                <a:latin typeface="Century Gothic" panose="020B0502020202020204" pitchFamily="34" charset="0"/>
              </a:rPr>
              <a:t>Research Center – Moffett Field, CA</a:t>
            </a:r>
          </a:p>
          <a:p>
            <a:pPr marL="228465" indent="-114235" defTabSz="1018229">
              <a:spcBef>
                <a:spcPts val="600"/>
              </a:spcBef>
              <a:buFont typeface="Arial" pitchFamily="34" charset="0"/>
              <a:buChar char="•"/>
              <a:defRPr/>
            </a:pPr>
            <a:r>
              <a:rPr lang="en-US" sz="1200" dirty="0">
                <a:solidFill>
                  <a:srgbClr val="000000"/>
                </a:solidFill>
                <a:latin typeface="Century Gothic" panose="020B0502020202020204" pitchFamily="34" charset="0"/>
              </a:rPr>
              <a:t>NASA Goddard Space Flight Center – Greenbelt, MD</a:t>
            </a:r>
          </a:p>
          <a:p>
            <a:pPr marL="228465" indent="-114235" defTabSz="1018229">
              <a:spcBef>
                <a:spcPts val="600"/>
              </a:spcBef>
              <a:buFont typeface="Arial" pitchFamily="34" charset="0"/>
              <a:buChar char="•"/>
              <a:defRPr/>
            </a:pPr>
            <a:r>
              <a:rPr lang="en-US" sz="1200" dirty="0">
                <a:solidFill>
                  <a:srgbClr val="000000"/>
                </a:solidFill>
                <a:latin typeface="Century Gothic" panose="020B0502020202020204" pitchFamily="34" charset="0"/>
              </a:rPr>
              <a:t>NASA Jet Propulsion Laboratory – Pasadena, CA</a:t>
            </a:r>
          </a:p>
          <a:p>
            <a:pPr marL="228465" indent="-114235" defTabSz="1018229">
              <a:spcBef>
                <a:spcPts val="600"/>
              </a:spcBef>
              <a:buFont typeface="Arial" pitchFamily="34" charset="0"/>
              <a:buChar char="•"/>
              <a:defRPr/>
            </a:pPr>
            <a:r>
              <a:rPr lang="en-US" sz="1200" dirty="0">
                <a:solidFill>
                  <a:srgbClr val="000000"/>
                </a:solidFill>
                <a:latin typeface="Century Gothic" panose="020B0502020202020204" pitchFamily="34" charset="0"/>
              </a:rPr>
              <a:t>NASA Langley Research Center – Hampton, VA</a:t>
            </a:r>
          </a:p>
          <a:p>
            <a:pPr marL="228465" indent="-114235" defTabSz="1018229">
              <a:spcBef>
                <a:spcPts val="600"/>
              </a:spcBef>
              <a:buFont typeface="Arial" pitchFamily="34" charset="0"/>
              <a:buChar char="•"/>
              <a:defRPr/>
            </a:pPr>
            <a:r>
              <a:rPr lang="en-US" sz="1200" dirty="0" smtClean="0">
                <a:solidFill>
                  <a:srgbClr val="000000"/>
                </a:solidFill>
                <a:latin typeface="Century Gothic" panose="020B0502020202020204" pitchFamily="34" charset="0"/>
              </a:rPr>
              <a:t>NASA Marshall </a:t>
            </a:r>
            <a:r>
              <a:rPr lang="en-US" sz="1200" dirty="0">
                <a:solidFill>
                  <a:srgbClr val="000000"/>
                </a:solidFill>
                <a:latin typeface="Century Gothic" panose="020B0502020202020204" pitchFamily="34" charset="0"/>
              </a:rPr>
              <a:t>Space Flight </a:t>
            </a:r>
            <a:r>
              <a:rPr lang="en-US" sz="1200" dirty="0" smtClean="0">
                <a:solidFill>
                  <a:srgbClr val="000000"/>
                </a:solidFill>
                <a:latin typeface="Century Gothic" panose="020B0502020202020204" pitchFamily="34" charset="0"/>
              </a:rPr>
              <a:t>Center at NSSTC </a:t>
            </a:r>
            <a:r>
              <a:rPr lang="en-US" sz="1200" dirty="0">
                <a:solidFill>
                  <a:srgbClr val="000000"/>
                </a:solidFill>
                <a:latin typeface="Century Gothic" panose="020B0502020202020204" pitchFamily="34" charset="0"/>
              </a:rPr>
              <a:t>– Huntsville, AL</a:t>
            </a:r>
          </a:p>
          <a:p>
            <a:pPr marL="228465" indent="-114235" defTabSz="1018229">
              <a:spcBef>
                <a:spcPts val="600"/>
              </a:spcBef>
              <a:buFont typeface="Arial" pitchFamily="34" charset="0"/>
              <a:buChar char="•"/>
              <a:defRPr/>
            </a:pPr>
            <a:r>
              <a:rPr lang="en-US" sz="1200" dirty="0">
                <a:solidFill>
                  <a:srgbClr val="000000"/>
                </a:solidFill>
                <a:latin typeface="Century Gothic" panose="020B0502020202020204" pitchFamily="34" charset="0"/>
              </a:rPr>
              <a:t>NASA Stennis Space Center – Stennis, </a:t>
            </a:r>
            <a:r>
              <a:rPr lang="en-US" sz="1200" dirty="0" smtClean="0">
                <a:solidFill>
                  <a:srgbClr val="000000"/>
                </a:solidFill>
                <a:latin typeface="Century Gothic" panose="020B0502020202020204" pitchFamily="34" charset="0"/>
              </a:rPr>
              <a:t>MS</a:t>
            </a:r>
          </a:p>
          <a:p>
            <a:pPr marL="228465" indent="-114235" defTabSz="1018229">
              <a:spcBef>
                <a:spcPts val="600"/>
              </a:spcBef>
              <a:buFont typeface="Arial" pitchFamily="34" charset="0"/>
              <a:buChar char="•"/>
              <a:defRPr/>
            </a:pPr>
            <a:r>
              <a:rPr lang="en-US" sz="1200" dirty="0">
                <a:solidFill>
                  <a:srgbClr val="000000"/>
                </a:solidFill>
                <a:latin typeface="Century Gothic" panose="020B0502020202020204" pitchFamily="34" charset="0"/>
              </a:rPr>
              <a:t>USGS at Colorado State University – Fort Collins, CO</a:t>
            </a:r>
          </a:p>
          <a:p>
            <a:pPr marL="228465" lvl="0" indent="-114235" defTabSz="1018229">
              <a:spcBef>
                <a:spcPts val="600"/>
              </a:spcBef>
              <a:buFont typeface="Arial" pitchFamily="34" charset="0"/>
              <a:buChar char="•"/>
              <a:defRPr/>
            </a:pPr>
            <a:r>
              <a:rPr lang="en-US" sz="1200" dirty="0" smtClean="0">
                <a:solidFill>
                  <a:srgbClr val="000000"/>
                </a:solidFill>
                <a:latin typeface="Century Gothic" panose="020B0502020202020204" pitchFamily="34" charset="0"/>
              </a:rPr>
              <a:t>NOAA </a:t>
            </a:r>
            <a:r>
              <a:rPr lang="en-US" sz="1200" dirty="0">
                <a:solidFill>
                  <a:srgbClr val="000000"/>
                </a:solidFill>
                <a:latin typeface="Century Gothic" panose="020B0502020202020204" pitchFamily="34" charset="0"/>
              </a:rPr>
              <a:t>National Climatic Data Center – Asheville, </a:t>
            </a:r>
            <a:r>
              <a:rPr lang="en-US" sz="1200" dirty="0" smtClean="0">
                <a:solidFill>
                  <a:srgbClr val="000000"/>
                </a:solidFill>
                <a:latin typeface="Century Gothic" panose="020B0502020202020204" pitchFamily="34" charset="0"/>
              </a:rPr>
              <a:t>NC</a:t>
            </a:r>
            <a:endParaRPr lang="en-US" sz="1200" dirty="0">
              <a:solidFill>
                <a:srgbClr val="000000"/>
              </a:solidFill>
              <a:latin typeface="Century Gothic" panose="020B0502020202020204" pitchFamily="34" charset="0"/>
            </a:endParaRPr>
          </a:p>
        </p:txBody>
      </p:sp>
      <p:sp>
        <p:nvSpPr>
          <p:cNvPr id="6" name="Rectangle 5"/>
          <p:cNvSpPr/>
          <p:nvPr/>
        </p:nvSpPr>
        <p:spPr>
          <a:xfrm>
            <a:off x="5053688" y="4030414"/>
            <a:ext cx="3927014" cy="1728678"/>
          </a:xfrm>
          <a:prstGeom prst="rect">
            <a:avLst/>
          </a:prstGeom>
        </p:spPr>
        <p:txBody>
          <a:bodyPr wrap="square">
            <a:spAutoFit/>
          </a:bodyPr>
          <a:lstStyle/>
          <a:p>
            <a:pPr lvl="0" algn="ctr" defTabSz="1018229">
              <a:spcBef>
                <a:spcPts val="600"/>
              </a:spcBef>
              <a:spcAft>
                <a:spcPts val="400"/>
              </a:spcAft>
              <a:defRPr/>
            </a:pPr>
            <a:r>
              <a:rPr lang="en-US" b="1" i="1" u="sng" dirty="0">
                <a:solidFill>
                  <a:srgbClr val="000000"/>
                </a:solidFill>
                <a:latin typeface="Century Gothic" panose="020B0502020202020204" pitchFamily="34" charset="0"/>
              </a:rPr>
              <a:t>Regional </a:t>
            </a:r>
            <a:r>
              <a:rPr lang="en-US" b="1" i="1" u="sng" dirty="0" smtClean="0">
                <a:solidFill>
                  <a:srgbClr val="000000"/>
                </a:solidFill>
                <a:latin typeface="Century Gothic" panose="020B0502020202020204" pitchFamily="34" charset="0"/>
              </a:rPr>
              <a:t>Locations</a:t>
            </a:r>
            <a:endParaRPr lang="en-US" b="1" i="1" u="sng" dirty="0">
              <a:solidFill>
                <a:srgbClr val="000000"/>
              </a:solidFill>
              <a:latin typeface="Century Gothic" panose="020B0502020202020204" pitchFamily="34" charset="0"/>
            </a:endParaRPr>
          </a:p>
          <a:p>
            <a:pPr marL="228465" lvl="0" indent="-114235" defTabSz="1018229">
              <a:spcBef>
                <a:spcPts val="600"/>
              </a:spcBef>
              <a:buFont typeface="Arial" pitchFamily="34" charset="0"/>
              <a:buChar char="•"/>
              <a:defRPr/>
            </a:pPr>
            <a:r>
              <a:rPr lang="en-US" sz="1200" dirty="0">
                <a:solidFill>
                  <a:srgbClr val="000000"/>
                </a:solidFill>
                <a:latin typeface="Century Gothic" panose="020B0502020202020204" pitchFamily="34" charset="0"/>
              </a:rPr>
              <a:t>International Research Institute – Palisades, NY</a:t>
            </a:r>
          </a:p>
          <a:p>
            <a:pPr marL="228465" lvl="0" indent="-114235" defTabSz="1018229">
              <a:spcBef>
                <a:spcPts val="600"/>
              </a:spcBef>
              <a:buFont typeface="Arial" pitchFamily="34" charset="0"/>
              <a:buChar char="•"/>
              <a:defRPr/>
            </a:pPr>
            <a:r>
              <a:rPr lang="en-US" sz="1200" dirty="0">
                <a:solidFill>
                  <a:srgbClr val="000000"/>
                </a:solidFill>
                <a:latin typeface="Century Gothic" panose="020B0502020202020204" pitchFamily="34" charset="0"/>
              </a:rPr>
              <a:t>Mobile County Health Department – Mobile, AL</a:t>
            </a:r>
          </a:p>
          <a:p>
            <a:pPr marL="228465" lvl="0" indent="-114235" defTabSz="1018229">
              <a:spcBef>
                <a:spcPts val="600"/>
              </a:spcBef>
              <a:buFont typeface="Arial" pitchFamily="34" charset="0"/>
              <a:buChar char="•"/>
              <a:defRPr/>
            </a:pPr>
            <a:r>
              <a:rPr lang="en-US" sz="1200" dirty="0" smtClean="0">
                <a:solidFill>
                  <a:srgbClr val="000000"/>
                </a:solidFill>
                <a:latin typeface="Century Gothic" panose="020B0502020202020204" pitchFamily="34" charset="0"/>
              </a:rPr>
              <a:t>Patrick </a:t>
            </a:r>
            <a:r>
              <a:rPr lang="en-US" sz="1200" dirty="0">
                <a:solidFill>
                  <a:srgbClr val="000000"/>
                </a:solidFill>
                <a:latin typeface="Century Gothic" panose="020B0502020202020204" pitchFamily="34" charset="0"/>
              </a:rPr>
              <a:t>Henry Building – Richmond, VA</a:t>
            </a:r>
          </a:p>
          <a:p>
            <a:pPr marL="228465" lvl="0" indent="-114235" defTabSz="1018229">
              <a:spcBef>
                <a:spcPts val="600"/>
              </a:spcBef>
              <a:buFont typeface="Arial" pitchFamily="34" charset="0"/>
              <a:buChar char="•"/>
              <a:defRPr/>
            </a:pPr>
            <a:r>
              <a:rPr lang="en-US" sz="1200" dirty="0">
                <a:solidFill>
                  <a:srgbClr val="000000"/>
                </a:solidFill>
                <a:latin typeface="Century Gothic" panose="020B0502020202020204" pitchFamily="34" charset="0"/>
              </a:rPr>
              <a:t>University of Georgia – Athens, GA</a:t>
            </a:r>
          </a:p>
          <a:p>
            <a:pPr marL="228465" lvl="0" indent="-114235" defTabSz="1018229">
              <a:spcBef>
                <a:spcPts val="600"/>
              </a:spcBef>
              <a:buFont typeface="Arial" pitchFamily="34" charset="0"/>
              <a:buChar char="•"/>
              <a:defRPr/>
            </a:pPr>
            <a:r>
              <a:rPr lang="en-US" sz="1200" dirty="0" smtClean="0">
                <a:solidFill>
                  <a:srgbClr val="000000"/>
                </a:solidFill>
                <a:latin typeface="Century Gothic" panose="020B0502020202020204" pitchFamily="34" charset="0"/>
              </a:rPr>
              <a:t>Wise </a:t>
            </a:r>
            <a:r>
              <a:rPr lang="en-US" sz="1200" dirty="0">
                <a:solidFill>
                  <a:srgbClr val="000000"/>
                </a:solidFill>
                <a:latin typeface="Century Gothic" panose="020B0502020202020204" pitchFamily="34" charset="0"/>
              </a:rPr>
              <a:t>County Clerk of Court’s Office – Wise, VA</a:t>
            </a:r>
          </a:p>
        </p:txBody>
      </p:sp>
      <p:sp>
        <p:nvSpPr>
          <p:cNvPr id="7" name="Rectangle 6"/>
          <p:cNvSpPr/>
          <p:nvPr/>
        </p:nvSpPr>
        <p:spPr>
          <a:xfrm>
            <a:off x="5058070" y="5759092"/>
            <a:ext cx="3922995" cy="923330"/>
          </a:xfrm>
          <a:prstGeom prst="rect">
            <a:avLst/>
          </a:prstGeom>
        </p:spPr>
        <p:txBody>
          <a:bodyPr wrap="square">
            <a:spAutoFit/>
          </a:bodyPr>
          <a:lstStyle/>
          <a:p>
            <a:pPr algn="ctr"/>
            <a:r>
              <a:rPr lang="en-US" b="1" i="1" u="sng" dirty="0" smtClean="0">
                <a:latin typeface="Century Gothic" panose="020B0502020202020204" pitchFamily="34" charset="0"/>
              </a:rPr>
              <a:t>Additional Project Activity</a:t>
            </a:r>
          </a:p>
          <a:p>
            <a:pPr marL="285750" indent="-168275">
              <a:lnSpc>
                <a:spcPct val="150000"/>
              </a:lnSpc>
              <a:buFont typeface="Arial" panose="020B0604020202020204" pitchFamily="34" charset="0"/>
              <a:buChar char="•"/>
            </a:pPr>
            <a:r>
              <a:rPr lang="en-US" sz="1200" dirty="0" smtClean="0">
                <a:latin typeface="Century Gothic" panose="020B0502020202020204" pitchFamily="34" charset="0"/>
              </a:rPr>
              <a:t>ICIMOD – Kathmandu, Nepal</a:t>
            </a:r>
          </a:p>
          <a:p>
            <a:pPr marL="285750" indent="-168275">
              <a:lnSpc>
                <a:spcPct val="150000"/>
              </a:lnSpc>
              <a:buFont typeface="Arial" panose="020B0604020202020204" pitchFamily="34" charset="0"/>
              <a:buChar char="•"/>
            </a:pPr>
            <a:r>
              <a:rPr lang="en-US" sz="1200" dirty="0" smtClean="0">
                <a:latin typeface="Century Gothic" panose="020B0502020202020204" pitchFamily="34" charset="0"/>
              </a:rPr>
              <a:t>GIS </a:t>
            </a:r>
            <a:r>
              <a:rPr lang="en-US" sz="1200" dirty="0" err="1" smtClean="0">
                <a:latin typeface="Century Gothic" panose="020B0502020202020204" pitchFamily="34" charset="0"/>
              </a:rPr>
              <a:t>TReC</a:t>
            </a:r>
            <a:r>
              <a:rPr lang="en-US" sz="1200" dirty="0" smtClean="0">
                <a:latin typeface="Century Gothic" panose="020B0502020202020204" pitchFamily="34" charset="0"/>
              </a:rPr>
              <a:t> – Pocatello, ID</a:t>
            </a:r>
            <a:endParaRPr lang="en-US" sz="1200" dirty="0">
              <a:latin typeface="Century Gothic" panose="020B0502020202020204" pitchFamily="34" charset="0"/>
            </a:endParaRPr>
          </a:p>
        </p:txBody>
      </p:sp>
      <p:sp>
        <p:nvSpPr>
          <p:cNvPr id="8" name="Isosceles Triangle 7"/>
          <p:cNvSpPr/>
          <p:nvPr/>
        </p:nvSpPr>
        <p:spPr>
          <a:xfrm rot="6316489">
            <a:off x="4006071" y="2084200"/>
            <a:ext cx="1904937" cy="1220813"/>
          </a:xfrm>
          <a:prstGeom prst="triangle">
            <a:avLst>
              <a:gd name="adj" fmla="val 36356"/>
            </a:avLst>
          </a:prstGeom>
          <a:solidFill>
            <a:srgbClr val="23AD9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924" y="981569"/>
            <a:ext cx="4939249" cy="3127755"/>
          </a:xfrm>
          <a:prstGeom prst="rect">
            <a:avLst/>
          </a:prstGeom>
        </p:spPr>
      </p:pic>
    </p:spTree>
    <p:extLst>
      <p:ext uri="{BB962C8B-B14F-4D97-AF65-F5344CB8AC3E}">
        <p14:creationId xmlns:p14="http://schemas.microsoft.com/office/powerpoint/2010/main" val="7492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2147" name="Picture 4"/>
          <p:cNvPicPr>
            <a:picLocks noChangeAspect="1"/>
          </p:cNvPicPr>
          <p:nvPr/>
        </p:nvPicPr>
        <p:blipFill>
          <a:blip r:embed="rId3"/>
          <a:srcRect/>
          <a:stretch>
            <a:fillRect/>
          </a:stretch>
        </p:blipFill>
        <p:spPr bwMode="auto">
          <a:xfrm>
            <a:off x="0" y="1"/>
            <a:ext cx="9144000" cy="6857999"/>
          </a:xfrm>
          <a:prstGeom prst="rect">
            <a:avLst/>
          </a:prstGeom>
          <a:noFill/>
          <a:ln w="9525">
            <a:noFill/>
            <a:miter lim="800000"/>
            <a:headEnd/>
            <a:tailEnd/>
          </a:ln>
        </p:spPr>
      </p:pic>
      <p:sp>
        <p:nvSpPr>
          <p:cNvPr id="262146" name="Title 1"/>
          <p:cNvSpPr>
            <a:spLocks noGrp="1"/>
          </p:cNvSpPr>
          <p:nvPr>
            <p:ph type="title"/>
          </p:nvPr>
        </p:nvSpPr>
        <p:spPr>
          <a:xfrm>
            <a:off x="0" y="0"/>
            <a:ext cx="9144000" cy="938237"/>
          </a:xfrm>
          <a:solidFill>
            <a:schemeClr val="bg2">
              <a:alpha val="47000"/>
            </a:schemeClr>
          </a:solidFill>
          <a:effectLst>
            <a:outerShdw blurRad="50800" dist="38100" dir="2700000">
              <a:srgbClr val="000000">
                <a:alpha val="43000"/>
              </a:srgbClr>
            </a:outerShdw>
          </a:effectLst>
        </p:spPr>
        <p:txBody>
          <a:bodyPr>
            <a:normAutofit/>
          </a:bodyPr>
          <a:lstStyle/>
          <a:p>
            <a:pPr algn="l" eaLnBrk="1" hangingPunct="1"/>
            <a:r>
              <a:rPr lang="en-US" sz="3200" b="1" dirty="0" smtClean="0">
                <a:solidFill>
                  <a:srgbClr val="5377A4"/>
                </a:solidFill>
                <a:latin typeface="Century Gothic"/>
                <a:cs typeface="Century Gothic"/>
              </a:rPr>
              <a:t>Gravity Recovery And Climate Experiment</a:t>
            </a:r>
          </a:p>
        </p:txBody>
      </p:sp>
    </p:spTree>
    <p:extLst>
      <p:ext uri="{BB962C8B-B14F-4D97-AF65-F5344CB8AC3E}">
        <p14:creationId xmlns:p14="http://schemas.microsoft.com/office/powerpoint/2010/main" val="58433679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7" name="Picture 4"/>
          <p:cNvPicPr>
            <a:picLocks noChangeAspect="1"/>
          </p:cNvPicPr>
          <p:nvPr/>
        </p:nvPicPr>
        <p:blipFill rotWithShape="1">
          <a:blip r:embed="rId3"/>
          <a:srcRect t="7638"/>
          <a:stretch/>
        </p:blipFill>
        <p:spPr bwMode="auto">
          <a:xfrm>
            <a:off x="569344" y="597999"/>
            <a:ext cx="8074324" cy="5593203"/>
          </a:xfrm>
          <a:prstGeom prst="rect">
            <a:avLst/>
          </a:prstGeom>
          <a:noFill/>
          <a:ln w="9525">
            <a:noFill/>
            <a:miter lim="800000"/>
            <a:headEnd/>
            <a:tailEnd/>
          </a:ln>
        </p:spPr>
      </p:pic>
      <p:sp>
        <p:nvSpPr>
          <p:cNvPr id="5" name="TextBox 7"/>
          <p:cNvSpPr txBox="1">
            <a:spLocks noChangeArrowheads="1"/>
          </p:cNvSpPr>
          <p:nvPr/>
        </p:nvSpPr>
        <p:spPr bwMode="auto">
          <a:xfrm>
            <a:off x="340116" y="319319"/>
            <a:ext cx="8489498" cy="557362"/>
          </a:xfrm>
          <a:prstGeom prst="rect">
            <a:avLst/>
          </a:prstGeom>
          <a:solidFill>
            <a:schemeClr val="bg1"/>
          </a:solidFill>
          <a:ln w="9525">
            <a:noFill/>
            <a:miter lim="800000"/>
            <a:headEnd/>
            <a:tailEnd/>
          </a:ln>
        </p:spPr>
        <p:txBody>
          <a:bodyPr wrap="none" lIns="64291" tIns="32146" rIns="64291" bIns="32146">
            <a:prstTxWarp prst="textNoShape">
              <a:avLst/>
            </a:prstTxWarp>
            <a:spAutoFit/>
          </a:bodyPr>
          <a:lstStyle/>
          <a:p>
            <a:r>
              <a:rPr lang="en-US" sz="3200" dirty="0" smtClean="0">
                <a:latin typeface="Century Gothic"/>
                <a:cs typeface="Century Gothic"/>
              </a:rPr>
              <a:t>Gravity Recovery and Climate Experiment</a:t>
            </a:r>
            <a:endParaRPr lang="en-US" sz="3200" dirty="0">
              <a:latin typeface="Century Gothic"/>
              <a:cs typeface="Century Gothic"/>
            </a:endParaRPr>
          </a:p>
        </p:txBody>
      </p:sp>
    </p:spTree>
    <p:extLst>
      <p:ext uri="{BB962C8B-B14F-4D97-AF65-F5344CB8AC3E}">
        <p14:creationId xmlns:p14="http://schemas.microsoft.com/office/powerpoint/2010/main" val="393805012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5488" y="1095013"/>
            <a:ext cx="6827212" cy="5213512"/>
            <a:chOff x="-2" y="-2"/>
            <a:chExt cx="9144001" cy="6857999"/>
          </a:xfrm>
        </p:grpSpPr>
        <p:pic>
          <p:nvPicPr>
            <p:cNvPr id="261123" name="Picture 3" descr="ranging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0800000">
              <a:off x="-2" y="-2"/>
              <a:ext cx="9144001" cy="6857999"/>
            </a:xfrm>
            <a:prstGeom prst="rect">
              <a:avLst/>
            </a:prstGeom>
            <a:noFill/>
            <a:ln w="9525">
              <a:noFill/>
              <a:miter lim="800000"/>
              <a:headEnd/>
              <a:tailEnd/>
            </a:ln>
          </p:spPr>
        </p:pic>
        <p:sp>
          <p:nvSpPr>
            <p:cNvPr id="6" name="Right Arrow 5"/>
            <p:cNvSpPr/>
            <p:nvPr/>
          </p:nvSpPr>
          <p:spPr>
            <a:xfrm rot="1566151">
              <a:off x="2846708" y="816240"/>
              <a:ext cx="580934" cy="18661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8" name="Straight Arrow Connector 7"/>
            <p:cNvCxnSpPr/>
            <p:nvPr/>
          </p:nvCxnSpPr>
          <p:spPr>
            <a:xfrm flipV="1">
              <a:off x="137289" y="572096"/>
              <a:ext cx="446188" cy="34326"/>
            </a:xfrm>
            <a:prstGeom prst="straightConnector1">
              <a:avLst/>
            </a:prstGeom>
            <a:ln>
              <a:solidFill>
                <a:srgbClr val="AD00B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922042" y="377583"/>
              <a:ext cx="995343" cy="22884"/>
            </a:xfrm>
            <a:prstGeom prst="straightConnector1">
              <a:avLst/>
            </a:prstGeom>
            <a:ln>
              <a:solidFill>
                <a:srgbClr val="AD00B0"/>
              </a:solidFill>
              <a:tailEnd type="arrow"/>
            </a:ln>
          </p:spPr>
          <p:style>
            <a:lnRef idx="2">
              <a:schemeClr val="accent1"/>
            </a:lnRef>
            <a:fillRef idx="0">
              <a:schemeClr val="accent1"/>
            </a:fillRef>
            <a:effectRef idx="1">
              <a:schemeClr val="accent1"/>
            </a:effectRef>
            <a:fontRef idx="minor">
              <a:schemeClr val="tx1"/>
            </a:fontRef>
          </p:style>
        </p:cxnSp>
        <p:sp>
          <p:nvSpPr>
            <p:cNvPr id="11" name="Right Arrow 10"/>
            <p:cNvSpPr/>
            <p:nvPr/>
          </p:nvSpPr>
          <p:spPr>
            <a:xfrm rot="8030002">
              <a:off x="4414831" y="3141883"/>
              <a:ext cx="425070" cy="179899"/>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Right Arrow 11"/>
            <p:cNvSpPr/>
            <p:nvPr/>
          </p:nvSpPr>
          <p:spPr>
            <a:xfrm rot="3069044">
              <a:off x="2986279" y="3209303"/>
              <a:ext cx="477391" cy="15719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3" name="Straight Arrow Connector 12"/>
            <p:cNvCxnSpPr/>
            <p:nvPr/>
          </p:nvCxnSpPr>
          <p:spPr>
            <a:xfrm>
              <a:off x="4625724" y="2726832"/>
              <a:ext cx="488280" cy="7787"/>
            </a:xfrm>
            <a:prstGeom prst="straightConnector1">
              <a:avLst/>
            </a:prstGeom>
            <a:ln>
              <a:solidFill>
                <a:srgbClr val="AD00B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474868" y="2688851"/>
              <a:ext cx="1083198" cy="37981"/>
            </a:xfrm>
            <a:prstGeom prst="straightConnector1">
              <a:avLst/>
            </a:prstGeom>
            <a:ln>
              <a:solidFill>
                <a:srgbClr val="AD00B0"/>
              </a:solidFill>
              <a:tailEnd type="arrow"/>
            </a:ln>
          </p:spPr>
          <p:style>
            <a:lnRef idx="2">
              <a:schemeClr val="accent1"/>
            </a:lnRef>
            <a:fillRef idx="0">
              <a:schemeClr val="accent1"/>
            </a:fillRef>
            <a:effectRef idx="1">
              <a:schemeClr val="accent1"/>
            </a:effectRef>
            <a:fontRef idx="minor">
              <a:schemeClr val="tx1"/>
            </a:fontRef>
          </p:style>
        </p:cxnSp>
        <p:sp>
          <p:nvSpPr>
            <p:cNvPr id="18" name="Right Arrow 17"/>
            <p:cNvSpPr/>
            <p:nvPr/>
          </p:nvSpPr>
          <p:spPr>
            <a:xfrm rot="8816483">
              <a:off x="4788240" y="5502855"/>
              <a:ext cx="567062" cy="20640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9" name="Straight Arrow Connector 18"/>
            <p:cNvCxnSpPr/>
            <p:nvPr/>
          </p:nvCxnSpPr>
          <p:spPr>
            <a:xfrm>
              <a:off x="7512458" y="5076081"/>
              <a:ext cx="1113849" cy="107108"/>
            </a:xfrm>
            <a:prstGeom prst="straightConnector1">
              <a:avLst/>
            </a:prstGeom>
            <a:ln>
              <a:solidFill>
                <a:srgbClr val="AD00B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590415" y="5121849"/>
              <a:ext cx="518932" cy="4131"/>
            </a:xfrm>
            <a:prstGeom prst="straightConnector1">
              <a:avLst/>
            </a:prstGeom>
            <a:ln>
              <a:solidFill>
                <a:srgbClr val="AD00B0"/>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7"/>
          <p:cNvSpPr txBox="1">
            <a:spLocks noChangeArrowheads="1"/>
          </p:cNvSpPr>
          <p:nvPr/>
        </p:nvSpPr>
        <p:spPr bwMode="auto">
          <a:xfrm>
            <a:off x="388441" y="389412"/>
            <a:ext cx="4269718" cy="618918"/>
          </a:xfrm>
          <a:prstGeom prst="rect">
            <a:avLst/>
          </a:prstGeom>
          <a:noFill/>
          <a:ln w="9525">
            <a:noFill/>
            <a:miter lim="800000"/>
            <a:headEnd/>
            <a:tailEnd/>
          </a:ln>
        </p:spPr>
        <p:txBody>
          <a:bodyPr wrap="none" lIns="64291" tIns="32146" rIns="64291" bIns="32146">
            <a:prstTxWarp prst="textNoShape">
              <a:avLst/>
            </a:prstTxWarp>
            <a:spAutoFit/>
          </a:bodyPr>
          <a:lstStyle/>
          <a:p>
            <a:r>
              <a:rPr lang="en-US" sz="3600" dirty="0" smtClean="0">
                <a:latin typeface="Century Gothic"/>
                <a:cs typeface="Century Gothic"/>
              </a:rPr>
              <a:t>How GRACE works</a:t>
            </a:r>
            <a:endParaRPr lang="en-US" sz="3600" dirty="0">
              <a:latin typeface="Century Gothic"/>
              <a:cs typeface="Century Gothic"/>
            </a:endParaRPr>
          </a:p>
        </p:txBody>
      </p:sp>
      <p:sp>
        <p:nvSpPr>
          <p:cNvPr id="16" name="TextBox 7"/>
          <p:cNvSpPr txBox="1">
            <a:spLocks noChangeArrowheads="1"/>
          </p:cNvSpPr>
          <p:nvPr/>
        </p:nvSpPr>
        <p:spPr bwMode="auto">
          <a:xfrm>
            <a:off x="975487" y="2356374"/>
            <a:ext cx="5390893" cy="434252"/>
          </a:xfrm>
          <a:prstGeom prst="rect">
            <a:avLst/>
          </a:prstGeom>
          <a:noFill/>
          <a:ln w="9525">
            <a:noFill/>
            <a:miter lim="800000"/>
            <a:headEnd/>
            <a:tailEnd/>
          </a:ln>
        </p:spPr>
        <p:txBody>
          <a:bodyPr wrap="none" lIns="64291" tIns="32146" rIns="64291" bIns="32146">
            <a:prstTxWarp prst="textNoShape">
              <a:avLst/>
            </a:prstTxWarp>
            <a:spAutoFit/>
          </a:bodyPr>
          <a:lstStyle/>
          <a:p>
            <a:r>
              <a:rPr lang="en-US" sz="2400" dirty="0" smtClean="0">
                <a:solidFill>
                  <a:schemeClr val="bg1"/>
                </a:solidFill>
                <a:latin typeface="Century Gothic"/>
                <a:cs typeface="Century Gothic"/>
              </a:rPr>
              <a:t>Concentrations (or deficits) of mass</a:t>
            </a:r>
            <a:endParaRPr lang="en-US" sz="2400" dirty="0">
              <a:solidFill>
                <a:schemeClr val="bg1"/>
              </a:solidFill>
              <a:latin typeface="Century Gothic"/>
              <a:cs typeface="Century Gothic"/>
            </a:endParaRPr>
          </a:p>
        </p:txBody>
      </p:sp>
      <p:sp>
        <p:nvSpPr>
          <p:cNvPr id="22" name="TextBox 7"/>
          <p:cNvSpPr txBox="1">
            <a:spLocks noChangeArrowheads="1"/>
          </p:cNvSpPr>
          <p:nvPr/>
        </p:nvSpPr>
        <p:spPr bwMode="auto">
          <a:xfrm>
            <a:off x="975487" y="4121674"/>
            <a:ext cx="2891812" cy="434252"/>
          </a:xfrm>
          <a:prstGeom prst="rect">
            <a:avLst/>
          </a:prstGeom>
          <a:noFill/>
          <a:ln w="9525">
            <a:noFill/>
            <a:miter lim="800000"/>
            <a:headEnd/>
            <a:tailEnd/>
          </a:ln>
        </p:spPr>
        <p:txBody>
          <a:bodyPr wrap="none" lIns="64291" tIns="32146" rIns="64291" bIns="32146">
            <a:prstTxWarp prst="textNoShape">
              <a:avLst/>
            </a:prstTxWarp>
            <a:spAutoFit/>
          </a:bodyPr>
          <a:lstStyle/>
          <a:p>
            <a:r>
              <a:rPr lang="en-US" sz="2400" dirty="0" smtClean="0">
                <a:solidFill>
                  <a:schemeClr val="bg1"/>
                </a:solidFill>
                <a:latin typeface="Century Gothic"/>
                <a:cs typeface="Century Gothic"/>
              </a:rPr>
              <a:t>affect the spacing</a:t>
            </a:r>
            <a:endParaRPr lang="en-US" sz="2400" dirty="0">
              <a:solidFill>
                <a:schemeClr val="bg1"/>
              </a:solidFill>
              <a:latin typeface="Century Gothic"/>
              <a:cs typeface="Century Gothic"/>
            </a:endParaRPr>
          </a:p>
        </p:txBody>
      </p:sp>
      <p:sp>
        <p:nvSpPr>
          <p:cNvPr id="23" name="TextBox 7"/>
          <p:cNvSpPr txBox="1">
            <a:spLocks noChangeArrowheads="1"/>
          </p:cNvSpPr>
          <p:nvPr/>
        </p:nvSpPr>
        <p:spPr bwMode="auto">
          <a:xfrm>
            <a:off x="950720" y="5874274"/>
            <a:ext cx="3478511" cy="434252"/>
          </a:xfrm>
          <a:prstGeom prst="rect">
            <a:avLst/>
          </a:prstGeom>
          <a:noFill/>
          <a:ln w="9525">
            <a:noFill/>
            <a:miter lim="800000"/>
            <a:headEnd/>
            <a:tailEnd/>
          </a:ln>
        </p:spPr>
        <p:txBody>
          <a:bodyPr wrap="none" lIns="64291" tIns="32146" rIns="64291" bIns="32146">
            <a:prstTxWarp prst="textNoShape">
              <a:avLst/>
            </a:prstTxWarp>
            <a:spAutoFit/>
          </a:bodyPr>
          <a:lstStyle/>
          <a:p>
            <a:r>
              <a:rPr lang="en-US" sz="2400" dirty="0" smtClean="0">
                <a:solidFill>
                  <a:schemeClr val="bg1"/>
                </a:solidFill>
                <a:latin typeface="Century Gothic"/>
                <a:cs typeface="Century Gothic"/>
              </a:rPr>
              <a:t>between the satellites</a:t>
            </a:r>
            <a:endParaRPr lang="en-US" sz="2400" dirty="0">
              <a:solidFill>
                <a:schemeClr val="bg1"/>
              </a:solidFill>
              <a:latin typeface="Century Gothic"/>
              <a:cs typeface="Century Gothic"/>
            </a:endParaRPr>
          </a:p>
        </p:txBody>
      </p:sp>
    </p:spTree>
    <p:extLst>
      <p:ext uri="{BB962C8B-B14F-4D97-AF65-F5344CB8AC3E}">
        <p14:creationId xmlns:p14="http://schemas.microsoft.com/office/powerpoint/2010/main" val="325201854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8" name="Picture 7"/>
          <p:cNvPicPr>
            <a:picLocks noChangeAspect="1"/>
          </p:cNvPicPr>
          <p:nvPr/>
        </p:nvPicPr>
        <p:blipFill>
          <a:blip r:embed="rId3"/>
          <a:srcRect/>
          <a:stretch>
            <a:fillRect/>
          </a:stretch>
        </p:blipFill>
        <p:spPr bwMode="auto">
          <a:xfrm>
            <a:off x="1462425" y="900546"/>
            <a:ext cx="5957454" cy="5957454"/>
          </a:xfrm>
          <a:prstGeom prst="rect">
            <a:avLst/>
          </a:prstGeom>
          <a:noFill/>
          <a:ln w="9525">
            <a:noFill/>
            <a:miter lim="800000"/>
            <a:headEnd/>
            <a:tailEnd/>
          </a:ln>
        </p:spPr>
      </p:pic>
      <p:sp>
        <p:nvSpPr>
          <p:cNvPr id="12" name="TextBox 7"/>
          <p:cNvSpPr txBox="1">
            <a:spLocks noChangeArrowheads="1"/>
          </p:cNvSpPr>
          <p:nvPr/>
        </p:nvSpPr>
        <p:spPr bwMode="auto">
          <a:xfrm>
            <a:off x="388441" y="389412"/>
            <a:ext cx="4643894" cy="618918"/>
          </a:xfrm>
          <a:prstGeom prst="rect">
            <a:avLst/>
          </a:prstGeom>
          <a:noFill/>
          <a:ln w="9525">
            <a:noFill/>
            <a:miter lim="800000"/>
            <a:headEnd/>
            <a:tailEnd/>
          </a:ln>
        </p:spPr>
        <p:txBody>
          <a:bodyPr wrap="none" lIns="64291" tIns="32146" rIns="64291" bIns="32146">
            <a:prstTxWarp prst="textNoShape">
              <a:avLst/>
            </a:prstTxWarp>
            <a:spAutoFit/>
          </a:bodyPr>
          <a:lstStyle/>
          <a:p>
            <a:r>
              <a:rPr lang="en-US" sz="3600" dirty="0" smtClean="0">
                <a:latin typeface="Century Gothic"/>
                <a:cs typeface="Century Gothic"/>
              </a:rPr>
              <a:t>What GRACE “sees”</a:t>
            </a:r>
            <a:endParaRPr lang="en-US" sz="3600" dirty="0">
              <a:latin typeface="Century Gothic"/>
              <a:cs typeface="Century Gothic"/>
            </a:endParaRPr>
          </a:p>
        </p:txBody>
      </p:sp>
    </p:spTree>
    <p:extLst>
      <p:ext uri="{BB962C8B-B14F-4D97-AF65-F5344CB8AC3E}">
        <p14:creationId xmlns:p14="http://schemas.microsoft.com/office/powerpoint/2010/main" val="334178779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3"/>
          <p:cNvPicPr>
            <a:picLocks noChangeAspect="1"/>
          </p:cNvPicPr>
          <p:nvPr/>
        </p:nvPicPr>
        <p:blipFill rotWithShape="1">
          <a:blip r:embed="rId3" cstate="print">
            <a:extLst>
              <a:ext uri="{28A0092B-C50C-407E-A947-70E740481C1C}">
                <a14:useLocalDpi xmlns:a14="http://schemas.microsoft.com/office/drawing/2010/main"/>
              </a:ext>
            </a:extLst>
          </a:blip>
          <a:srcRect b="-415"/>
          <a:stretch/>
        </p:blipFill>
        <p:spPr bwMode="auto">
          <a:xfrm>
            <a:off x="365350" y="2138309"/>
            <a:ext cx="3932214" cy="3395812"/>
          </a:xfrm>
          <a:prstGeom prst="rect">
            <a:avLst/>
          </a:prstGeom>
          <a:noFill/>
          <a:ln w="9525">
            <a:noFill/>
            <a:miter lim="800000"/>
            <a:headEnd/>
            <a:tailEnd/>
          </a:ln>
        </p:spPr>
      </p:pic>
      <p:sp>
        <p:nvSpPr>
          <p:cNvPr id="286723" name="TextBox 7"/>
          <p:cNvSpPr txBox="1">
            <a:spLocks noChangeArrowheads="1"/>
          </p:cNvSpPr>
          <p:nvPr/>
        </p:nvSpPr>
        <p:spPr bwMode="auto">
          <a:xfrm>
            <a:off x="388441" y="1514710"/>
            <a:ext cx="1618414" cy="341919"/>
          </a:xfrm>
          <a:prstGeom prst="rect">
            <a:avLst/>
          </a:prstGeom>
          <a:noFill/>
          <a:ln w="9525">
            <a:noFill/>
            <a:miter lim="800000"/>
            <a:headEnd/>
            <a:tailEnd/>
          </a:ln>
        </p:spPr>
        <p:txBody>
          <a:bodyPr wrap="none" lIns="64291" tIns="32146" rIns="64291" bIns="32146">
            <a:prstTxWarp prst="textNoShape">
              <a:avLst/>
            </a:prstTxWarp>
            <a:spAutoFit/>
          </a:bodyPr>
          <a:lstStyle/>
          <a:p>
            <a:r>
              <a:rPr lang="en-US" dirty="0" smtClean="0">
                <a:latin typeface="Century Gothic"/>
                <a:cs typeface="Century Gothic"/>
              </a:rPr>
              <a:t>Monthly map</a:t>
            </a:r>
            <a:endParaRPr lang="en-US" dirty="0">
              <a:latin typeface="Century Gothic"/>
              <a:cs typeface="Century Gothic"/>
            </a:endParaRPr>
          </a:p>
        </p:txBody>
      </p:sp>
      <p:grpSp>
        <p:nvGrpSpPr>
          <p:cNvPr id="2" name="Group 13"/>
          <p:cNvGrpSpPr>
            <a:grpSpLocks/>
          </p:cNvGrpSpPr>
          <p:nvPr/>
        </p:nvGrpSpPr>
        <p:grpSpPr bwMode="auto">
          <a:xfrm>
            <a:off x="4290833" y="1487297"/>
            <a:ext cx="4761024" cy="3646582"/>
            <a:chOff x="4942175" y="2133600"/>
            <a:chExt cx="6771475" cy="5185575"/>
          </a:xfrm>
        </p:grpSpPr>
        <p:sp>
          <p:nvSpPr>
            <p:cNvPr id="286725" name="TextBox 9"/>
            <p:cNvSpPr txBox="1">
              <a:spLocks noChangeArrowheads="1"/>
            </p:cNvSpPr>
            <p:nvPr/>
          </p:nvSpPr>
          <p:spPr bwMode="auto">
            <a:xfrm>
              <a:off x="5435600" y="2133600"/>
              <a:ext cx="4196555" cy="525204"/>
            </a:xfrm>
            <a:prstGeom prst="rect">
              <a:avLst/>
            </a:prstGeom>
            <a:noFill/>
            <a:ln w="9525">
              <a:noFill/>
              <a:miter lim="800000"/>
              <a:headEnd/>
              <a:tailEnd/>
            </a:ln>
          </p:spPr>
          <p:txBody>
            <a:bodyPr wrap="none">
              <a:prstTxWarp prst="textNoShape">
                <a:avLst/>
              </a:prstTxWarp>
              <a:spAutoFit/>
            </a:bodyPr>
            <a:lstStyle/>
            <a:p>
              <a:r>
                <a:rPr lang="en-US" dirty="0">
                  <a:latin typeface="Century Gothic"/>
                  <a:cs typeface="Century Gothic"/>
                </a:rPr>
                <a:t>Long </a:t>
              </a:r>
              <a:r>
                <a:rPr lang="en-US" dirty="0" smtClean="0">
                  <a:latin typeface="Century Gothic"/>
                  <a:cs typeface="Century Gothic"/>
                </a:rPr>
                <a:t>term average map</a:t>
              </a:r>
              <a:endParaRPr lang="en-US" dirty="0">
                <a:latin typeface="Century Gothic"/>
                <a:cs typeface="Century Gothic"/>
              </a:endParaRPr>
            </a:p>
          </p:txBody>
        </p:sp>
        <p:grpSp>
          <p:nvGrpSpPr>
            <p:cNvPr id="3" name="Group 12"/>
            <p:cNvGrpSpPr>
              <a:grpSpLocks/>
            </p:cNvGrpSpPr>
            <p:nvPr/>
          </p:nvGrpSpPr>
          <p:grpSpPr bwMode="auto">
            <a:xfrm>
              <a:off x="4942175" y="3059363"/>
              <a:ext cx="6771475" cy="4259812"/>
              <a:chOff x="4942175" y="3059363"/>
              <a:chExt cx="6771475" cy="4259812"/>
            </a:xfrm>
          </p:grpSpPr>
          <p:pic>
            <p:nvPicPr>
              <p:cNvPr id="286727"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86184" y="3059363"/>
                <a:ext cx="5576381" cy="4259812"/>
              </a:xfrm>
              <a:prstGeom prst="rect">
                <a:avLst/>
              </a:prstGeom>
              <a:noFill/>
              <a:ln w="9525">
                <a:noFill/>
                <a:miter lim="800000"/>
                <a:headEnd/>
                <a:tailEnd/>
              </a:ln>
            </p:spPr>
          </p:pic>
          <p:sp>
            <p:nvSpPr>
              <p:cNvPr id="286728" name="TextBox 8"/>
              <p:cNvSpPr txBox="1">
                <a:spLocks noChangeArrowheads="1"/>
              </p:cNvSpPr>
              <p:nvPr/>
            </p:nvSpPr>
            <p:spPr bwMode="auto">
              <a:xfrm>
                <a:off x="4942175" y="4335203"/>
                <a:ext cx="497174" cy="1050408"/>
              </a:xfrm>
              <a:prstGeom prst="rect">
                <a:avLst/>
              </a:prstGeom>
              <a:noFill/>
              <a:ln w="9525">
                <a:noFill/>
                <a:miter lim="800000"/>
                <a:headEnd/>
                <a:tailEnd/>
              </a:ln>
            </p:spPr>
            <p:txBody>
              <a:bodyPr wrap="none">
                <a:prstTxWarp prst="textNoShape">
                  <a:avLst/>
                </a:prstTxWarp>
                <a:spAutoFit/>
              </a:bodyPr>
              <a:lstStyle/>
              <a:p>
                <a:r>
                  <a:rPr lang="en-US" sz="4200" dirty="0"/>
                  <a:t>-</a:t>
                </a:r>
              </a:p>
            </p:txBody>
          </p:sp>
          <p:sp>
            <p:nvSpPr>
              <p:cNvPr id="286729" name="TextBox 11"/>
              <p:cNvSpPr txBox="1">
                <a:spLocks noChangeArrowheads="1"/>
              </p:cNvSpPr>
              <p:nvPr/>
            </p:nvSpPr>
            <p:spPr bwMode="auto">
              <a:xfrm>
                <a:off x="11069477" y="4412414"/>
                <a:ext cx="644173" cy="1050408"/>
              </a:xfrm>
              <a:prstGeom prst="rect">
                <a:avLst/>
              </a:prstGeom>
              <a:noFill/>
              <a:ln w="9525">
                <a:noFill/>
                <a:miter lim="800000"/>
                <a:headEnd/>
                <a:tailEnd/>
              </a:ln>
            </p:spPr>
            <p:txBody>
              <a:bodyPr wrap="none">
                <a:prstTxWarp prst="textNoShape">
                  <a:avLst/>
                </a:prstTxWarp>
                <a:spAutoFit/>
              </a:bodyPr>
              <a:lstStyle/>
              <a:p>
                <a:r>
                  <a:rPr lang="en-US" sz="4200" dirty="0"/>
                  <a:t>=</a:t>
                </a:r>
              </a:p>
            </p:txBody>
          </p:sp>
        </p:grpSp>
      </p:grpSp>
      <p:sp>
        <p:nvSpPr>
          <p:cNvPr id="11" name="TextBox 7"/>
          <p:cNvSpPr txBox="1">
            <a:spLocks noChangeArrowheads="1"/>
          </p:cNvSpPr>
          <p:nvPr/>
        </p:nvSpPr>
        <p:spPr bwMode="auto">
          <a:xfrm>
            <a:off x="388441" y="389412"/>
            <a:ext cx="4502804" cy="618918"/>
          </a:xfrm>
          <a:prstGeom prst="rect">
            <a:avLst/>
          </a:prstGeom>
          <a:noFill/>
          <a:ln w="9525">
            <a:noFill/>
            <a:miter lim="800000"/>
            <a:headEnd/>
            <a:tailEnd/>
          </a:ln>
        </p:spPr>
        <p:txBody>
          <a:bodyPr wrap="none" lIns="64291" tIns="32146" rIns="64291" bIns="32146">
            <a:prstTxWarp prst="textNoShape">
              <a:avLst/>
            </a:prstTxWarp>
            <a:spAutoFit/>
          </a:bodyPr>
          <a:lstStyle/>
          <a:p>
            <a:r>
              <a:rPr lang="en-US" sz="3600" dirty="0" smtClean="0">
                <a:latin typeface="Century Gothic"/>
                <a:cs typeface="Century Gothic"/>
              </a:rPr>
              <a:t>Anomaly Detection</a:t>
            </a:r>
            <a:endParaRPr lang="en-US" sz="3600" dirty="0">
              <a:latin typeface="Century Gothic"/>
              <a:cs typeface="Century Gothic"/>
            </a:endParaRPr>
          </a:p>
        </p:txBody>
      </p:sp>
    </p:spTree>
    <p:extLst>
      <p:ext uri="{BB962C8B-B14F-4D97-AF65-F5344CB8AC3E}">
        <p14:creationId xmlns:p14="http://schemas.microsoft.com/office/powerpoint/2010/main" val="1152526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286017" y="1351518"/>
            <a:ext cx="3329252" cy="4721125"/>
          </a:xfrm>
          <a:prstGeom prst="rect">
            <a:avLst/>
          </a:prstGeom>
        </p:spPr>
        <p:txBody>
          <a:bodyPr vert="horz" lIns="91440" tIns="45720" rIns="91440" bIns="45720" rtlCol="0">
            <a:noAutofit/>
          </a:bodyPr>
          <a:lstStyle/>
          <a:p>
            <a:pPr marL="342900" lvl="0" indent="-342900">
              <a:spcBef>
                <a:spcPct val="20000"/>
              </a:spcBef>
              <a:buFont typeface="Arial"/>
              <a:buChar char="•"/>
            </a:pPr>
            <a:r>
              <a:rPr lang="en-US" sz="1600" dirty="0">
                <a:solidFill>
                  <a:schemeClr val="tx2"/>
                </a:solidFill>
                <a:latin typeface="Century Gothic"/>
                <a:cs typeface="Century Gothic"/>
              </a:rPr>
              <a:t>M</a:t>
            </a:r>
            <a:r>
              <a:rPr lang="en-US" sz="1600" dirty="0" smtClean="0">
                <a:solidFill>
                  <a:schemeClr val="tx2"/>
                </a:solidFill>
                <a:latin typeface="Century Gothic"/>
                <a:cs typeface="Century Gothic"/>
              </a:rPr>
              <a:t>onthly changes in gravity are caused by monthly changes in mass</a:t>
            </a:r>
          </a:p>
          <a:p>
            <a:pPr marL="342900" lvl="0" indent="-342900">
              <a:spcBef>
                <a:spcPct val="20000"/>
              </a:spcBef>
              <a:buFont typeface="Arial"/>
              <a:buChar char="•"/>
            </a:pPr>
            <a:endParaRPr lang="en-US" sz="1600" dirty="0" smtClean="0">
              <a:solidFill>
                <a:schemeClr val="tx2"/>
              </a:solidFill>
              <a:latin typeface="Century Gothic"/>
              <a:cs typeface="Century Gothic"/>
            </a:endParaRPr>
          </a:p>
          <a:p>
            <a:pPr marL="342900" lvl="0" indent="-342900">
              <a:spcBef>
                <a:spcPct val="20000"/>
              </a:spcBef>
              <a:buFont typeface="Arial"/>
              <a:buChar char="•"/>
            </a:pPr>
            <a:r>
              <a:rPr lang="en-US" sz="1600" dirty="0" smtClean="0">
                <a:solidFill>
                  <a:schemeClr val="tx2"/>
                </a:solidFill>
                <a:latin typeface="Century Gothic"/>
                <a:cs typeface="Century Gothic"/>
              </a:rPr>
              <a:t>At certain time and space scales, assume change in gravity caused by changes in water storage</a:t>
            </a:r>
          </a:p>
          <a:p>
            <a:pPr marL="342900" lvl="0" indent="-342900">
              <a:spcBef>
                <a:spcPct val="20000"/>
              </a:spcBef>
              <a:buFont typeface="Arial"/>
              <a:buChar char="•"/>
            </a:pPr>
            <a:endParaRPr lang="en-US" sz="1600" dirty="0" smtClean="0">
              <a:solidFill>
                <a:schemeClr val="tx2"/>
              </a:solidFill>
              <a:latin typeface="Century Gothic"/>
              <a:cs typeface="Century Gothic"/>
            </a:endParaRPr>
          </a:p>
          <a:p>
            <a:pPr marL="342900" lvl="0" indent="-342900">
              <a:spcBef>
                <a:spcPct val="20000"/>
              </a:spcBef>
              <a:buFont typeface="Arial"/>
              <a:buChar char="•"/>
            </a:pPr>
            <a:r>
              <a:rPr lang="en-US" sz="1600" dirty="0" smtClean="0">
                <a:solidFill>
                  <a:schemeClr val="tx2"/>
                </a:solidFill>
                <a:latin typeface="Century Gothic"/>
                <a:cs typeface="Century Gothic"/>
              </a:rPr>
              <a:t>Vertical extent on the order of centimeters</a:t>
            </a:r>
          </a:p>
          <a:p>
            <a:pPr marL="342900" lvl="0" indent="-342900">
              <a:spcBef>
                <a:spcPct val="20000"/>
              </a:spcBef>
              <a:buFont typeface="Arial"/>
              <a:buChar char="•"/>
            </a:pPr>
            <a:endParaRPr kumimoji="0" lang="en-US" sz="1600" b="0" i="0" u="none" strike="noStrike" kern="1200" cap="none" spc="0" normalizeH="0" baseline="0" noProof="0" dirty="0" smtClean="0">
              <a:ln>
                <a:noFill/>
              </a:ln>
              <a:solidFill>
                <a:schemeClr val="tx2"/>
              </a:solidFill>
              <a:effectLst/>
              <a:uLnTx/>
              <a:uFillTx/>
              <a:latin typeface="Century Gothic"/>
              <a:cs typeface="Century Gothic"/>
            </a:endParaRPr>
          </a:p>
          <a:p>
            <a:pPr marL="342900" lvl="0" indent="-342900">
              <a:spcBef>
                <a:spcPct val="20000"/>
              </a:spcBef>
              <a:buFont typeface="Arial"/>
              <a:buChar char="•"/>
            </a:pPr>
            <a:r>
              <a:rPr lang="en-US" sz="1600" dirty="0" smtClean="0">
                <a:solidFill>
                  <a:schemeClr val="tx2"/>
                </a:solidFill>
                <a:latin typeface="Century Gothic"/>
                <a:cs typeface="Century Gothic"/>
              </a:rPr>
              <a:t>CSR- 3 source : Time resolution of monthly, resolution ~200,000 km</a:t>
            </a:r>
            <a:r>
              <a:rPr lang="en-US" sz="1600" baseline="30000" dirty="0" smtClean="0">
                <a:solidFill>
                  <a:schemeClr val="tx2"/>
                </a:solidFill>
                <a:latin typeface="Century Gothic"/>
                <a:cs typeface="Century Gothic"/>
              </a:rPr>
              <a:t>2</a:t>
            </a:r>
            <a:endParaRPr kumimoji="0" lang="en-US" sz="1600" b="0" i="0" u="none" strike="noStrike" kern="1200" cap="none" spc="0" normalizeH="0" baseline="30000" noProof="0" dirty="0">
              <a:ln>
                <a:noFill/>
              </a:ln>
              <a:solidFill>
                <a:schemeClr val="tx2"/>
              </a:solidFill>
              <a:effectLst/>
              <a:uLnTx/>
              <a:uFillTx/>
              <a:latin typeface="Century Gothic"/>
              <a:cs typeface="Century Gothic"/>
            </a:endParaRPr>
          </a:p>
        </p:txBody>
      </p:sp>
      <p:sp>
        <p:nvSpPr>
          <p:cNvPr id="9" name="TextBox 8"/>
          <p:cNvSpPr txBox="1"/>
          <p:nvPr/>
        </p:nvSpPr>
        <p:spPr>
          <a:xfrm>
            <a:off x="7299183" y="5572215"/>
            <a:ext cx="1075428" cy="369332"/>
          </a:xfrm>
          <a:prstGeom prst="rect">
            <a:avLst/>
          </a:prstGeom>
          <a:solidFill>
            <a:srgbClr val="FFFFFF"/>
          </a:solidFill>
        </p:spPr>
        <p:txBody>
          <a:bodyPr wrap="square" rtlCol="0">
            <a:spAutoFit/>
          </a:bodyPr>
          <a:lstStyle/>
          <a:p>
            <a:endParaRPr lang="en-US" dirty="0">
              <a:solidFill>
                <a:srgbClr val="FFFFFF"/>
              </a:solidFill>
            </a:endParaRPr>
          </a:p>
        </p:txBody>
      </p:sp>
      <p:pic>
        <p:nvPicPr>
          <p:cNvPr id="11"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5246" y="1234616"/>
            <a:ext cx="5191379" cy="5623384"/>
          </a:xfrm>
          <a:prstGeom prst="rect">
            <a:avLst/>
          </a:prstGeom>
          <a:noFill/>
          <a:ln w="9525">
            <a:noFill/>
            <a:miter lim="800000"/>
            <a:headEnd/>
            <a:tailEnd/>
          </a:ln>
        </p:spPr>
      </p:pic>
      <p:sp>
        <p:nvSpPr>
          <p:cNvPr id="10" name="TextBox 9"/>
          <p:cNvSpPr txBox="1"/>
          <p:nvPr/>
        </p:nvSpPr>
        <p:spPr>
          <a:xfrm>
            <a:off x="376264" y="396264"/>
            <a:ext cx="7691003" cy="646331"/>
          </a:xfrm>
          <a:prstGeom prst="rect">
            <a:avLst/>
          </a:prstGeom>
          <a:noFill/>
        </p:spPr>
        <p:txBody>
          <a:bodyPr wrap="none" rtlCol="0">
            <a:spAutoFit/>
          </a:bodyPr>
          <a:lstStyle/>
          <a:p>
            <a:r>
              <a:rPr lang="en-US" sz="3600" dirty="0" smtClean="0">
                <a:latin typeface="Century Gothic"/>
                <a:cs typeface="Century Gothic"/>
              </a:rPr>
              <a:t>Terrestrial Water Storage Anomaly</a:t>
            </a:r>
            <a:endParaRPr lang="en-US" sz="3600" dirty="0">
              <a:latin typeface="Century Gothic"/>
              <a:cs typeface="Century Gothic"/>
            </a:endParaRPr>
          </a:p>
        </p:txBody>
      </p:sp>
    </p:spTree>
    <p:extLst>
      <p:ext uri="{BB962C8B-B14F-4D97-AF65-F5344CB8AC3E}">
        <p14:creationId xmlns:p14="http://schemas.microsoft.com/office/powerpoint/2010/main" val="98304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DEVELOP colors">
      <a:dk1>
        <a:sysClr val="windowText" lastClr="000000"/>
      </a:dk1>
      <a:lt1>
        <a:sysClr val="window" lastClr="FFFFFF"/>
      </a:lt1>
      <a:dk2>
        <a:srgbClr val="44546A"/>
      </a:dk2>
      <a:lt2>
        <a:srgbClr val="E7E6E6"/>
      </a:lt2>
      <a:accent1>
        <a:srgbClr val="0F6FC6"/>
      </a:accent1>
      <a:accent2>
        <a:srgbClr val="0A4B86"/>
      </a:accent2>
      <a:accent3>
        <a:srgbClr val="052847"/>
      </a:accent3>
      <a:accent4>
        <a:srgbClr val="076F6A"/>
      </a:accent4>
      <a:accent5>
        <a:srgbClr val="31BBB5"/>
      </a:accent5>
      <a:accent6>
        <a:srgbClr val="56EEC2"/>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DEVELOP colors">
      <a:dk1>
        <a:sysClr val="windowText" lastClr="000000"/>
      </a:dk1>
      <a:lt1>
        <a:sysClr val="window" lastClr="FFFFFF"/>
      </a:lt1>
      <a:dk2>
        <a:srgbClr val="44546A"/>
      </a:dk2>
      <a:lt2>
        <a:srgbClr val="E7E6E6"/>
      </a:lt2>
      <a:accent1>
        <a:srgbClr val="0F6FC6"/>
      </a:accent1>
      <a:accent2>
        <a:srgbClr val="0A4B86"/>
      </a:accent2>
      <a:accent3>
        <a:srgbClr val="052847"/>
      </a:accent3>
      <a:accent4>
        <a:srgbClr val="076F6A"/>
      </a:accent4>
      <a:accent5>
        <a:srgbClr val="31BBB5"/>
      </a:accent5>
      <a:accent6>
        <a:srgbClr val="56EEC2"/>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1537</TotalTime>
  <Words>1426</Words>
  <Application>Microsoft Office PowerPoint</Application>
  <PresentationFormat>On-screen Show (4:3)</PresentationFormat>
  <Paragraphs>196</Paragraphs>
  <Slides>25</Slides>
  <Notes>14</Notes>
  <HiddenSlides>5</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Office Theme</vt:lpstr>
      <vt:lpstr>1_office theme</vt:lpstr>
      <vt:lpstr>2_office theme</vt:lpstr>
      <vt:lpstr>NASA’s GRACE Mission - Opportunities in Fire Severity Risk Mapping</vt:lpstr>
      <vt:lpstr>The DEVELOP National Program</vt:lpstr>
      <vt:lpstr>DEVELOP Locations</vt:lpstr>
      <vt:lpstr>Gravity Recovery And Climate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GRACE Data Assimilated Products</vt:lpstr>
      <vt:lpstr>Strategy</vt:lpstr>
      <vt:lpstr>PowerPoint Presentation</vt:lpstr>
      <vt:lpstr>Strategy</vt:lpstr>
      <vt:lpstr>MODIS Vegetative Indices, e.g. EVI</vt:lpstr>
      <vt:lpstr>Global Fire Emissions Database (GFED)</vt:lpstr>
      <vt:lpstr>Global Fire Emissions Database (GFED)</vt:lpstr>
      <vt:lpstr>Some other DEVELOP fire projects…</vt:lpstr>
      <vt:lpstr>Exploring the potential for near-real-time monitoring of wildfires with airborne polarimetric SAR</vt:lpstr>
      <vt:lpstr>Jet Propulsion Laboratory:  Exploring the potential for near-real-time wildfire monitoring with airborne polarimetric SAR</vt:lpstr>
      <vt:lpstr>Ames Research Center:  Sierra Nevada Decision Support System</vt:lpstr>
      <vt:lpstr>For More Information</vt:lpstr>
      <vt:lpstr>PowerPoint Presentation</vt:lpstr>
    </vt:vector>
  </TitlesOfParts>
  <Company>UC Irvine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Famiglietti</dc:creator>
  <cp:lastModifiedBy>clr</cp:lastModifiedBy>
  <cp:revision>123</cp:revision>
  <dcterms:created xsi:type="dcterms:W3CDTF">2011-07-08T17:25:35Z</dcterms:created>
  <dcterms:modified xsi:type="dcterms:W3CDTF">2014-10-23T20:05:22Z</dcterms:modified>
</cp:coreProperties>
</file>