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267" r:id="rId3"/>
    <p:sldId id="259" r:id="rId4"/>
    <p:sldId id="264" r:id="rId5"/>
    <p:sldId id="263" r:id="rId6"/>
    <p:sldId id="266" r:id="rId7"/>
    <p:sldId id="265" r:id="rId8"/>
    <p:sldId id="258" r:id="rId9"/>
    <p:sldId id="27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57" r:id="rId18"/>
    <p:sldId id="260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ict"/><Relationship Id="rId4" Type="http://schemas.openxmlformats.org/officeDocument/2006/relationships/image" Target="../media/image53.pict"/><Relationship Id="rId5" Type="http://schemas.openxmlformats.org/officeDocument/2006/relationships/image" Target="../media/image54.pict"/><Relationship Id="rId6" Type="http://schemas.openxmlformats.org/officeDocument/2006/relationships/image" Target="../media/image55.pict"/><Relationship Id="rId7" Type="http://schemas.openxmlformats.org/officeDocument/2006/relationships/image" Target="../media/image56.pict"/><Relationship Id="rId8" Type="http://schemas.openxmlformats.org/officeDocument/2006/relationships/image" Target="../media/image57.pict"/><Relationship Id="rId1" Type="http://schemas.openxmlformats.org/officeDocument/2006/relationships/image" Target="../media/image50.pict"/><Relationship Id="rId2" Type="http://schemas.openxmlformats.org/officeDocument/2006/relationships/image" Target="../media/image5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F4993-651D-2D44-BADA-6D5E941DF663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A5559-70B4-584A-92D4-263922A839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5125" indent="-28274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30961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3344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5729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8113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40497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392882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45264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6CD2C8-2719-4B9A-B5D5-6589CD1E6A1F}" type="datetime1">
              <a:rPr lang="en-US" sz="1200"/>
              <a:pPr eaLnBrk="1" hangingPunct="1"/>
              <a:t>4/17/13</a:t>
            </a:fld>
            <a:endParaRPr lang="en-US" sz="1200" dirty="0"/>
          </a:p>
        </p:txBody>
      </p:sp>
      <p:sp>
        <p:nvSpPr>
          <p:cNvPr id="1433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5125" indent="-28274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30961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3344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5729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8113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40497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392882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45264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6F2975-8C01-43B3-BA5C-D2E513C641D4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5125" indent="-28274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30961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3344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5729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8113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40497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392882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45264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6CD2C8-2719-4B9A-B5D5-6589CD1E6A1F}" type="datetime1">
              <a:rPr lang="en-US" sz="1200"/>
              <a:pPr eaLnBrk="1" hangingPunct="1"/>
              <a:t>4/17/13</a:t>
            </a:fld>
            <a:endParaRPr lang="en-US" sz="1200" dirty="0"/>
          </a:p>
        </p:txBody>
      </p:sp>
      <p:sp>
        <p:nvSpPr>
          <p:cNvPr id="1433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5125" indent="-28274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30961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3344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5729" indent="-22619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8113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40497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392882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45264" indent="-22619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6F2975-8C01-43B3-BA5C-D2E513C641D4}" type="slidenum">
              <a:rPr lang="en-US" sz="1200"/>
              <a:pPr eaLnBrk="1" hangingPunct="1"/>
              <a:t>11</a:t>
            </a:fld>
            <a:endParaRPr lang="en-US" sz="1200" dirty="0"/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5749A-9884-0E46-98FA-6ED5932DB0F0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E9BF5-0838-9C43-A490-50F85478176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20" Type="http://schemas.openxmlformats.org/officeDocument/2006/relationships/image" Target="../media/image20.png"/><Relationship Id="rId21" Type="http://schemas.openxmlformats.org/officeDocument/2006/relationships/image" Target="../media/image21.jpeg"/><Relationship Id="rId22" Type="http://schemas.openxmlformats.org/officeDocument/2006/relationships/image" Target="../media/image22.png"/><Relationship Id="rId23" Type="http://schemas.openxmlformats.org/officeDocument/2006/relationships/image" Target="../media/image23.jpeg"/><Relationship Id="rId24" Type="http://schemas.openxmlformats.org/officeDocument/2006/relationships/image" Target="../media/image24.png"/><Relationship Id="rId25" Type="http://schemas.openxmlformats.org/officeDocument/2006/relationships/image" Target="../media/image25.jpeg"/><Relationship Id="rId26" Type="http://schemas.openxmlformats.org/officeDocument/2006/relationships/hyperlink" Target="NULL" TargetMode="External"/><Relationship Id="rId27" Type="http://schemas.openxmlformats.org/officeDocument/2006/relationships/image" Target="../media/image26.jpe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openxmlformats.org/officeDocument/2006/relationships/image" Target="../media/image17.jpeg"/><Relationship Id="rId18" Type="http://schemas.openxmlformats.org/officeDocument/2006/relationships/image" Target="../media/image18.png"/><Relationship Id="rId19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Excel_Sheet1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oleObject" Target="???" TargetMode="External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ISS017-E-006184_l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146175"/>
            <a:ext cx="7196137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ctrTitle"/>
          </p:nvPr>
        </p:nvSpPr>
        <p:spPr>
          <a:xfrm>
            <a:off x="685800" y="2608263"/>
            <a:ext cx="7772400" cy="1470025"/>
          </a:xfrm>
          <a:solidFill>
            <a:schemeClr val="bg1">
              <a:alpha val="79999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dirty="0">
                <a:ea typeface="ＭＳ Ｐゴシック" pitchFamily="-65" charset="-128"/>
                <a:cs typeface="ＭＳ Ｐゴシック" pitchFamily="-65" charset="-128"/>
              </a:rPr>
              <a:t>Airborne Science Program</a:t>
            </a:r>
            <a: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  <a:t> updates at </a:t>
            </a:r>
            <a:b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 b="1" dirty="0">
                <a:ea typeface="ＭＳ Ｐゴシック" pitchFamily="-65" charset="-128"/>
                <a:cs typeface="ＭＳ Ｐゴシック" pitchFamily="-65" charset="-128"/>
              </a:rPr>
              <a:t>NASA Ames Research </a:t>
            </a:r>
            <a: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  <a:t>Center </a:t>
            </a:r>
            <a:b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  <a:t>TFRSAC Meeting, April 17</a:t>
            </a:r>
            <a:r>
              <a:rPr lang="en-US" sz="2400" b="1" baseline="30000" dirty="0" smtClean="0">
                <a:ea typeface="ＭＳ Ｐゴシック" pitchFamily="-65" charset="-128"/>
                <a:cs typeface="ＭＳ Ｐゴシック" pitchFamily="-65" charset="-128"/>
              </a:rPr>
              <a:t>th</a:t>
            </a:r>
            <a:r>
              <a:rPr lang="en-US" sz="2400" b="1" dirty="0" smtClean="0">
                <a:ea typeface="ＭＳ Ｐゴシック" pitchFamily="-65" charset="-128"/>
                <a:cs typeface="ＭＳ Ｐゴシック" pitchFamily="-65" charset="-128"/>
              </a:rPr>
              <a:t>, 2013</a:t>
            </a:r>
            <a:endParaRPr lang="en-US" sz="2400" b="1" dirty="0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7412" name="Picture 12" descr="ASP_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74625"/>
            <a:ext cx="157956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A378E-C7FD-0547-80F7-C8002A6C7A6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4191000"/>
            <a:ext cx="5754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ekton Pro" pitchFamily="34" charset="0"/>
              </a:rPr>
              <a:t>U.S. Geological Survey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ekton Pro" pitchFamily="34" charset="0"/>
              </a:rPr>
              <a:t>NASA Ames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ekton Pro" pitchFamily="34" charset="0"/>
              </a:rPr>
              <a:t>Carnegie Mellon University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ekton Pro" pitchFamily="34" charset="0"/>
              </a:rPr>
              <a:t>Central Washington University</a:t>
            </a: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304800" y="1524000"/>
            <a:ext cx="8551606" cy="609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ekton Pro" pitchFamily="34" charset="0"/>
                <a:cs typeface="Times New Roman" pitchFamily="18" charset="0"/>
              </a:rPr>
              <a:t>Resolving subsurface geology and structures with UAS-borne magnetics: Earthquake hazard and geothermal resource studies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0400" y="647138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September 2012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37707" y="1524000"/>
            <a:ext cx="44196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ekton Pro" pitchFamily="34" charset="0"/>
                <a:cs typeface="Times New Roman" pitchFamily="18" charset="0"/>
              </a:rPr>
              <a:t>Study area: Surprise Valley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303" y="0"/>
            <a:ext cx="46816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837298" y="207655"/>
            <a:ext cx="882650" cy="492125"/>
            <a:chOff x="3081" y="3854"/>
            <a:chExt cx="556" cy="310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3081" y="3858"/>
              <a:ext cx="528" cy="3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3113" y="3908"/>
              <a:ext cx="67" cy="5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6"/>
            <p:cNvSpPr>
              <a:spLocks noChangeArrowheads="1"/>
            </p:cNvSpPr>
            <p:nvPr/>
          </p:nvSpPr>
          <p:spPr bwMode="auto">
            <a:xfrm>
              <a:off x="3113" y="4046"/>
              <a:ext cx="67" cy="58"/>
            </a:xfrm>
            <a:prstGeom prst="triangle">
              <a:avLst>
                <a:gd name="adj" fmla="val 50000"/>
              </a:avLst>
            </a:prstGeom>
            <a:solidFill>
              <a:srgbClr val="D9A055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165" y="3854"/>
              <a:ext cx="3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/>
                <a:t>spring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172" y="4001"/>
              <a:ext cx="4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/>
                <a:t>hot spring</a:t>
              </a: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04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5334000" y="762000"/>
            <a:ext cx="3513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Comic Sans MS" pitchFamily="66" charset="0"/>
              </a:rPr>
              <a:t>Existing ground magnetic paths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468938" y="2717503"/>
            <a:ext cx="246574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288925" indent="-288925"/>
            <a:r>
              <a:rPr lang="en-US" sz="2000" dirty="0" smtClean="0">
                <a:latin typeface="Comic Sans MS" pitchFamily="66" charset="0"/>
              </a:rPr>
              <a:t>3 Seasons</a:t>
            </a:r>
          </a:p>
          <a:p>
            <a:pPr marL="288925" indent="-288925"/>
            <a:r>
              <a:rPr lang="en-US" sz="2000" dirty="0" smtClean="0">
                <a:latin typeface="Comic Sans MS" pitchFamily="66" charset="0"/>
              </a:rPr>
              <a:t>Total line: </a:t>
            </a:r>
            <a:r>
              <a:rPr lang="en-US" sz="2000" dirty="0">
                <a:latin typeface="Comic Sans MS" pitchFamily="66" charset="0"/>
              </a:rPr>
              <a:t>1043km</a:t>
            </a:r>
          </a:p>
          <a:p>
            <a:pPr marL="288925" indent="-288925">
              <a:buFontTx/>
              <a:buChar char="•"/>
            </a:pPr>
            <a:r>
              <a:rPr lang="en-US" dirty="0">
                <a:latin typeface="Comic Sans MS" pitchFamily="66" charset="0"/>
              </a:rPr>
              <a:t>Walked 279km</a:t>
            </a:r>
          </a:p>
          <a:p>
            <a:pPr marL="288925" indent="-288925">
              <a:buFontTx/>
              <a:buChar char="•"/>
            </a:pPr>
            <a:r>
              <a:rPr lang="en-US" dirty="0">
                <a:latin typeface="Comic Sans MS" pitchFamily="66" charset="0"/>
              </a:rPr>
              <a:t>Suburban 80km</a:t>
            </a:r>
          </a:p>
          <a:p>
            <a:pPr marL="288925" indent="-288925">
              <a:buFontTx/>
              <a:buChar char="•"/>
            </a:pPr>
            <a:r>
              <a:rPr lang="en-US" dirty="0">
                <a:latin typeface="Comic Sans MS" pitchFamily="66" charset="0"/>
              </a:rPr>
              <a:t>ATVs </a:t>
            </a:r>
            <a:r>
              <a:rPr lang="en-US" dirty="0" smtClean="0">
                <a:latin typeface="Comic Sans MS" pitchFamily="66" charset="0"/>
              </a:rPr>
              <a:t>684km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52959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36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5181600" y="914400"/>
            <a:ext cx="3513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Comic Sans MS" pitchFamily="66" charset="0"/>
              </a:rPr>
              <a:t>Ground and UAS magnetic paths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468938" y="3148389"/>
            <a:ext cx="286007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288925" indent="-288925"/>
            <a:r>
              <a:rPr lang="en-US" sz="2000" dirty="0">
                <a:latin typeface="Comic Sans MS" pitchFamily="66" charset="0"/>
              </a:rPr>
              <a:t>Total </a:t>
            </a:r>
            <a:r>
              <a:rPr lang="en-US" sz="2000" dirty="0" smtClean="0">
                <a:latin typeface="Comic Sans MS" pitchFamily="66" charset="0"/>
              </a:rPr>
              <a:t>ground: </a:t>
            </a:r>
            <a:r>
              <a:rPr lang="en-US" sz="2000" dirty="0">
                <a:latin typeface="Comic Sans MS" pitchFamily="66" charset="0"/>
              </a:rPr>
              <a:t>1043km</a:t>
            </a:r>
          </a:p>
          <a:p>
            <a:pPr marL="288925" indent="-288925">
              <a:buFontTx/>
              <a:buChar char="•"/>
            </a:pPr>
            <a:r>
              <a:rPr lang="en-US" dirty="0" smtClean="0">
                <a:latin typeface="Comic Sans MS" pitchFamily="66" charset="0"/>
              </a:rPr>
              <a:t>3 seasons (~8 weeks)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0663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943600" y="2165866"/>
            <a:ext cx="5334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43600" y="2470666"/>
            <a:ext cx="5334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29400" y="228600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Ground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198120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UAS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468938" y="4114800"/>
            <a:ext cx="24833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288925" indent="-288925"/>
            <a:r>
              <a:rPr lang="en-US" sz="2000" dirty="0">
                <a:latin typeface="Comic Sans MS" pitchFamily="66" charset="0"/>
              </a:rPr>
              <a:t>Total </a:t>
            </a:r>
            <a:r>
              <a:rPr lang="en-US" sz="2000" dirty="0" smtClean="0">
                <a:latin typeface="Comic Sans MS" pitchFamily="66" charset="0"/>
              </a:rPr>
              <a:t>UAS: 1183km</a:t>
            </a:r>
            <a:endParaRPr lang="en-US" sz="2000" dirty="0">
              <a:latin typeface="Comic Sans MS" pitchFamily="66" charset="0"/>
            </a:endParaRPr>
          </a:p>
          <a:p>
            <a:pPr marL="288925" indent="-288925">
              <a:buFontTx/>
              <a:buChar char="•"/>
            </a:pPr>
            <a:r>
              <a:rPr lang="en-US" dirty="0" smtClean="0">
                <a:latin typeface="Comic Sans MS" pitchFamily="66" charset="0"/>
              </a:rPr>
              <a:t>3 days 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53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181600" y="569893"/>
            <a:ext cx="3513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Comic Sans MS" pitchFamily="66" charset="0"/>
              </a:rPr>
              <a:t>Ground magnetic map</a:t>
            </a:r>
            <a:endParaRPr lang="en-US" sz="2800" b="1" dirty="0">
              <a:latin typeface="Comic Sans MS" pitchFamily="66" charset="0"/>
            </a:endParaRP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5300663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3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5257800" y="762000"/>
            <a:ext cx="3513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Comic Sans MS" pitchFamily="66" charset="0"/>
              </a:rPr>
              <a:t>Ground and UAS magnetic maps</a:t>
            </a:r>
            <a:endParaRPr lang="en-US" sz="2800" b="1" dirty="0">
              <a:latin typeface="Comic Sans MS" pitchFamily="66" charset="0"/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5300663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053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4724400" y="152400"/>
            <a:ext cx="464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Comic Sans MS" pitchFamily="66" charset="0"/>
              </a:rPr>
              <a:t>SIERRA UAS magnetic survey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6350"/>
            <a:ext cx="9228138" cy="6888163"/>
            <a:chOff x="0" y="7138"/>
            <a:chExt cx="9228009" cy="6888116"/>
          </a:xfrm>
        </p:grpSpPr>
        <p:pic>
          <p:nvPicPr>
            <p:cNvPr id="11271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545" y="1310536"/>
              <a:ext cx="4316464" cy="5584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38"/>
              <a:ext cx="5295076" cy="6850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2092296" y="1834339"/>
              <a:ext cx="3267029" cy="501647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092296" y="4048885"/>
              <a:ext cx="3267029" cy="2389172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860968" y="6455519"/>
              <a:ext cx="263521" cy="2619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89599" y="6455519"/>
              <a:ext cx="263521" cy="2619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0604" y="6463457"/>
              <a:ext cx="476243" cy="2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2 km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92296" y="2335985"/>
              <a:ext cx="1269982" cy="17129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4800600" y="685800"/>
            <a:ext cx="45831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Detailed UAS survey reveals that </a:t>
            </a:r>
            <a:r>
              <a:rPr lang="en-US" dirty="0" err="1" smtClean="0">
                <a:latin typeface="Comic Sans MS" pitchFamily="66" charset="0"/>
              </a:rPr>
              <a:t>hotsprings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are located </a:t>
            </a:r>
            <a:r>
              <a:rPr lang="en-US" dirty="0" smtClean="0">
                <a:latin typeface="Comic Sans MS" pitchFamily="66" charset="0"/>
              </a:rPr>
              <a:t>at structural breaks along basin magnetic high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1" y="2895600"/>
            <a:ext cx="2057399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Seifert </a:t>
            </a:r>
            <a:r>
              <a:rPr lang="en-US" sz="1400" dirty="0" err="1" smtClean="0">
                <a:latin typeface="Comic Sans MS" pitchFamily="66" charset="0"/>
              </a:rPr>
              <a:t>Hotsprings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3276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omic Sans MS" pitchFamily="66" charset="0"/>
              </a:rPr>
              <a:t>Leonards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 err="1" smtClean="0">
                <a:latin typeface="Comic Sans MS" pitchFamily="66" charset="0"/>
              </a:rPr>
              <a:t>Hotsprings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3800" y="5181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Surprise Valley </a:t>
            </a:r>
            <a:r>
              <a:rPr lang="en-US" sz="1400" dirty="0" err="1" smtClean="0">
                <a:latin typeface="Comic Sans MS" pitchFamily="66" charset="0"/>
              </a:rPr>
              <a:t>Hotsprings</a:t>
            </a:r>
            <a:endParaRPr lang="en-US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2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ops_diagram3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41" y="2393857"/>
            <a:ext cx="6418027" cy="434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791" y="270199"/>
            <a:ext cx="85663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MIZOPEX Concept of Operations Over the Beaufort Sea:</a:t>
            </a:r>
          </a:p>
          <a:p>
            <a:pPr>
              <a:buFont typeface="Arial"/>
              <a:buChar char="•"/>
            </a:pPr>
            <a:r>
              <a:rPr lang="en-US" dirty="0" smtClean="0"/>
              <a:t> SIERRA flies long-range transects along straight-and-level tracks co-located with satellite overpass tracks.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ScanEagles</a:t>
            </a:r>
            <a:r>
              <a:rPr lang="en-US" dirty="0" smtClean="0"/>
              <a:t> focus on detailed, sustained observations at low altitude over more localized locations, including dropping “air-deployed micro buoys”.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DataHawk</a:t>
            </a:r>
            <a:r>
              <a:rPr lang="en-US" dirty="0" smtClean="0"/>
              <a:t> “Self-Deploying Surface Sensor” (SDSS) mini-</a:t>
            </a:r>
            <a:r>
              <a:rPr lang="en-US" dirty="0" err="1" smtClean="0"/>
              <a:t>UAVs</a:t>
            </a:r>
            <a:r>
              <a:rPr lang="en-US" dirty="0" smtClean="0"/>
              <a:t> are launched on one-way flights to land on water and deploy sensor strings.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7791" y="2628900"/>
            <a:ext cx="2148350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ScanEagle</a:t>
            </a:r>
            <a:r>
              <a:rPr lang="en-US" dirty="0" smtClean="0"/>
              <a:t> and </a:t>
            </a:r>
            <a:r>
              <a:rPr lang="en-US" dirty="0" err="1" smtClean="0"/>
              <a:t>DataHawk</a:t>
            </a:r>
            <a:r>
              <a:rPr lang="en-US" dirty="0" smtClean="0"/>
              <a:t> UAS include safety aspects such as lost-</a:t>
            </a:r>
            <a:r>
              <a:rPr lang="en-US" dirty="0" err="1" smtClean="0"/>
              <a:t>comm</a:t>
            </a:r>
            <a:r>
              <a:rPr lang="en-US" dirty="0" smtClean="0"/>
              <a:t> procedures and failure modes.</a:t>
            </a:r>
          </a:p>
          <a:p>
            <a:endParaRPr lang="en-US" dirty="0" smtClean="0"/>
          </a:p>
          <a:p>
            <a:r>
              <a:rPr lang="en-US" dirty="0" smtClean="0"/>
              <a:t>Both UAS have considerable history of safe use, with </a:t>
            </a:r>
            <a:r>
              <a:rPr lang="en-US" dirty="0" err="1" smtClean="0"/>
              <a:t>ScanEagles</a:t>
            </a:r>
            <a:r>
              <a:rPr lang="en-US" dirty="0" smtClean="0"/>
              <a:t> having accumulated 10’s of thousands of flight hours.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2463800"/>
            <a:ext cx="1422399" cy="10647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4732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2000" b="0" dirty="0" smtClean="0"/>
              <a:t>Dragon </a:t>
            </a:r>
            <a:r>
              <a:rPr lang="en-US" sz="2000" b="0" dirty="0"/>
              <a:t>Eye Deployment to </a:t>
            </a:r>
            <a:r>
              <a:rPr lang="en-US" sz="2000" b="0" dirty="0" err="1"/>
              <a:t>Turrialba</a:t>
            </a:r>
            <a:r>
              <a:rPr lang="en-US" sz="2000" b="0" dirty="0"/>
              <a:t> Volcano in Costa Rica in </a:t>
            </a:r>
            <a:r>
              <a:rPr lang="en-US" sz="2000" b="0" dirty="0" smtClean="0"/>
              <a:t>Support </a:t>
            </a:r>
            <a:r>
              <a:rPr lang="en-US" sz="2000" b="0" dirty="0"/>
              <a:t>of ASTER SO</a:t>
            </a:r>
            <a:r>
              <a:rPr lang="en-US" sz="1200" dirty="0"/>
              <a:t>2</a:t>
            </a:r>
            <a:r>
              <a:rPr lang="en-US" sz="2000" b="0" dirty="0"/>
              <a:t> </a:t>
            </a:r>
            <a:r>
              <a:rPr lang="en-US" sz="2000" b="0" dirty="0" smtClean="0"/>
              <a:t>Data Product Validation </a:t>
            </a:r>
            <a:endParaRPr lang="en-US" sz="2000" dirty="0">
              <a:cs typeface="+mj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0" y="934884"/>
            <a:ext cx="4648200" cy="5596468"/>
          </a:xfrm>
        </p:spPr>
        <p:txBody>
          <a:bodyPr/>
          <a:lstStyle/>
          <a:p>
            <a:r>
              <a:rPr lang="en-US" sz="1200" dirty="0" smtClean="0"/>
              <a:t>The </a:t>
            </a:r>
            <a:r>
              <a:rPr lang="en-US" sz="1200" dirty="0"/>
              <a:t>RQ-14 Dragon Eye </a:t>
            </a:r>
            <a:r>
              <a:rPr lang="en-US" sz="1200" dirty="0" err="1" smtClean="0"/>
              <a:t>sUAVs</a:t>
            </a:r>
            <a:r>
              <a:rPr lang="en-US" sz="1200" dirty="0" smtClean="0"/>
              <a:t> </a:t>
            </a:r>
            <a:r>
              <a:rPr lang="en-US" sz="1200" dirty="0"/>
              <a:t>were recently acquired by Ames from the U.S. Marine Corps via GSA </a:t>
            </a:r>
            <a:r>
              <a:rPr lang="en-US" sz="1200" dirty="0" smtClean="0"/>
              <a:t>to </a:t>
            </a:r>
            <a:r>
              <a:rPr lang="en-US" sz="1200" dirty="0"/>
              <a:t>support this </a:t>
            </a:r>
            <a:r>
              <a:rPr lang="en-US" sz="1200" dirty="0" smtClean="0"/>
              <a:t>mission—good example of civilian repurposing of military hardware</a:t>
            </a:r>
            <a:endParaRPr lang="en-US" sz="1200" dirty="0"/>
          </a:p>
          <a:p>
            <a:r>
              <a:rPr lang="en-US" sz="1200" dirty="0" smtClean="0"/>
              <a:t>Flights </a:t>
            </a:r>
            <a:r>
              <a:rPr lang="en-US" sz="1200" dirty="0"/>
              <a:t>occurred from March 10-13, </a:t>
            </a:r>
            <a:r>
              <a:rPr lang="en-US" sz="1200" dirty="0" smtClean="0"/>
              <a:t>2013 </a:t>
            </a:r>
            <a:endParaRPr lang="en-US" sz="1200" dirty="0"/>
          </a:p>
          <a:p>
            <a:r>
              <a:rPr lang="en-US" sz="1200" dirty="0" smtClean="0"/>
              <a:t>5 </a:t>
            </a:r>
            <a:r>
              <a:rPr lang="en-US" sz="1200" dirty="0"/>
              <a:t>science flights with SO</a:t>
            </a:r>
            <a:r>
              <a:rPr lang="en-US" sz="900" dirty="0"/>
              <a:t>2</a:t>
            </a:r>
            <a:r>
              <a:rPr lang="en-US" sz="1200" dirty="0"/>
              <a:t> sensor and 1 science flight with thermal </a:t>
            </a:r>
            <a:r>
              <a:rPr lang="en-US" sz="1200" dirty="0" smtClean="0"/>
              <a:t>camera (7-12µm band)</a:t>
            </a:r>
          </a:p>
          <a:p>
            <a:r>
              <a:rPr lang="en-US" sz="1200" dirty="0" smtClean="0"/>
              <a:t>SO</a:t>
            </a:r>
            <a:r>
              <a:rPr lang="en-US" sz="900" dirty="0" smtClean="0"/>
              <a:t>2</a:t>
            </a:r>
            <a:r>
              <a:rPr lang="en-US" sz="1200" dirty="0" smtClean="0"/>
              <a:t> </a:t>
            </a:r>
            <a:r>
              <a:rPr lang="en-US" sz="1200" dirty="0"/>
              <a:t>concentrations of ~6-</a:t>
            </a:r>
            <a:r>
              <a:rPr lang="en-US" sz="1200" dirty="0" smtClean="0"/>
              <a:t>20 ppm </a:t>
            </a:r>
            <a:r>
              <a:rPr lang="en-US" sz="1200" dirty="0"/>
              <a:t>were detected throughout the </a:t>
            </a:r>
            <a:r>
              <a:rPr lang="en-US" sz="1200" dirty="0" smtClean="0"/>
              <a:t>day</a:t>
            </a:r>
            <a:endParaRPr lang="en-US" sz="1200" dirty="0"/>
          </a:p>
          <a:p>
            <a:r>
              <a:rPr lang="en-US" sz="1200" dirty="0" smtClean="0"/>
              <a:t>Collected </a:t>
            </a:r>
            <a:r>
              <a:rPr lang="en-US" sz="1200" dirty="0"/>
              <a:t>measurements in the volcano plume coincident with an ASTER </a:t>
            </a:r>
            <a:r>
              <a:rPr lang="en-US" sz="1200" dirty="0" smtClean="0"/>
              <a:t>overpass</a:t>
            </a:r>
            <a:endParaRPr lang="en-US" sz="1200" dirty="0"/>
          </a:p>
          <a:p>
            <a:r>
              <a:rPr lang="en-US" sz="1200" dirty="0" smtClean="0"/>
              <a:t>Expanded </a:t>
            </a:r>
            <a:r>
              <a:rPr lang="en-US" sz="1200" dirty="0"/>
              <a:t>flight envelope up to </a:t>
            </a:r>
            <a:r>
              <a:rPr lang="en-US" sz="1200" dirty="0" smtClean="0"/>
              <a:t>12,500 </a:t>
            </a:r>
            <a:r>
              <a:rPr lang="en-US" sz="1200" dirty="0" err="1" smtClean="0"/>
              <a:t>ft</a:t>
            </a:r>
            <a:r>
              <a:rPr lang="en-US" sz="1200" dirty="0" smtClean="0"/>
              <a:t> ASL </a:t>
            </a:r>
            <a:r>
              <a:rPr lang="en-US" sz="1200" dirty="0"/>
              <a:t>from </a:t>
            </a:r>
            <a:r>
              <a:rPr lang="en-US" sz="1200" dirty="0" smtClean="0"/>
              <a:t>8,000 </a:t>
            </a:r>
            <a:r>
              <a:rPr lang="en-US" sz="1200" dirty="0" err="1" smtClean="0"/>
              <a:t>ft</a:t>
            </a:r>
            <a:r>
              <a:rPr lang="en-US" sz="1200" dirty="0" smtClean="0"/>
              <a:t> ASL </a:t>
            </a:r>
            <a:r>
              <a:rPr lang="en-US" sz="1200" dirty="0"/>
              <a:t>published operational </a:t>
            </a:r>
            <a:r>
              <a:rPr lang="en-US" sz="1200" dirty="0" smtClean="0"/>
              <a:t>ceiling </a:t>
            </a:r>
            <a:endParaRPr lang="en-US" sz="1200" dirty="0"/>
          </a:p>
          <a:p>
            <a:r>
              <a:rPr lang="en-US" sz="1200" dirty="0" smtClean="0"/>
              <a:t>Next </a:t>
            </a:r>
            <a:r>
              <a:rPr lang="en-US" sz="1200" dirty="0"/>
              <a:t>deployment in 2014 will include the </a:t>
            </a:r>
            <a:r>
              <a:rPr lang="en-US" sz="1200" dirty="0" smtClean="0"/>
              <a:t>ARC SIERRA </a:t>
            </a:r>
            <a:r>
              <a:rPr lang="en-US" sz="1200" dirty="0"/>
              <a:t>UAV carrying a mass spectrometer and other </a:t>
            </a:r>
            <a:r>
              <a:rPr lang="en-US" sz="1200" dirty="0" smtClean="0"/>
              <a:t>instruments + Dragon Eye</a:t>
            </a:r>
            <a:endParaRPr lang="en-US" sz="1200" dirty="0"/>
          </a:p>
          <a:p>
            <a:r>
              <a:rPr lang="en-US" sz="1200" dirty="0" smtClean="0"/>
              <a:t>Funded </a:t>
            </a:r>
            <a:r>
              <a:rPr lang="en-US" sz="1200" dirty="0"/>
              <a:t>by </a:t>
            </a:r>
            <a:r>
              <a:rPr lang="en-US" sz="1200" dirty="0" smtClean="0"/>
              <a:t>NASA Earth </a:t>
            </a:r>
            <a:r>
              <a:rPr lang="en-US" sz="1200" dirty="0"/>
              <a:t>Surface &amp; Interior Focus </a:t>
            </a:r>
            <a:r>
              <a:rPr lang="en-US" sz="1200" dirty="0" smtClean="0"/>
              <a:t>Area (John </a:t>
            </a:r>
            <a:r>
              <a:rPr lang="en-US" sz="1200" dirty="0" err="1"/>
              <a:t>Labrecque</a:t>
            </a:r>
            <a:r>
              <a:rPr lang="en-US" sz="1200" dirty="0" smtClean="0"/>
              <a:t>) </a:t>
            </a:r>
            <a:r>
              <a:rPr lang="en-US" sz="1200" dirty="0"/>
              <a:t>and the University of Costa </a:t>
            </a:r>
            <a:r>
              <a:rPr lang="en-US" sz="1200" dirty="0" smtClean="0"/>
              <a:t>Rica  (Prof. Jorge Andres Diaz, Co-I)</a:t>
            </a:r>
            <a:endParaRPr lang="en-US" sz="1200" dirty="0"/>
          </a:p>
          <a:p>
            <a:r>
              <a:rPr lang="en-US" sz="1200" dirty="0" smtClean="0"/>
              <a:t>US Flight </a:t>
            </a:r>
            <a:r>
              <a:rPr lang="en-US" sz="1200" dirty="0"/>
              <a:t>Team from JPL, ARC, WFF</a:t>
            </a:r>
          </a:p>
          <a:p>
            <a:r>
              <a:rPr lang="en-US" sz="1200" dirty="0" smtClean="0"/>
              <a:t>Other </a:t>
            </a:r>
            <a:r>
              <a:rPr lang="en-US" sz="1200" dirty="0"/>
              <a:t>participants/</a:t>
            </a:r>
            <a:r>
              <a:rPr lang="en-US" sz="1200" dirty="0" smtClean="0"/>
              <a:t>advisors</a:t>
            </a:r>
          </a:p>
          <a:p>
            <a:pPr lvl="1"/>
            <a:r>
              <a:rPr lang="en-US" sz="1000" dirty="0" smtClean="0"/>
              <a:t>Applied </a:t>
            </a:r>
            <a:r>
              <a:rPr lang="en-US" sz="1000" dirty="0"/>
              <a:t>Sciences University Düsseldorf (Germany</a:t>
            </a:r>
            <a:r>
              <a:rPr lang="en-US" sz="1000" dirty="0" smtClean="0"/>
              <a:t>)</a:t>
            </a:r>
          </a:p>
          <a:p>
            <a:pPr lvl="1"/>
            <a:r>
              <a:rPr lang="en-US" sz="1000" dirty="0" err="1" smtClean="0"/>
              <a:t>RadMet</a:t>
            </a:r>
            <a:r>
              <a:rPr lang="en-US" sz="1000" dirty="0" smtClean="0"/>
              <a:t> LLC (Redwood City, CA)</a:t>
            </a:r>
          </a:p>
          <a:p>
            <a:pPr lvl="1"/>
            <a:r>
              <a:rPr lang="en-US" sz="1000" dirty="0" err="1" smtClean="0"/>
              <a:t>Teledaq</a:t>
            </a:r>
            <a:r>
              <a:rPr lang="en-US" sz="1000" dirty="0" smtClean="0"/>
              <a:t> </a:t>
            </a:r>
            <a:r>
              <a:rPr lang="en-US" sz="1000" dirty="0"/>
              <a:t>LLC (Santa Clarita, </a:t>
            </a:r>
            <a:r>
              <a:rPr lang="en-US" sz="1000" dirty="0" smtClean="0"/>
              <a:t>CA</a:t>
            </a:r>
            <a:r>
              <a:rPr lang="en-US" sz="1000" dirty="0"/>
              <a:t>)</a:t>
            </a:r>
            <a:endParaRPr lang="en-US" sz="1000" dirty="0" smtClean="0"/>
          </a:p>
          <a:p>
            <a:pPr lvl="1"/>
            <a:r>
              <a:rPr lang="en-US" sz="1000" dirty="0" err="1" smtClean="0"/>
              <a:t>Aerovironment</a:t>
            </a:r>
            <a:r>
              <a:rPr lang="en-US" sz="1000" dirty="0"/>
              <a:t>, Inc. (Monrovia, CA</a:t>
            </a:r>
            <a:r>
              <a:rPr lang="en-US" sz="1000" dirty="0" smtClean="0"/>
              <a:t>) </a:t>
            </a:r>
          </a:p>
          <a:p>
            <a:r>
              <a:rPr lang="en-US" sz="1200" dirty="0" smtClean="0"/>
              <a:t>Principal Investigator: David C. </a:t>
            </a:r>
            <a:r>
              <a:rPr lang="en-US" sz="1200" dirty="0" err="1" smtClean="0"/>
              <a:t>Pieri</a:t>
            </a:r>
            <a:r>
              <a:rPr lang="en-US" sz="1200" dirty="0" smtClean="0"/>
              <a:t> (JPL)</a:t>
            </a:r>
            <a:endParaRPr lang="en-US" sz="1200" dirty="0"/>
          </a:p>
        </p:txBody>
      </p:sp>
      <p:sp>
        <p:nvSpPr>
          <p:cNvPr id="12" name="Line 70"/>
          <p:cNvSpPr>
            <a:spLocks noChangeShapeType="1"/>
          </p:cNvSpPr>
          <p:nvPr/>
        </p:nvSpPr>
        <p:spPr bwMode="auto">
          <a:xfrm flipH="1">
            <a:off x="4546025" y="914400"/>
            <a:ext cx="0" cy="5410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6306" b="630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 t="3972" b="397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35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54088"/>
            <a:ext cx="46101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4770141"/>
            <a:ext cx="4838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Arial" pitchFamily="-65" charset="0"/>
                <a:cs typeface="Arial" pitchFamily="-65" charset="0"/>
              </a:rPr>
              <a:t>Balloon-borne 3D in situ volcanic plume SO2 concentration data for </a:t>
            </a:r>
            <a:r>
              <a:rPr lang="en-US" sz="1600" dirty="0" err="1">
                <a:ea typeface="Arial" pitchFamily="-65" charset="0"/>
                <a:cs typeface="Arial" pitchFamily="-65" charset="0"/>
              </a:rPr>
              <a:t>Turrialba</a:t>
            </a:r>
            <a:r>
              <a:rPr lang="en-US" sz="1600" dirty="0">
                <a:ea typeface="Arial" pitchFamily="-65" charset="0"/>
                <a:cs typeface="Arial" pitchFamily="-65" charset="0"/>
              </a:rPr>
              <a:t> Volcano Feb. 1, 2012 (red in the GPS traces indicates the highest SO2 concentrations--around 5ppmv)</a:t>
            </a:r>
            <a:r>
              <a:rPr lang="en-US" sz="1600" dirty="0" smtClean="0">
                <a:ea typeface="Arial" pitchFamily="-65" charset="0"/>
                <a:cs typeface="Arial" pitchFamily="-65" charset="0"/>
              </a:rPr>
              <a:t> </a:t>
            </a:r>
          </a:p>
          <a:p>
            <a:endParaRPr lang="en-US" sz="1600" dirty="0" smtClean="0">
              <a:ea typeface="Arial" pitchFamily="-65" charset="0"/>
              <a:cs typeface="Arial" pitchFamily="-65" charset="0"/>
            </a:endParaRPr>
          </a:p>
          <a:p>
            <a:endParaRPr lang="en-US" sz="1600" dirty="0">
              <a:ea typeface="Arial" pitchFamily="-65" charset="0"/>
              <a:cs typeface="Arial" pitchFamily="-65" charset="0"/>
            </a:endParaRP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228600" y="68263"/>
            <a:ext cx="876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 dirty="0">
                <a:solidFill>
                  <a:srgbClr val="0033CC"/>
                </a:solidFill>
                <a:ea typeface="Arial" pitchFamily="-65" charset="0"/>
                <a:cs typeface="Arial" pitchFamily="-65" charset="0"/>
              </a:rPr>
              <a:t>In-Situ</a:t>
            </a:r>
            <a:r>
              <a:rPr lang="en-US" sz="3600" u="sng" dirty="0" smtClean="0">
                <a:solidFill>
                  <a:srgbClr val="0033CC"/>
                </a:solidFill>
                <a:ea typeface="Arial" pitchFamily="-65" charset="0"/>
                <a:cs typeface="Arial" pitchFamily="-65" charset="0"/>
              </a:rPr>
              <a:t> Chemistry of </a:t>
            </a:r>
            <a:r>
              <a:rPr lang="en-US" sz="3600" u="sng" dirty="0">
                <a:solidFill>
                  <a:srgbClr val="0033CC"/>
                </a:solidFill>
                <a:ea typeface="Arial" pitchFamily="-65" charset="0"/>
                <a:cs typeface="Arial" pitchFamily="-65" charset="0"/>
              </a:rPr>
              <a:t>Volcanic Plumes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/>
          <a:srcRect l="3609" t="11111" r="12746"/>
          <a:stretch>
            <a:fillRect/>
          </a:stretch>
        </p:blipFill>
        <p:spPr bwMode="auto">
          <a:xfrm>
            <a:off x="4838700" y="2683716"/>
            <a:ext cx="4152900" cy="35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 21"/>
          <p:cNvSpPr>
            <a:spLocks noChangeArrowheads="1"/>
          </p:cNvSpPr>
          <p:nvPr/>
        </p:nvSpPr>
        <p:spPr bwMode="auto">
          <a:xfrm>
            <a:off x="1277938" y="1519238"/>
            <a:ext cx="7218362" cy="45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97282" name="Picture 9" descr="Sier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5257800"/>
            <a:ext cx="4556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17"/>
          <p:cNvSpPr txBox="1">
            <a:spLocks noChangeArrowheads="1"/>
          </p:cNvSpPr>
          <p:nvPr/>
        </p:nvSpPr>
        <p:spPr bwMode="auto">
          <a:xfrm rot="-5400000">
            <a:off x="-497681" y="3571082"/>
            <a:ext cx="15430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Altitude (feet)</a:t>
            </a:r>
          </a:p>
        </p:txBody>
      </p:sp>
      <p:sp>
        <p:nvSpPr>
          <p:cNvPr id="22535" name="Rectangle 221"/>
          <p:cNvSpPr>
            <a:spLocks noChangeArrowheads="1"/>
          </p:cNvSpPr>
          <p:nvPr/>
        </p:nvSpPr>
        <p:spPr bwMode="auto">
          <a:xfrm>
            <a:off x="663575" y="2519363"/>
            <a:ext cx="484188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60000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536" name="Rectangle 222"/>
          <p:cNvSpPr>
            <a:spLocks noChangeArrowheads="1"/>
          </p:cNvSpPr>
          <p:nvPr/>
        </p:nvSpPr>
        <p:spPr bwMode="auto">
          <a:xfrm>
            <a:off x="663575" y="1949450"/>
            <a:ext cx="4841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70000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537" name="Rectangle 223"/>
          <p:cNvSpPr>
            <a:spLocks noChangeArrowheads="1"/>
          </p:cNvSpPr>
          <p:nvPr/>
        </p:nvSpPr>
        <p:spPr bwMode="auto">
          <a:xfrm>
            <a:off x="663575" y="1377950"/>
            <a:ext cx="4841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80000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538" name="Rectangle 224"/>
          <p:cNvSpPr>
            <a:spLocks noChangeArrowheads="1"/>
          </p:cNvSpPr>
          <p:nvPr/>
        </p:nvSpPr>
        <p:spPr bwMode="auto">
          <a:xfrm>
            <a:off x="1139825" y="6175375"/>
            <a:ext cx="9683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97288" name="Picture 2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882775"/>
            <a:ext cx="6238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2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225675"/>
            <a:ext cx="6191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8" name="Rectangle 235"/>
          <p:cNvSpPr>
            <a:spLocks noChangeArrowheads="1"/>
          </p:cNvSpPr>
          <p:nvPr/>
        </p:nvSpPr>
        <p:spPr bwMode="auto">
          <a:xfrm>
            <a:off x="5891213" y="1711325"/>
            <a:ext cx="284162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ER-2</a:t>
            </a:r>
          </a:p>
        </p:txBody>
      </p:sp>
      <p:pic>
        <p:nvPicPr>
          <p:cNvPr id="97291" name="Picture 2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5900" y="3657600"/>
            <a:ext cx="622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0" name="Rectangle 239"/>
          <p:cNvSpPr>
            <a:spLocks noChangeArrowheads="1"/>
          </p:cNvSpPr>
          <p:nvPr/>
        </p:nvSpPr>
        <p:spPr bwMode="auto">
          <a:xfrm>
            <a:off x="4689475" y="3811588"/>
            <a:ext cx="280988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S-3B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97293" name="Picture 2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5813" y="3508375"/>
            <a:ext cx="6238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2" name="Rectangle 242"/>
          <p:cNvSpPr>
            <a:spLocks noChangeArrowheads="1"/>
          </p:cNvSpPr>
          <p:nvPr/>
        </p:nvSpPr>
        <p:spPr bwMode="auto">
          <a:xfrm>
            <a:off x="5857875" y="3325813"/>
            <a:ext cx="300038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DC-8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97295" name="Picture 2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9400" y="3282950"/>
            <a:ext cx="6238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5" name="Rectangle 246"/>
          <p:cNvSpPr>
            <a:spLocks noChangeArrowheads="1"/>
          </p:cNvSpPr>
          <p:nvPr/>
        </p:nvSpPr>
        <p:spPr bwMode="auto">
          <a:xfrm>
            <a:off x="2820988" y="3101975"/>
            <a:ext cx="458787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Lear 25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557" name="Rectangle 253"/>
          <p:cNvSpPr>
            <a:spLocks noChangeArrowheads="1"/>
          </p:cNvSpPr>
          <p:nvPr/>
        </p:nvSpPr>
        <p:spPr bwMode="auto">
          <a:xfrm>
            <a:off x="7583488" y="3711575"/>
            <a:ext cx="427037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Ikhana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264"/>
          <p:cNvGrpSpPr>
            <a:grpSpLocks/>
          </p:cNvGrpSpPr>
          <p:nvPr/>
        </p:nvGrpSpPr>
        <p:grpSpPr bwMode="auto">
          <a:xfrm>
            <a:off x="8080375" y="2093913"/>
            <a:ext cx="681038" cy="520700"/>
            <a:chOff x="5040" y="1104"/>
            <a:chExt cx="446" cy="353"/>
          </a:xfrm>
        </p:grpSpPr>
        <p:pic>
          <p:nvPicPr>
            <p:cNvPr id="97399" name="Picture 25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040" y="1104"/>
              <a:ext cx="44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400" name="Picture 25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40" y="1280"/>
              <a:ext cx="44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59" name="Rectangle 256"/>
          <p:cNvSpPr>
            <a:spLocks noChangeArrowheads="1"/>
          </p:cNvSpPr>
          <p:nvPr/>
        </p:nvSpPr>
        <p:spPr bwMode="auto">
          <a:xfrm>
            <a:off x="7620000" y="1917700"/>
            <a:ext cx="803275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Global Hawk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560" name="Rectangle 263"/>
          <p:cNvSpPr>
            <a:spLocks noChangeArrowheads="1"/>
          </p:cNvSpPr>
          <p:nvPr/>
        </p:nvSpPr>
        <p:spPr bwMode="auto">
          <a:xfrm>
            <a:off x="4433888" y="2971800"/>
            <a:ext cx="612775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C-20/G-III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571" name="Rectangle 240"/>
          <p:cNvSpPr>
            <a:spLocks noChangeArrowheads="1"/>
          </p:cNvSpPr>
          <p:nvPr/>
        </p:nvSpPr>
        <p:spPr bwMode="auto">
          <a:xfrm>
            <a:off x="4711700" y="4114800"/>
            <a:ext cx="7635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B-200/UC12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97302" name="Picture 23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10038" y="4114800"/>
            <a:ext cx="5381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74" name="Rectangle 2"/>
          <p:cNvSpPr>
            <a:spLocks noChangeArrowheads="1"/>
          </p:cNvSpPr>
          <p:nvPr/>
        </p:nvSpPr>
        <p:spPr bwMode="auto">
          <a:xfrm>
            <a:off x="271463" y="252413"/>
            <a:ext cx="8597900" cy="533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+mn-cs"/>
              </a:rPr>
              <a:t>NASA Earth Science Research  Capable Aircraft</a:t>
            </a:r>
          </a:p>
        </p:txBody>
      </p:sp>
      <p:pic>
        <p:nvPicPr>
          <p:cNvPr id="97304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05200" y="3457575"/>
            <a:ext cx="6604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05" name="TextBox 263"/>
          <p:cNvSpPr txBox="1">
            <a:spLocks noChangeArrowheads="1"/>
          </p:cNvSpPr>
          <p:nvPr/>
        </p:nvSpPr>
        <p:spPr bwMode="auto">
          <a:xfrm>
            <a:off x="3429000" y="3200400"/>
            <a:ext cx="7794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Falcon</a:t>
            </a:r>
          </a:p>
        </p:txBody>
      </p:sp>
      <p:sp>
        <p:nvSpPr>
          <p:cNvPr id="22583" name="Rectangle 236"/>
          <p:cNvSpPr>
            <a:spLocks noChangeArrowheads="1"/>
          </p:cNvSpPr>
          <p:nvPr/>
        </p:nvSpPr>
        <p:spPr bwMode="auto">
          <a:xfrm>
            <a:off x="4075113" y="2057400"/>
            <a:ext cx="425450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WB-57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232"/>
          <p:cNvGrpSpPr>
            <a:grpSpLocks/>
          </p:cNvGrpSpPr>
          <p:nvPr/>
        </p:nvGrpSpPr>
        <p:grpSpPr bwMode="auto">
          <a:xfrm>
            <a:off x="7569200" y="3873500"/>
            <a:ext cx="681038" cy="433388"/>
            <a:chOff x="7229509" y="3639139"/>
            <a:chExt cx="681076" cy="433137"/>
          </a:xfrm>
        </p:grpSpPr>
        <p:pic>
          <p:nvPicPr>
            <p:cNvPr id="97397" name="Picture 25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229509" y="3639139"/>
              <a:ext cx="681076" cy="22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398" name="Picture 25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229509" y="3851288"/>
              <a:ext cx="681076" cy="22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1"/>
          <p:cNvGrpSpPr>
            <a:grpSpLocks/>
          </p:cNvGrpSpPr>
          <p:nvPr/>
        </p:nvGrpSpPr>
        <p:grpSpPr bwMode="auto">
          <a:xfrm>
            <a:off x="4419600" y="3268663"/>
            <a:ext cx="641350" cy="450850"/>
            <a:chOff x="2718529" y="3251897"/>
            <a:chExt cx="641372" cy="450816"/>
          </a:xfrm>
        </p:grpSpPr>
        <p:pic>
          <p:nvPicPr>
            <p:cNvPr id="97393" name="Picture 25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718529" y="3251897"/>
              <a:ext cx="641372" cy="11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394" name="Picture 260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718529" y="3365337"/>
              <a:ext cx="641372" cy="113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395" name="Picture 26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718529" y="3478778"/>
              <a:ext cx="641372" cy="110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396" name="Picture 26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718529" y="3589272"/>
              <a:ext cx="641372" cy="113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4" name="Oval 263"/>
          <p:cNvSpPr/>
          <p:nvPr/>
        </p:nvSpPr>
        <p:spPr>
          <a:xfrm>
            <a:off x="8061325" y="3771900"/>
            <a:ext cx="92075" cy="77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4602163" y="3162300"/>
            <a:ext cx="92075" cy="777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4449763" y="3160713"/>
            <a:ext cx="92075" cy="77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6242050" y="1762125"/>
            <a:ext cx="920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8626475" y="1970088"/>
            <a:ext cx="92075" cy="77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8474075" y="1970088"/>
            <a:ext cx="920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6208713" y="3376613"/>
            <a:ext cx="920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2" name="Rectangle 215"/>
          <p:cNvSpPr>
            <a:spLocks noChangeArrowheads="1"/>
          </p:cNvSpPr>
          <p:nvPr/>
        </p:nvSpPr>
        <p:spPr bwMode="auto">
          <a:xfrm>
            <a:off x="669925" y="5432425"/>
            <a:ext cx="4841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10000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73" name="Rectangle 216"/>
          <p:cNvSpPr>
            <a:spLocks noChangeArrowheads="1"/>
          </p:cNvSpPr>
          <p:nvPr/>
        </p:nvSpPr>
        <p:spPr bwMode="auto">
          <a:xfrm>
            <a:off x="669925" y="4860925"/>
            <a:ext cx="4841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20000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74" name="Rectangle 217"/>
          <p:cNvSpPr>
            <a:spLocks noChangeArrowheads="1"/>
          </p:cNvSpPr>
          <p:nvPr/>
        </p:nvSpPr>
        <p:spPr bwMode="auto">
          <a:xfrm>
            <a:off x="669925" y="4289425"/>
            <a:ext cx="4841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30000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75" name="Rectangle 218"/>
          <p:cNvSpPr>
            <a:spLocks noChangeArrowheads="1"/>
          </p:cNvSpPr>
          <p:nvPr/>
        </p:nvSpPr>
        <p:spPr bwMode="auto">
          <a:xfrm>
            <a:off x="669925" y="3719513"/>
            <a:ext cx="484188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40000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76" name="Rectangle 219"/>
          <p:cNvSpPr>
            <a:spLocks noChangeArrowheads="1"/>
          </p:cNvSpPr>
          <p:nvPr/>
        </p:nvSpPr>
        <p:spPr bwMode="auto">
          <a:xfrm>
            <a:off x="669925" y="3146425"/>
            <a:ext cx="48418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50000</a:t>
            </a:r>
            <a:endParaRPr lang="en-US" sz="180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80" name="Line 33"/>
          <p:cNvSpPr>
            <a:spLocks noChangeShapeType="1"/>
          </p:cNvSpPr>
          <p:nvPr/>
        </p:nvSpPr>
        <p:spPr bwMode="auto">
          <a:xfrm>
            <a:off x="7313613" y="1524000"/>
            <a:ext cx="1587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1" name="Line 33"/>
          <p:cNvSpPr>
            <a:spLocks noChangeShapeType="1"/>
          </p:cNvSpPr>
          <p:nvPr/>
        </p:nvSpPr>
        <p:spPr bwMode="auto">
          <a:xfrm>
            <a:off x="8496300" y="1519238"/>
            <a:ext cx="1588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2" name="Line 33"/>
          <p:cNvSpPr>
            <a:spLocks noChangeShapeType="1"/>
          </p:cNvSpPr>
          <p:nvPr/>
        </p:nvSpPr>
        <p:spPr bwMode="auto">
          <a:xfrm>
            <a:off x="2514600" y="1533525"/>
            <a:ext cx="1588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3" name="Line 33"/>
          <p:cNvSpPr>
            <a:spLocks noChangeShapeType="1"/>
          </p:cNvSpPr>
          <p:nvPr/>
        </p:nvSpPr>
        <p:spPr bwMode="auto">
          <a:xfrm>
            <a:off x="3746500" y="1528763"/>
            <a:ext cx="1588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4" name="Line 33"/>
          <p:cNvSpPr>
            <a:spLocks noChangeShapeType="1"/>
          </p:cNvSpPr>
          <p:nvPr/>
        </p:nvSpPr>
        <p:spPr bwMode="auto">
          <a:xfrm>
            <a:off x="4891088" y="1524000"/>
            <a:ext cx="1587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5" name="Line 33"/>
          <p:cNvSpPr>
            <a:spLocks noChangeShapeType="1"/>
          </p:cNvSpPr>
          <p:nvPr/>
        </p:nvSpPr>
        <p:spPr bwMode="auto">
          <a:xfrm>
            <a:off x="1266825" y="1524000"/>
            <a:ext cx="1588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6" name="Line 28"/>
          <p:cNvSpPr>
            <a:spLocks noChangeShapeType="1"/>
          </p:cNvSpPr>
          <p:nvPr/>
        </p:nvSpPr>
        <p:spPr bwMode="auto">
          <a:xfrm>
            <a:off x="1268413" y="2101850"/>
            <a:ext cx="7218362" cy="1588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7" name="Line 28"/>
          <p:cNvSpPr>
            <a:spLocks noChangeShapeType="1"/>
          </p:cNvSpPr>
          <p:nvPr/>
        </p:nvSpPr>
        <p:spPr bwMode="auto">
          <a:xfrm>
            <a:off x="1268413" y="1524000"/>
            <a:ext cx="7218362" cy="1588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8" name="Line 28"/>
          <p:cNvSpPr>
            <a:spLocks noChangeShapeType="1"/>
          </p:cNvSpPr>
          <p:nvPr/>
        </p:nvSpPr>
        <p:spPr bwMode="auto">
          <a:xfrm>
            <a:off x="1276350" y="3198813"/>
            <a:ext cx="7219950" cy="1587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9" name="Line 28"/>
          <p:cNvSpPr>
            <a:spLocks noChangeShapeType="1"/>
          </p:cNvSpPr>
          <p:nvPr/>
        </p:nvSpPr>
        <p:spPr bwMode="auto">
          <a:xfrm>
            <a:off x="1276350" y="2620963"/>
            <a:ext cx="7218363" cy="1587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0" name="Line 28"/>
          <p:cNvSpPr>
            <a:spLocks noChangeShapeType="1"/>
          </p:cNvSpPr>
          <p:nvPr/>
        </p:nvSpPr>
        <p:spPr bwMode="auto">
          <a:xfrm>
            <a:off x="1276350" y="4387850"/>
            <a:ext cx="7219950" cy="1588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1" name="Line 28"/>
          <p:cNvSpPr>
            <a:spLocks noChangeShapeType="1"/>
          </p:cNvSpPr>
          <p:nvPr/>
        </p:nvSpPr>
        <p:spPr bwMode="auto">
          <a:xfrm>
            <a:off x="1276350" y="3810000"/>
            <a:ext cx="7218363" cy="1588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2" name="Line 28"/>
          <p:cNvSpPr>
            <a:spLocks noChangeShapeType="1"/>
          </p:cNvSpPr>
          <p:nvPr/>
        </p:nvSpPr>
        <p:spPr bwMode="auto">
          <a:xfrm>
            <a:off x="1266825" y="5486400"/>
            <a:ext cx="7219950" cy="1588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3" name="Line 28"/>
          <p:cNvSpPr>
            <a:spLocks noChangeShapeType="1"/>
          </p:cNvSpPr>
          <p:nvPr/>
        </p:nvSpPr>
        <p:spPr bwMode="auto">
          <a:xfrm>
            <a:off x="1266825" y="5006975"/>
            <a:ext cx="7218363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4538663" y="2127250"/>
            <a:ext cx="92075" cy="777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4113213" y="3317875"/>
            <a:ext cx="92075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5013325" y="3856038"/>
            <a:ext cx="92075" cy="777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6400800" y="5400675"/>
            <a:ext cx="92075" cy="76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3324225" y="3155950"/>
            <a:ext cx="92075" cy="762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1" name="Line 28"/>
          <p:cNvSpPr>
            <a:spLocks noChangeShapeType="1"/>
          </p:cNvSpPr>
          <p:nvPr/>
        </p:nvSpPr>
        <p:spPr bwMode="auto">
          <a:xfrm>
            <a:off x="1276350" y="6089650"/>
            <a:ext cx="7218363" cy="1588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3489325" y="4411663"/>
            <a:ext cx="92075" cy="777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7342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851150" y="4538663"/>
            <a:ext cx="60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" name="Oval 329"/>
          <p:cNvSpPr/>
          <p:nvPr/>
        </p:nvSpPr>
        <p:spPr>
          <a:xfrm>
            <a:off x="4992688" y="4316413"/>
            <a:ext cx="92075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4854575" y="4316413"/>
            <a:ext cx="92075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4718050" y="4316413"/>
            <a:ext cx="920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3" name="Rectangle 236"/>
          <p:cNvSpPr>
            <a:spLocks noChangeArrowheads="1"/>
          </p:cNvSpPr>
          <p:nvPr/>
        </p:nvSpPr>
        <p:spPr bwMode="auto">
          <a:xfrm>
            <a:off x="4737100" y="5127625"/>
            <a:ext cx="31273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C206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345" name="Oval 344"/>
          <p:cNvSpPr/>
          <p:nvPr/>
        </p:nvSpPr>
        <p:spPr>
          <a:xfrm>
            <a:off x="5089525" y="5197475"/>
            <a:ext cx="92075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3155950" y="723900"/>
            <a:ext cx="2384425" cy="760413"/>
            <a:chOff x="3156510" y="723900"/>
            <a:chExt cx="2383311" cy="760547"/>
          </a:xfrm>
        </p:grpSpPr>
        <p:sp>
          <p:nvSpPr>
            <p:cNvPr id="97" name="TextBox 96"/>
            <p:cNvSpPr txBox="1"/>
            <p:nvPr/>
          </p:nvSpPr>
          <p:spPr>
            <a:xfrm>
              <a:off x="3318359" y="952540"/>
              <a:ext cx="417318" cy="304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JSC</a:t>
              </a:r>
            </a:p>
          </p:txBody>
        </p:sp>
        <p:sp>
          <p:nvSpPr>
            <p:cNvPr id="98" name="Oval 97"/>
            <p:cNvSpPr/>
            <p:nvPr/>
          </p:nvSpPr>
          <p:spPr>
            <a:xfrm>
              <a:off x="3156510" y="873151"/>
              <a:ext cx="92032" cy="762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3156510" y="1066860"/>
              <a:ext cx="92032" cy="778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3156510" y="1295501"/>
              <a:ext cx="92032" cy="762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4901944" y="839808"/>
              <a:ext cx="92032" cy="76213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318359" y="757244"/>
              <a:ext cx="566473" cy="304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DFRC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18359" y="1179593"/>
              <a:ext cx="534738" cy="304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LaRC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033646" y="723900"/>
              <a:ext cx="506175" cy="304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WFF</a:t>
              </a:r>
            </a:p>
          </p:txBody>
        </p:sp>
        <p:sp>
          <p:nvSpPr>
            <p:cNvPr id="105" name="Oval 104"/>
            <p:cNvSpPr/>
            <p:nvPr/>
          </p:nvSpPr>
          <p:spPr>
            <a:xfrm>
              <a:off x="4901944" y="1066860"/>
              <a:ext cx="92032" cy="7780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033646" y="952540"/>
              <a:ext cx="477614" cy="304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ARC</a:t>
              </a:r>
            </a:p>
          </p:txBody>
        </p:sp>
        <p:sp>
          <p:nvSpPr>
            <p:cNvPr id="107" name="Oval 106"/>
            <p:cNvSpPr/>
            <p:nvPr/>
          </p:nvSpPr>
          <p:spPr>
            <a:xfrm>
              <a:off x="4901944" y="1295501"/>
              <a:ext cx="92032" cy="762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033646" y="1179593"/>
              <a:ext cx="487134" cy="304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GRC</a:t>
              </a:r>
            </a:p>
          </p:txBody>
        </p:sp>
      </p:grpSp>
      <p:sp>
        <p:nvSpPr>
          <p:cNvPr id="109" name="Oval 108"/>
          <p:cNvSpPr/>
          <p:nvPr/>
        </p:nvSpPr>
        <p:spPr>
          <a:xfrm>
            <a:off x="7062788" y="4259263"/>
            <a:ext cx="92075" cy="777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1" name="Rectangle 244"/>
          <p:cNvSpPr>
            <a:spLocks noChangeArrowheads="1"/>
          </p:cNvSpPr>
          <p:nvPr/>
        </p:nvSpPr>
        <p:spPr bwMode="auto">
          <a:xfrm>
            <a:off x="6807200" y="4211638"/>
            <a:ext cx="204788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P-3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97351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114800" y="4818063"/>
            <a:ext cx="5476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Rectangle 262"/>
          <p:cNvSpPr>
            <a:spLocks noChangeArrowheads="1"/>
          </p:cNvSpPr>
          <p:nvPr/>
        </p:nvSpPr>
        <p:spPr bwMode="auto">
          <a:xfrm>
            <a:off x="3487738" y="4897438"/>
            <a:ext cx="441325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Sherpa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005263" y="4960938"/>
            <a:ext cx="92075" cy="777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7354" name="Picture 12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89475" y="4435475"/>
            <a:ext cx="6524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Rectangle 262"/>
          <p:cNvSpPr>
            <a:spLocks noChangeArrowheads="1"/>
          </p:cNvSpPr>
          <p:nvPr/>
        </p:nvSpPr>
        <p:spPr bwMode="auto">
          <a:xfrm>
            <a:off x="5365750" y="4535488"/>
            <a:ext cx="358775" cy="1825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C-130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786438" y="4579938"/>
            <a:ext cx="92075" cy="714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7357" name="Picture 2"/>
          <p:cNvPicPr>
            <a:picLocks noChangeAspect="1" noChangeArrowheads="1"/>
          </p:cNvPicPr>
          <p:nvPr/>
        </p:nvPicPr>
        <p:blipFill>
          <a:blip r:embed="rId22"/>
          <a:srcRect l="2679" t="32843" r="20802" b="18645"/>
          <a:stretch>
            <a:fillRect/>
          </a:stretch>
        </p:blipFill>
        <p:spPr bwMode="auto">
          <a:xfrm>
            <a:off x="5943600" y="4114800"/>
            <a:ext cx="8334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58" name="Picture 124"/>
          <p:cNvPicPr>
            <a:picLocks noChangeAspect="1"/>
          </p:cNvPicPr>
          <p:nvPr/>
        </p:nvPicPr>
        <p:blipFill>
          <a:blip r:embed="rId23"/>
          <a:srcRect l="15138" t="-2" r="15063" b="13596"/>
          <a:stretch>
            <a:fillRect/>
          </a:stretch>
        </p:blipFill>
        <p:spPr bwMode="auto">
          <a:xfrm>
            <a:off x="4044950" y="5137150"/>
            <a:ext cx="666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59" name="TextBox 14"/>
          <p:cNvSpPr txBox="1">
            <a:spLocks noChangeArrowheads="1"/>
          </p:cNvSpPr>
          <p:nvPr/>
        </p:nvSpPr>
        <p:spPr bwMode="auto">
          <a:xfrm>
            <a:off x="5715000" y="5286375"/>
            <a:ext cx="760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SIERRA</a:t>
            </a:r>
          </a:p>
        </p:txBody>
      </p:sp>
      <p:pic>
        <p:nvPicPr>
          <p:cNvPr id="97360" name="Picture 3"/>
          <p:cNvPicPr>
            <a:picLocks noChangeAspect="1" noChangeArrowheads="1"/>
          </p:cNvPicPr>
          <p:nvPr/>
        </p:nvPicPr>
        <p:blipFill>
          <a:blip r:embed="rId24"/>
          <a:srcRect l="10117" t="18488" r="5731" b="18002"/>
          <a:stretch>
            <a:fillRect/>
          </a:stretch>
        </p:blipFill>
        <p:spPr bwMode="auto">
          <a:xfrm>
            <a:off x="3636963" y="5181600"/>
            <a:ext cx="50958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61" name="TextBox 14"/>
          <p:cNvSpPr txBox="1">
            <a:spLocks noChangeArrowheads="1"/>
          </p:cNvSpPr>
          <p:nvPr/>
        </p:nvSpPr>
        <p:spPr bwMode="auto">
          <a:xfrm>
            <a:off x="3581400" y="5424488"/>
            <a:ext cx="557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Rigel</a:t>
            </a:r>
          </a:p>
        </p:txBody>
      </p:sp>
      <p:pic>
        <p:nvPicPr>
          <p:cNvPr id="97362" name="Picture 4" descr="C:\Users\mcropper\Pictures\Airplane pics\NASA UH-1\DSC_0186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389188" y="5029200"/>
            <a:ext cx="482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63" name="TextBox 14"/>
          <p:cNvSpPr txBox="1">
            <a:spLocks noChangeArrowheads="1"/>
          </p:cNvSpPr>
          <p:nvPr/>
        </p:nvSpPr>
        <p:spPr bwMode="auto">
          <a:xfrm>
            <a:off x="2286000" y="5286375"/>
            <a:ext cx="954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UH-1 Huey</a:t>
            </a:r>
          </a:p>
        </p:txBody>
      </p:sp>
      <p:sp>
        <p:nvSpPr>
          <p:cNvPr id="133" name="Oval 132"/>
          <p:cNvSpPr/>
          <p:nvPr/>
        </p:nvSpPr>
        <p:spPr>
          <a:xfrm>
            <a:off x="3200400" y="5392738"/>
            <a:ext cx="92075" cy="777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116388" y="5524500"/>
            <a:ext cx="92075" cy="76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5119688" y="4322763"/>
            <a:ext cx="92075" cy="76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556" name="Rectangle 248"/>
          <p:cNvSpPr>
            <a:spLocks noChangeArrowheads="1"/>
          </p:cNvSpPr>
          <p:nvPr/>
        </p:nvSpPr>
        <p:spPr bwMode="auto">
          <a:xfrm>
            <a:off x="2752725" y="4362450"/>
            <a:ext cx="676275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+mn-cs"/>
              </a:rPr>
              <a:t>Twin Otter</a:t>
            </a:r>
            <a:endParaRPr lang="en-US" sz="16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18" name="Rectangle 225"/>
          <p:cNvSpPr>
            <a:spLocks noChangeArrowheads="1"/>
          </p:cNvSpPr>
          <p:nvPr/>
        </p:nvSpPr>
        <p:spPr bwMode="auto">
          <a:xfrm>
            <a:off x="2466975" y="6175375"/>
            <a:ext cx="9683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2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20" name="Rectangle 226"/>
          <p:cNvSpPr>
            <a:spLocks noChangeArrowheads="1"/>
          </p:cNvSpPr>
          <p:nvPr/>
        </p:nvSpPr>
        <p:spPr bwMode="auto">
          <a:xfrm>
            <a:off x="3711575" y="6175375"/>
            <a:ext cx="9683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4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24" name="Rectangle 227"/>
          <p:cNvSpPr>
            <a:spLocks noChangeArrowheads="1"/>
          </p:cNvSpPr>
          <p:nvPr/>
        </p:nvSpPr>
        <p:spPr bwMode="auto">
          <a:xfrm>
            <a:off x="4854575" y="6175375"/>
            <a:ext cx="96838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8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29" name="Rectangle 228"/>
          <p:cNvSpPr>
            <a:spLocks noChangeArrowheads="1"/>
          </p:cNvSpPr>
          <p:nvPr/>
        </p:nvSpPr>
        <p:spPr bwMode="auto">
          <a:xfrm>
            <a:off x="6080125" y="6175375"/>
            <a:ext cx="193675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12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2" name="Rectangle 229"/>
          <p:cNvSpPr>
            <a:spLocks noChangeArrowheads="1"/>
          </p:cNvSpPr>
          <p:nvPr/>
        </p:nvSpPr>
        <p:spPr bwMode="auto">
          <a:xfrm>
            <a:off x="7223125" y="6175375"/>
            <a:ext cx="193675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18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6" name="Rectangle 230"/>
          <p:cNvSpPr>
            <a:spLocks noChangeArrowheads="1"/>
          </p:cNvSpPr>
          <p:nvPr/>
        </p:nvSpPr>
        <p:spPr bwMode="auto">
          <a:xfrm>
            <a:off x="8364538" y="6175375"/>
            <a:ext cx="193675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30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" name="Rectangle 231"/>
          <p:cNvSpPr>
            <a:spLocks noChangeArrowheads="1"/>
          </p:cNvSpPr>
          <p:nvPr/>
        </p:nvSpPr>
        <p:spPr bwMode="auto">
          <a:xfrm>
            <a:off x="4106863" y="6443663"/>
            <a:ext cx="1630362" cy="2127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Endurance (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hrs</a:t>
            </a: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)</a:t>
            </a:r>
            <a:endParaRPr lang="en-US" sz="1800" dirty="0">
              <a:solidFill>
                <a:srgbClr val="000000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8" name="Line 33"/>
          <p:cNvSpPr>
            <a:spLocks noChangeShapeType="1"/>
          </p:cNvSpPr>
          <p:nvPr/>
        </p:nvSpPr>
        <p:spPr bwMode="auto">
          <a:xfrm>
            <a:off x="6172200" y="1524000"/>
            <a:ext cx="1588" cy="4572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6394450" y="1762125"/>
            <a:ext cx="92075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691063" y="2127250"/>
            <a:ext cx="92075" cy="76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7378" name="Picture 2" descr="File:Dragon Eye.jpg">
            <a:hlinkClick r:id="rId26" invalidUrl="file:///%5C%5Clocalhost%5Cupload.wikimedia.org%5Cwikipedia%5Ccommons%5C4%5C40%5CDragon_Eye.jpg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571625" y="5562600"/>
            <a:ext cx="485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" name="Oval 140"/>
          <p:cNvSpPr/>
          <p:nvPr/>
        </p:nvSpPr>
        <p:spPr>
          <a:xfrm>
            <a:off x="3048000" y="5829300"/>
            <a:ext cx="92075" cy="76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7380" name="TextBox 14"/>
          <p:cNvSpPr txBox="1">
            <a:spLocks noChangeArrowheads="1"/>
          </p:cNvSpPr>
          <p:nvPr/>
        </p:nvSpPr>
        <p:spPr bwMode="auto">
          <a:xfrm>
            <a:off x="2041525" y="5715000"/>
            <a:ext cx="10525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Dragon Eye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162430" y="13066"/>
          <a:ext cx="8966804" cy="6970854"/>
        </p:xfrm>
        <a:graphic>
          <a:graphicData uri="http://schemas.openxmlformats.org/presentationml/2006/ole">
            <p:oleObj spid="_x0000_s12290" name="Worksheet" r:id="rId3" imgW="10960100" imgH="8521700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2438" y="3887788"/>
            <a:ext cx="3200400" cy="28463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486400" y="6553200"/>
            <a:ext cx="1371600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1"/>
                </a:solidFill>
              </a:rPr>
              <a:t>and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71500" y="12573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C1C1C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CC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2773" name="Rectangle 5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572500" cy="83820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>
                <a:solidFill>
                  <a:srgbClr val="FFCC00"/>
                </a:solidFill>
              </a:rPr>
              <a:t>  </a:t>
            </a: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1136650" y="161925"/>
            <a:ext cx="647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Facility Instrumentation at the ASF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0" y="1217613"/>
            <a:ext cx="43434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en-US" b="1" dirty="0"/>
              <a:t>MODIS and ASTER Airborne                           Simulators (MAS &amp; MASTER)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en-US" b="1" dirty="0"/>
              <a:t>UAS AMS (Autonomous Modular Sensor System)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en-US" b="1" dirty="0"/>
              <a:t> Precision Geo-Positioning Hardware (</a:t>
            </a:r>
            <a:r>
              <a:rPr lang="en-US" b="1" dirty="0" err="1"/>
              <a:t>Applanix</a:t>
            </a:r>
            <a:r>
              <a:rPr lang="en-US" b="1" dirty="0"/>
              <a:t> POS-AV 510 &amp; 610)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 Electro-Optic and </a:t>
            </a:r>
            <a:r>
              <a:rPr lang="en-US" b="1" strike="sngStrike" dirty="0"/>
              <a:t>Film Cameras</a:t>
            </a:r>
          </a:p>
          <a:p>
            <a:pPr>
              <a:spcBef>
                <a:spcPct val="50000"/>
              </a:spcBef>
            </a:pPr>
            <a:endParaRPr lang="en-US" b="1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683125" y="1195388"/>
          <a:ext cx="3278188" cy="2700337"/>
        </p:xfrm>
        <a:graphic>
          <a:graphicData uri="http://schemas.openxmlformats.org/presentationml/2006/ole">
            <p:oleObj spid="_x0000_s22530" name="Image" r:id="rId4" imgW="3455675" imgH="2845850" progId="Photoshop.Image.4">
              <p:embed/>
            </p:oleObj>
          </a:graphicData>
        </a:graphic>
      </p:graphicFrame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3050" y="4133850"/>
            <a:ext cx="285273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400" y="3652838"/>
            <a:ext cx="2271713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62000" y="5372100"/>
            <a:ext cx="14668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 algn="ctr" defTabSz="914400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-65" charset="2"/>
              <a:buNone/>
            </a:pPr>
            <a:r>
              <a:rPr lang="en-US" sz="1200" b="1">
                <a:solidFill>
                  <a:schemeClr val="bg1"/>
                </a:solidFill>
              </a:rPr>
              <a:t>DCS Cameras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2771775" y="4162425"/>
            <a:ext cx="2286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 defTabSz="914400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-65" charset="2"/>
              <a:buNone/>
            </a:pPr>
            <a:r>
              <a:rPr lang="en-US" sz="1200" b="1">
                <a:solidFill>
                  <a:schemeClr val="bg1"/>
                </a:solidFill>
              </a:rPr>
              <a:t>POS-AV IMU / DGPS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086475" y="3638550"/>
            <a:ext cx="1647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 algn="ctr" defTabSz="914400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-65" charset="2"/>
              <a:buNone/>
            </a:pPr>
            <a:r>
              <a:rPr lang="en-US" sz="1200" b="1">
                <a:solidFill>
                  <a:schemeClr val="bg1"/>
                </a:solidFill>
              </a:rPr>
              <a:t>UAS-AMS Sensor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5486400" y="6553200"/>
            <a:ext cx="1371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724400" y="6324600"/>
            <a:ext cx="1752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/>
              <a:t>MODIS &amp; ASTER Airborne Simulators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E6B97-0832-B24B-A903-93F73F31388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ED10-0266-08.jpg"/>
          <p:cNvPicPr>
            <a:picLocks noChangeAspect="1"/>
          </p:cNvPicPr>
          <p:nvPr/>
        </p:nvPicPr>
        <p:blipFill>
          <a:blip r:embed="rId2"/>
          <a:srcRect l="17169" t="24583" r="6393"/>
          <a:stretch>
            <a:fillRect/>
          </a:stretch>
        </p:blipFill>
        <p:spPr bwMode="auto">
          <a:xfrm>
            <a:off x="7705725" y="4162425"/>
            <a:ext cx="12731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5038" y="5178425"/>
            <a:ext cx="16906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819150" y="4724400"/>
            <a:ext cx="990600" cy="5334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647950" y="1524000"/>
            <a:ext cx="8382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724150" y="1676400"/>
            <a:ext cx="8382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" y="1143000"/>
            <a:ext cx="14478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67700" cy="411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700" b="1" dirty="0" smtClean="0"/>
              <a:t>  Airborne Science Sensor Network Architecture and Hardware</a:t>
            </a:r>
            <a:br>
              <a:rPr lang="en-US" sz="2700" b="1" dirty="0" smtClean="0"/>
            </a:br>
            <a:r>
              <a:rPr lang="en-US" sz="1800" dirty="0" smtClean="0"/>
              <a:t>(Global Hawk Configuration)</a:t>
            </a:r>
          </a:p>
        </p:txBody>
      </p:sp>
      <p:sp>
        <p:nvSpPr>
          <p:cNvPr id="29705" name="Rectangle 4"/>
          <p:cNvSpPr>
            <a:spLocks noChangeArrowheads="1"/>
          </p:cNvSpPr>
          <p:nvPr/>
        </p:nvSpPr>
        <p:spPr bwMode="auto">
          <a:xfrm>
            <a:off x="1962150" y="2819400"/>
            <a:ext cx="1143000" cy="457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06" name="Rectangle 5"/>
          <p:cNvSpPr>
            <a:spLocks noChangeArrowheads="1"/>
          </p:cNvSpPr>
          <p:nvPr/>
        </p:nvSpPr>
        <p:spPr bwMode="auto">
          <a:xfrm>
            <a:off x="3714750" y="14224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07" name="Rectangle 6"/>
          <p:cNvSpPr>
            <a:spLocks noChangeArrowheads="1"/>
          </p:cNvSpPr>
          <p:nvPr/>
        </p:nvSpPr>
        <p:spPr bwMode="auto">
          <a:xfrm>
            <a:off x="3867150" y="15748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08" name="Rectangle 7"/>
          <p:cNvSpPr>
            <a:spLocks noChangeArrowheads="1"/>
          </p:cNvSpPr>
          <p:nvPr/>
        </p:nvSpPr>
        <p:spPr bwMode="auto">
          <a:xfrm>
            <a:off x="4019550" y="17272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09" name="Line 8"/>
          <p:cNvSpPr>
            <a:spLocks noChangeShapeType="1"/>
          </p:cNvSpPr>
          <p:nvPr/>
        </p:nvSpPr>
        <p:spPr bwMode="auto">
          <a:xfrm>
            <a:off x="2419350" y="1676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Line 11"/>
          <p:cNvSpPr>
            <a:spLocks noChangeShapeType="1"/>
          </p:cNvSpPr>
          <p:nvPr/>
        </p:nvSpPr>
        <p:spPr bwMode="auto">
          <a:xfrm>
            <a:off x="3486150" y="160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1" name="Rectangle 13"/>
          <p:cNvSpPr>
            <a:spLocks noChangeArrowheads="1"/>
          </p:cNvSpPr>
          <p:nvPr/>
        </p:nvSpPr>
        <p:spPr bwMode="auto">
          <a:xfrm>
            <a:off x="3257550" y="2743200"/>
            <a:ext cx="1219200" cy="762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12" name="Text Box 14"/>
          <p:cNvSpPr txBox="1">
            <a:spLocks noChangeArrowheads="1"/>
          </p:cNvSpPr>
          <p:nvPr/>
        </p:nvSpPr>
        <p:spPr bwMode="auto">
          <a:xfrm>
            <a:off x="4095750" y="1803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Payload Instruments</a:t>
            </a:r>
          </a:p>
        </p:txBody>
      </p:sp>
      <p:sp>
        <p:nvSpPr>
          <p:cNvPr id="29713" name="Text Box 15"/>
          <p:cNvSpPr txBox="1">
            <a:spLocks noChangeArrowheads="1"/>
          </p:cNvSpPr>
          <p:nvPr/>
        </p:nvSpPr>
        <p:spPr bwMode="auto">
          <a:xfrm>
            <a:off x="1962150" y="2819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Network Host (NASDAT)</a:t>
            </a:r>
          </a:p>
        </p:txBody>
      </p:sp>
      <p:sp>
        <p:nvSpPr>
          <p:cNvPr id="29714" name="Text Box 17"/>
          <p:cNvSpPr txBox="1">
            <a:spLocks noChangeArrowheads="1"/>
          </p:cNvSpPr>
          <p:nvPr/>
        </p:nvSpPr>
        <p:spPr bwMode="auto">
          <a:xfrm>
            <a:off x="3238500" y="2789238"/>
            <a:ext cx="128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Link Module   Telemetry I/O Mass Storage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2266950" y="4800600"/>
            <a:ext cx="1981200" cy="755650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COMPASS, GHOC, or Portable Ground Stations</a:t>
            </a: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3943350" y="55626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4095750" y="57150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18" name="Rectangle 24"/>
          <p:cNvSpPr>
            <a:spLocks noChangeArrowheads="1"/>
          </p:cNvSpPr>
          <p:nvPr/>
        </p:nvSpPr>
        <p:spPr bwMode="auto">
          <a:xfrm>
            <a:off x="4248150" y="58674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19" name="Text Box 25"/>
          <p:cNvSpPr txBox="1">
            <a:spLocks noChangeArrowheads="1"/>
          </p:cNvSpPr>
          <p:nvPr/>
        </p:nvSpPr>
        <p:spPr bwMode="auto">
          <a:xfrm>
            <a:off x="4400550" y="5981700"/>
            <a:ext cx="12192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Experimenter Workstations</a:t>
            </a:r>
          </a:p>
        </p:txBody>
      </p:sp>
      <p:sp>
        <p:nvSpPr>
          <p:cNvPr id="29720" name="Line 26"/>
          <p:cNvSpPr>
            <a:spLocks noChangeShapeType="1"/>
          </p:cNvSpPr>
          <p:nvPr/>
        </p:nvSpPr>
        <p:spPr bwMode="auto">
          <a:xfrm>
            <a:off x="3790950" y="55626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1" name="Line 27"/>
          <p:cNvSpPr>
            <a:spLocks noChangeShapeType="1"/>
          </p:cNvSpPr>
          <p:nvPr/>
        </p:nvSpPr>
        <p:spPr bwMode="auto">
          <a:xfrm>
            <a:off x="3790950" y="61722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2" name="Text Box 31"/>
          <p:cNvSpPr txBox="1">
            <a:spLocks noChangeArrowheads="1"/>
          </p:cNvSpPr>
          <p:nvPr/>
        </p:nvSpPr>
        <p:spPr bwMode="auto">
          <a:xfrm>
            <a:off x="819150" y="48006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Web-Based Users</a:t>
            </a:r>
          </a:p>
        </p:txBody>
      </p:sp>
      <p:sp>
        <p:nvSpPr>
          <p:cNvPr id="29723" name="AutoShape 32"/>
          <p:cNvSpPr>
            <a:spLocks noChangeArrowheads="1"/>
          </p:cNvSpPr>
          <p:nvPr/>
        </p:nvSpPr>
        <p:spPr bwMode="auto">
          <a:xfrm>
            <a:off x="1809750" y="4953000"/>
            <a:ext cx="495300" cy="76200"/>
          </a:xfrm>
          <a:prstGeom prst="leftRightArrow">
            <a:avLst>
              <a:gd name="adj1" fmla="val 50000"/>
              <a:gd name="adj2" fmla="val 13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24" name="Line 37"/>
          <p:cNvSpPr>
            <a:spLocks noChangeShapeType="1"/>
          </p:cNvSpPr>
          <p:nvPr/>
        </p:nvSpPr>
        <p:spPr bwMode="auto">
          <a:xfrm>
            <a:off x="742950" y="4038600"/>
            <a:ext cx="7781925" cy="190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5" name="Line 38"/>
          <p:cNvSpPr>
            <a:spLocks noChangeShapeType="1"/>
          </p:cNvSpPr>
          <p:nvPr/>
        </p:nvSpPr>
        <p:spPr bwMode="auto">
          <a:xfrm>
            <a:off x="2876550" y="1143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6" name="Line 39"/>
          <p:cNvSpPr>
            <a:spLocks noChangeShapeType="1"/>
          </p:cNvSpPr>
          <p:nvPr/>
        </p:nvSpPr>
        <p:spPr bwMode="auto">
          <a:xfrm>
            <a:off x="3028950" y="1143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7" name="Line 40"/>
          <p:cNvSpPr>
            <a:spLocks noChangeShapeType="1"/>
          </p:cNvSpPr>
          <p:nvPr/>
        </p:nvSpPr>
        <p:spPr bwMode="auto">
          <a:xfrm flipV="1">
            <a:off x="2876550" y="1143000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8" name="Text Box 48"/>
          <p:cNvSpPr txBox="1">
            <a:spLocks noChangeArrowheads="1"/>
          </p:cNvSpPr>
          <p:nvPr/>
        </p:nvSpPr>
        <p:spPr bwMode="auto">
          <a:xfrm>
            <a:off x="3581400" y="890588"/>
            <a:ext cx="24384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Master Power Control &amp; Interlocks</a:t>
            </a:r>
          </a:p>
          <a:p>
            <a:pPr algn="ctr">
              <a:spcBef>
                <a:spcPct val="50000"/>
              </a:spcBef>
            </a:pPr>
            <a:r>
              <a:rPr lang="en-US" sz="1000" b="1"/>
              <a:t>(Hard-Wired)</a:t>
            </a:r>
          </a:p>
        </p:txBody>
      </p:sp>
      <p:sp>
        <p:nvSpPr>
          <p:cNvPr id="29729" name="Text Box 49"/>
          <p:cNvSpPr txBox="1">
            <a:spLocks noChangeArrowheads="1"/>
          </p:cNvSpPr>
          <p:nvPr/>
        </p:nvSpPr>
        <p:spPr bwMode="auto">
          <a:xfrm rot="5400000">
            <a:off x="1897062" y="2198688"/>
            <a:ext cx="86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Ethernet</a:t>
            </a:r>
          </a:p>
        </p:txBody>
      </p:sp>
      <p:sp>
        <p:nvSpPr>
          <p:cNvPr id="29730" name="Text Box 53"/>
          <p:cNvSpPr txBox="1">
            <a:spLocks noChangeArrowheads="1"/>
          </p:cNvSpPr>
          <p:nvPr/>
        </p:nvSpPr>
        <p:spPr bwMode="auto">
          <a:xfrm>
            <a:off x="742950" y="3733800"/>
            <a:ext cx="12192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AIRCRAFT</a:t>
            </a:r>
          </a:p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GROUND</a:t>
            </a:r>
          </a:p>
        </p:txBody>
      </p:sp>
      <p:sp>
        <p:nvSpPr>
          <p:cNvPr id="29731" name="Line 56"/>
          <p:cNvSpPr>
            <a:spLocks noChangeShapeType="1"/>
          </p:cNvSpPr>
          <p:nvPr/>
        </p:nvSpPr>
        <p:spPr bwMode="auto">
          <a:xfrm>
            <a:off x="2114550" y="1524000"/>
            <a:ext cx="533400" cy="76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2" name="Text Box 58"/>
          <p:cNvSpPr txBox="1">
            <a:spLocks noChangeArrowheads="1"/>
          </p:cNvSpPr>
          <p:nvPr/>
        </p:nvSpPr>
        <p:spPr bwMode="auto">
          <a:xfrm>
            <a:off x="1123950" y="1295400"/>
            <a:ext cx="533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 b="1"/>
          </a:p>
          <a:p>
            <a:pPr>
              <a:spcBef>
                <a:spcPct val="50000"/>
              </a:spcBef>
            </a:pPr>
            <a:endParaRPr lang="en-US" sz="800" b="1"/>
          </a:p>
          <a:p>
            <a:pPr>
              <a:spcBef>
                <a:spcPct val="50000"/>
              </a:spcBef>
            </a:pPr>
            <a:endParaRPr lang="en-US" sz="800" b="1"/>
          </a:p>
        </p:txBody>
      </p:sp>
      <p:sp>
        <p:nvSpPr>
          <p:cNvPr id="29733" name="AutoShape 34"/>
          <p:cNvSpPr>
            <a:spLocks noChangeArrowheads="1"/>
          </p:cNvSpPr>
          <p:nvPr/>
        </p:nvSpPr>
        <p:spPr bwMode="auto">
          <a:xfrm rot="-5400000">
            <a:off x="1785937" y="3986213"/>
            <a:ext cx="1495425" cy="76200"/>
          </a:xfrm>
          <a:prstGeom prst="leftRightArrow">
            <a:avLst>
              <a:gd name="adj1" fmla="val 50000"/>
              <a:gd name="adj2" fmla="val 39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34" name="AutoShape 33"/>
          <p:cNvSpPr>
            <a:spLocks noChangeArrowheads="1"/>
          </p:cNvSpPr>
          <p:nvPr/>
        </p:nvSpPr>
        <p:spPr bwMode="auto">
          <a:xfrm rot="-5400000">
            <a:off x="3181350" y="4038600"/>
            <a:ext cx="1295400" cy="228600"/>
          </a:xfrm>
          <a:prstGeom prst="leftRightArrow">
            <a:avLst>
              <a:gd name="adj1" fmla="val 50000"/>
              <a:gd name="adj2" fmla="val 11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35" name="Text Box 35"/>
          <p:cNvSpPr txBox="1">
            <a:spLocks noChangeArrowheads="1"/>
          </p:cNvSpPr>
          <p:nvPr/>
        </p:nvSpPr>
        <p:spPr bwMode="auto">
          <a:xfrm>
            <a:off x="2000250" y="4165600"/>
            <a:ext cx="9906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Iridium (4 ch)</a:t>
            </a:r>
          </a:p>
        </p:txBody>
      </p:sp>
      <p:sp>
        <p:nvSpPr>
          <p:cNvPr id="29736" name="Text Box 36"/>
          <p:cNvSpPr txBox="1">
            <a:spLocks noChangeArrowheads="1"/>
          </p:cNvSpPr>
          <p:nvPr/>
        </p:nvSpPr>
        <p:spPr bwMode="auto">
          <a:xfrm>
            <a:off x="3228975" y="4165600"/>
            <a:ext cx="14478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Ku-Band or Inmarsat Sat-Com</a:t>
            </a:r>
          </a:p>
        </p:txBody>
      </p:sp>
      <p:pic>
        <p:nvPicPr>
          <p:cNvPr id="29737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9150" y="2895600"/>
            <a:ext cx="1585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8" name="Text Box 23"/>
          <p:cNvSpPr txBox="1">
            <a:spLocks noChangeArrowheads="1"/>
          </p:cNvSpPr>
          <p:nvPr/>
        </p:nvSpPr>
        <p:spPr bwMode="auto">
          <a:xfrm>
            <a:off x="2800350" y="1828800"/>
            <a:ext cx="914400" cy="4667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Interface Panels (8)</a:t>
            </a:r>
          </a:p>
        </p:txBody>
      </p:sp>
      <p:sp>
        <p:nvSpPr>
          <p:cNvPr id="29739" name="Line 11"/>
          <p:cNvSpPr>
            <a:spLocks noChangeShapeType="1"/>
          </p:cNvSpPr>
          <p:nvPr/>
        </p:nvSpPr>
        <p:spPr bwMode="auto">
          <a:xfrm>
            <a:off x="3562350" y="17526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0" name="Line 11"/>
          <p:cNvSpPr>
            <a:spLocks noChangeShapeType="1"/>
          </p:cNvSpPr>
          <p:nvPr/>
        </p:nvSpPr>
        <p:spPr bwMode="auto">
          <a:xfrm>
            <a:off x="3714750" y="1981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1" name="Line 39"/>
          <p:cNvSpPr>
            <a:spLocks noChangeShapeType="1"/>
          </p:cNvSpPr>
          <p:nvPr/>
        </p:nvSpPr>
        <p:spPr bwMode="auto">
          <a:xfrm>
            <a:off x="3181350" y="1143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2" name="Line 11"/>
          <p:cNvSpPr>
            <a:spLocks noChangeShapeType="1"/>
          </p:cNvSpPr>
          <p:nvPr/>
        </p:nvSpPr>
        <p:spPr bwMode="auto">
          <a:xfrm>
            <a:off x="2419350" y="18288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3" name="Line 11"/>
          <p:cNvSpPr>
            <a:spLocks noChangeShapeType="1"/>
          </p:cNvSpPr>
          <p:nvPr/>
        </p:nvSpPr>
        <p:spPr bwMode="auto">
          <a:xfrm>
            <a:off x="2419350" y="1676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4" name="Line 11"/>
          <p:cNvSpPr>
            <a:spLocks noChangeShapeType="1"/>
          </p:cNvSpPr>
          <p:nvPr/>
        </p:nvSpPr>
        <p:spPr bwMode="auto">
          <a:xfrm>
            <a:off x="2419350" y="19812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5" name="Line 11"/>
          <p:cNvSpPr>
            <a:spLocks noChangeShapeType="1"/>
          </p:cNvSpPr>
          <p:nvPr/>
        </p:nvSpPr>
        <p:spPr bwMode="auto">
          <a:xfrm>
            <a:off x="3105150" y="312420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6" name="Line 56"/>
          <p:cNvSpPr>
            <a:spLocks noChangeShapeType="1"/>
          </p:cNvSpPr>
          <p:nvPr/>
        </p:nvSpPr>
        <p:spPr bwMode="auto">
          <a:xfrm flipV="1">
            <a:off x="1371600" y="3067050"/>
            <a:ext cx="581025" cy="857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47" name="Line 56"/>
          <p:cNvSpPr>
            <a:spLocks noChangeShapeType="1"/>
          </p:cNvSpPr>
          <p:nvPr/>
        </p:nvSpPr>
        <p:spPr bwMode="auto">
          <a:xfrm>
            <a:off x="4095750" y="3505200"/>
            <a:ext cx="533400" cy="1524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4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7175" y="5049838"/>
            <a:ext cx="182880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49" name="Line 27"/>
          <p:cNvSpPr>
            <a:spLocks noChangeShapeType="1"/>
          </p:cNvSpPr>
          <p:nvPr/>
        </p:nvSpPr>
        <p:spPr bwMode="auto">
          <a:xfrm>
            <a:off x="3790950" y="60198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50" name="Line 27"/>
          <p:cNvSpPr>
            <a:spLocks noChangeShapeType="1"/>
          </p:cNvSpPr>
          <p:nvPr/>
        </p:nvSpPr>
        <p:spPr bwMode="auto">
          <a:xfrm>
            <a:off x="3790950" y="586740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51" name="Text Box 60"/>
          <p:cNvSpPr txBox="1">
            <a:spLocks noChangeArrowheads="1"/>
          </p:cNvSpPr>
          <p:nvPr/>
        </p:nvSpPr>
        <p:spPr bwMode="auto">
          <a:xfrm>
            <a:off x="2038350" y="6096000"/>
            <a:ext cx="16764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 algn="ctr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-65" charset="2"/>
              <a:buNone/>
            </a:pPr>
            <a:r>
              <a:rPr lang="en-US" sz="900" b="1">
                <a:solidFill>
                  <a:schemeClr val="bg1"/>
                </a:solidFill>
              </a:rPr>
              <a:t>Visualization Tools</a:t>
            </a:r>
          </a:p>
        </p:txBody>
      </p:sp>
      <p:sp>
        <p:nvSpPr>
          <p:cNvPr id="29752" name="Text Box 36"/>
          <p:cNvSpPr txBox="1">
            <a:spLocks noChangeArrowheads="1"/>
          </p:cNvSpPr>
          <p:nvPr/>
        </p:nvSpPr>
        <p:spPr bwMode="auto">
          <a:xfrm>
            <a:off x="4972050" y="5076825"/>
            <a:ext cx="14478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/>
              <a:t>Data  visualization software tool kits</a:t>
            </a:r>
          </a:p>
        </p:txBody>
      </p:sp>
      <p:sp>
        <p:nvSpPr>
          <p:cNvPr id="29753" name="Text Box 36"/>
          <p:cNvSpPr txBox="1">
            <a:spLocks noChangeArrowheads="1"/>
          </p:cNvSpPr>
          <p:nvPr/>
        </p:nvSpPr>
        <p:spPr bwMode="auto">
          <a:xfrm>
            <a:off x="2209800" y="5889625"/>
            <a:ext cx="12858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/>
              <a:t>GHOC Network or remote Internet</a:t>
            </a:r>
          </a:p>
        </p:txBody>
      </p:sp>
      <p:sp>
        <p:nvSpPr>
          <p:cNvPr id="29754" name="Line 64"/>
          <p:cNvSpPr>
            <a:spLocks noChangeShapeType="1"/>
          </p:cNvSpPr>
          <p:nvPr/>
        </p:nvSpPr>
        <p:spPr bwMode="auto">
          <a:xfrm>
            <a:off x="4276725" y="5334000"/>
            <a:ext cx="6953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55" name="Picture 7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2338" y="3098800"/>
            <a:ext cx="1624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56" name="Line 76"/>
          <p:cNvSpPr>
            <a:spLocks noChangeShapeType="1"/>
          </p:cNvSpPr>
          <p:nvPr/>
        </p:nvSpPr>
        <p:spPr bwMode="auto">
          <a:xfrm flipV="1">
            <a:off x="3495675" y="5857875"/>
            <a:ext cx="238125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57" name="Text Box 78"/>
          <p:cNvSpPr txBox="1">
            <a:spLocks noChangeArrowheads="1"/>
          </p:cNvSpPr>
          <p:nvPr/>
        </p:nvSpPr>
        <p:spPr bwMode="auto">
          <a:xfrm>
            <a:off x="1657350" y="1943100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/>
              <a:t>EIP</a:t>
            </a:r>
          </a:p>
        </p:txBody>
      </p:sp>
      <p:sp>
        <p:nvSpPr>
          <p:cNvPr id="29758" name="Text Box 79"/>
          <p:cNvSpPr txBox="1">
            <a:spLocks noChangeArrowheads="1"/>
          </p:cNvSpPr>
          <p:nvPr/>
        </p:nvSpPr>
        <p:spPr bwMode="auto">
          <a:xfrm>
            <a:off x="1343025" y="6410325"/>
            <a:ext cx="704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GHOC</a:t>
            </a:r>
          </a:p>
        </p:txBody>
      </p:sp>
      <p:pic>
        <p:nvPicPr>
          <p:cNvPr id="29759" name="Picture 8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538" y="2433638"/>
            <a:ext cx="1306512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60" name="Rectangle 41"/>
          <p:cNvSpPr>
            <a:spLocks noChangeArrowheads="1"/>
          </p:cNvSpPr>
          <p:nvPr/>
        </p:nvSpPr>
        <p:spPr bwMode="auto">
          <a:xfrm>
            <a:off x="6215063" y="1016000"/>
            <a:ext cx="1390650" cy="8128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61" name="Text Box 42"/>
          <p:cNvSpPr txBox="1">
            <a:spLocks noChangeArrowheads="1"/>
          </p:cNvSpPr>
          <p:nvPr/>
        </p:nvSpPr>
        <p:spPr bwMode="auto">
          <a:xfrm>
            <a:off x="6019800" y="1127125"/>
            <a:ext cx="1828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Master Payload Control System</a:t>
            </a:r>
            <a:br>
              <a:rPr lang="en-US" sz="1200" b="1"/>
            </a:br>
            <a:r>
              <a:rPr lang="en-US" sz="1200" b="1"/>
              <a:t>&amp; PDU</a:t>
            </a:r>
          </a:p>
        </p:txBody>
      </p:sp>
      <p:pic>
        <p:nvPicPr>
          <p:cNvPr id="29762" name="Picture 5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3275" y="1987550"/>
            <a:ext cx="186213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63" name="Line 56"/>
          <p:cNvSpPr>
            <a:spLocks noChangeShapeType="1"/>
          </p:cNvSpPr>
          <p:nvPr/>
        </p:nvSpPr>
        <p:spPr bwMode="auto">
          <a:xfrm>
            <a:off x="7605713" y="1547813"/>
            <a:ext cx="290512" cy="4841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64" name="Rectangle 44"/>
          <p:cNvSpPr>
            <a:spLocks noChangeArrowheads="1"/>
          </p:cNvSpPr>
          <p:nvPr/>
        </p:nvSpPr>
        <p:spPr bwMode="auto">
          <a:xfrm>
            <a:off x="6215063" y="4238625"/>
            <a:ext cx="12954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65" name="AutoShape 46"/>
          <p:cNvSpPr>
            <a:spLocks noChangeArrowheads="1"/>
          </p:cNvSpPr>
          <p:nvPr/>
        </p:nvSpPr>
        <p:spPr bwMode="auto">
          <a:xfrm rot="-5400000">
            <a:off x="5644357" y="3020219"/>
            <a:ext cx="2360612" cy="76200"/>
          </a:xfrm>
          <a:prstGeom prst="leftRightArrow">
            <a:avLst>
              <a:gd name="adj1" fmla="val 50000"/>
              <a:gd name="adj2" fmla="val 5399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endParaRPr lang="en-US" sz="1400"/>
          </a:p>
        </p:txBody>
      </p:sp>
      <p:sp>
        <p:nvSpPr>
          <p:cNvPr id="29766" name="Text Box 45"/>
          <p:cNvSpPr txBox="1">
            <a:spLocks noChangeArrowheads="1"/>
          </p:cNvSpPr>
          <p:nvPr/>
        </p:nvSpPr>
        <p:spPr bwMode="auto">
          <a:xfrm>
            <a:off x="6110288" y="4246563"/>
            <a:ext cx="16002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Pilot’s MPCS          GUI </a:t>
            </a:r>
            <a:r>
              <a:rPr lang="en-US" sz="1100" b="1"/>
              <a:t/>
            </a:r>
            <a:br>
              <a:rPr lang="en-US" sz="1100" b="1"/>
            </a:br>
            <a:endParaRPr lang="en-US" sz="1200" b="1"/>
          </a:p>
        </p:txBody>
      </p:sp>
      <p:sp>
        <p:nvSpPr>
          <p:cNvPr id="29767" name="Text Box 35"/>
          <p:cNvSpPr txBox="1">
            <a:spLocks noChangeArrowheads="1"/>
          </p:cNvSpPr>
          <p:nvPr/>
        </p:nvSpPr>
        <p:spPr bwMode="auto">
          <a:xfrm>
            <a:off x="6329363" y="3581400"/>
            <a:ext cx="9906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Iridium (2 ch)</a:t>
            </a:r>
          </a:p>
        </p:txBody>
      </p:sp>
      <p:sp>
        <p:nvSpPr>
          <p:cNvPr id="29768" name="Text Box 78"/>
          <p:cNvSpPr txBox="1">
            <a:spLocks noChangeArrowheads="1"/>
          </p:cNvSpPr>
          <p:nvPr/>
        </p:nvSpPr>
        <p:spPr bwMode="auto">
          <a:xfrm>
            <a:off x="247650" y="2436813"/>
            <a:ext cx="762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NASDAT</a:t>
            </a:r>
          </a:p>
        </p:txBody>
      </p:sp>
      <p:sp>
        <p:nvSpPr>
          <p:cNvPr id="29769" name="Text Box 78"/>
          <p:cNvSpPr txBox="1">
            <a:spLocks noChangeArrowheads="1"/>
          </p:cNvSpPr>
          <p:nvPr/>
        </p:nvSpPr>
        <p:spPr bwMode="auto">
          <a:xfrm>
            <a:off x="7191375" y="1974850"/>
            <a:ext cx="762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MPCS</a:t>
            </a:r>
          </a:p>
        </p:txBody>
      </p:sp>
      <p:sp>
        <p:nvSpPr>
          <p:cNvPr id="29770" name="Text Box 78"/>
          <p:cNvSpPr txBox="1">
            <a:spLocks noChangeArrowheads="1"/>
          </p:cNvSpPr>
          <p:nvPr/>
        </p:nvSpPr>
        <p:spPr bwMode="auto">
          <a:xfrm>
            <a:off x="5129213" y="2892425"/>
            <a:ext cx="981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LM + Disk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mts_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6963"/>
            <a:ext cx="91440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165100" y="209550"/>
            <a:ext cx="4937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Bold Condensed" pitchFamily="-65" charset="0"/>
                <a:ea typeface="Helvetica Neue Bold Condensed" pitchFamily="-65" charset="0"/>
                <a:cs typeface="Helvetica Neue Bold Condensed" pitchFamily="-65" charset="0"/>
              </a:rPr>
              <a:t>Cross-cutting System Overview / Mission Utilization</a:t>
            </a:r>
          </a:p>
        </p:txBody>
      </p:sp>
      <p:pic>
        <p:nvPicPr>
          <p:cNvPr id="38916" name="Picture 5" descr="asplogo_4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00" y="1143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4" descr="ss_6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3381" b="-3381"/>
          <a:stretch>
            <a:fillRect/>
          </a:stretch>
        </p:blipFill>
        <p:spPr>
          <a:xfrm>
            <a:off x="0" y="3184525"/>
            <a:ext cx="5256213" cy="35369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354F1-3951-1241-BCC8-F9D953AA0F1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9940" name="Content Placeholder 4" descr="ss_7.tiff"/>
          <p:cNvPicPr>
            <a:picLocks noChangeAspect="1"/>
          </p:cNvPicPr>
          <p:nvPr/>
        </p:nvPicPr>
        <p:blipFill>
          <a:blip r:embed="rId3"/>
          <a:srcRect l="-8963" r="-8963"/>
          <a:stretch>
            <a:fillRect/>
          </a:stretch>
        </p:blipFill>
        <p:spPr bwMode="auto">
          <a:xfrm>
            <a:off x="4046538" y="160338"/>
            <a:ext cx="54229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338"/>
            <a:ext cx="4459288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6213" y="3143250"/>
            <a:ext cx="3887787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3310" y="1613689"/>
            <a:ext cx="4114800" cy="603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ea typeface="ＭＳ Ｐゴシック" charset="-128"/>
                <a:cs typeface="ＭＳ Ｐゴシック" charset="-128"/>
              </a:rPr>
              <a:t>SIERRA 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complements other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UAVs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in the 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NASA science fleet specializing 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in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 dangerous, low 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altitude missions that require larger payload capacity than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 typical small </a:t>
            </a:r>
            <a:r>
              <a:rPr lang="en-US" sz="1600" dirty="0" err="1" smtClean="0">
                <a:ea typeface="ＭＳ Ｐゴシック" charset="-128"/>
                <a:cs typeface="ＭＳ Ｐゴシック" charset="-128"/>
              </a:rPr>
              <a:t>UAVs</a:t>
            </a:r>
            <a:endParaRPr lang="en-US" sz="1600" dirty="0" smtClean="0">
              <a:ea typeface="ＭＳ Ｐゴシック" charset="-128"/>
              <a:cs typeface="ＭＳ Ｐゴシック" charset="-128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Airframe designed by NRL; systems 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development and integration 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at NASA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 Ames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First Flight October 2008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Payloads flown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 include: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VIS/NIR </a:t>
            </a:r>
            <a:r>
              <a:rPr lang="en-US" sz="1400" dirty="0" err="1">
                <a:ea typeface="ＭＳ Ｐゴシック" charset="-128"/>
                <a:cs typeface="ＭＳ Ｐゴシック" charset="-128"/>
              </a:rPr>
              <a:t>Hyperspectral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 Imager (NASA Ames)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LIDAR </a:t>
            </a:r>
            <a:r>
              <a:rPr lang="en-US" sz="1400" dirty="0" err="1">
                <a:ea typeface="ＭＳ Ｐゴシック" charset="-128"/>
                <a:cs typeface="ＭＳ Ｐゴシック" charset="-128"/>
              </a:rPr>
              <a:t>Profilometer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 (CU-Boulder)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Ocean Color suite (NASA GSFC)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MMS (NASA Ames)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CO2/CH4/H20 (Los Gatos </a:t>
            </a:r>
            <a:r>
              <a:rPr lang="en-US" sz="1400" dirty="0" smtClean="0">
                <a:ea typeface="ＭＳ Ｐゴシック" charset="-128"/>
                <a:cs typeface="ＭＳ Ｐゴシック" charset="-128"/>
              </a:rPr>
              <a:t>Research/</a:t>
            </a:r>
            <a:r>
              <a:rPr lang="en-US" sz="1400" dirty="0" err="1" smtClean="0">
                <a:ea typeface="ＭＳ Ｐゴシック" charset="-128"/>
                <a:cs typeface="ＭＳ Ｐゴシック" charset="-128"/>
              </a:rPr>
              <a:t>Picarro</a:t>
            </a:r>
            <a:r>
              <a:rPr lang="en-US" sz="1400" dirty="0" smtClean="0">
                <a:ea typeface="ＭＳ Ｐゴシック" charset="-128"/>
                <a:cs typeface="ＭＳ Ｐゴシック" charset="-128"/>
              </a:rPr>
              <a:t>)</a:t>
            </a:r>
            <a:endParaRPr lang="en-US" sz="1400" dirty="0">
              <a:ea typeface="ＭＳ Ｐゴシック" charset="-128"/>
              <a:cs typeface="ＭＳ Ｐゴシック" charset="-128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C-Band SAR (Artemis/BYU)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UHF/L-band SAR (Mirage Systems</a:t>
            </a:r>
            <a:r>
              <a:rPr lang="en-US" sz="1400" dirty="0" smtClean="0">
                <a:ea typeface="ＭＳ Ｐゴシック" charset="-128"/>
                <a:cs typeface="ＭＳ Ｐゴシック" charset="-128"/>
              </a:rPr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ea typeface="ＭＳ Ｐゴシック" charset="-128"/>
                <a:cs typeface="ＭＳ Ｐゴシック" charset="-128"/>
              </a:rPr>
              <a:t> Flux-gate Magnetometer (Geometrics)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en-US" sz="1200" dirty="0" smtClean="0">
              <a:ea typeface="ＭＳ Ｐゴシック" charset="-128"/>
              <a:cs typeface="ＭＳ Ｐゴシック" charset="-128"/>
            </a:endParaRPr>
          </a:p>
          <a:p>
            <a:pPr lvl="1">
              <a:spcBef>
                <a:spcPct val="50000"/>
              </a:spcBef>
            </a:pPr>
            <a:endParaRPr lang="en-US" sz="1600" dirty="0" smtClean="0">
              <a:ea typeface="ＭＳ Ｐゴシック" charset="-128"/>
              <a:cs typeface="ＭＳ Ｐゴシック" charset="-128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en-US" sz="1600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95800" y="2971306"/>
            <a:ext cx="6019800" cy="4051382"/>
            <a:chOff x="12768" y="5363"/>
            <a:chExt cx="7056" cy="6767"/>
          </a:xfrm>
        </p:grpSpPr>
        <p:sp>
          <p:nvSpPr>
            <p:cNvPr id="28680" name="Text Box 5"/>
            <p:cNvSpPr txBox="1">
              <a:spLocks noChangeArrowheads="1"/>
            </p:cNvSpPr>
            <p:nvPr/>
          </p:nvSpPr>
          <p:spPr bwMode="auto">
            <a:xfrm>
              <a:off x="12768" y="5363"/>
              <a:ext cx="3212" cy="6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Wing Span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Length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Height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Wing Area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Empty Weight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Gross Weight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Max Speed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Cruise Speed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Stall Speed (clean</a:t>
              </a:r>
              <a:r>
                <a:rPr lang="en-US" sz="1600" dirty="0" smtClean="0">
                  <a:latin typeface="Times New Roman" charset="0"/>
                  <a:ea typeface="ＭＳ Ｐゴシック" charset="-128"/>
                  <a:cs typeface="ＭＳ Ｐゴシック" charset="-128"/>
                </a:rPr>
                <a:t>)</a:t>
              </a:r>
            </a:p>
            <a:p>
              <a:pPr algn="r"/>
              <a:r>
                <a:rPr lang="en-US" sz="1600" dirty="0" smtClean="0">
                  <a:latin typeface="Times New Roman" charset="0"/>
                  <a:ea typeface="ＭＳ Ｐゴシック" charset="-128"/>
                  <a:cs typeface="ＭＳ Ｐゴシック" charset="-128"/>
                </a:rPr>
                <a:t>Aspect </a:t>
              </a:r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ratio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Rate of Climb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CG Position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Payload weight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Payload power</a:t>
              </a:r>
            </a:p>
            <a:p>
              <a:pPr algn="r"/>
              <a:r>
                <a:rPr lang="en-US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Duration </a:t>
              </a:r>
            </a:p>
          </p:txBody>
        </p:sp>
        <p:sp>
          <p:nvSpPr>
            <p:cNvPr id="28681" name="Text Box 6"/>
            <p:cNvSpPr txBox="1">
              <a:spLocks noChangeArrowheads="1"/>
            </p:cNvSpPr>
            <p:nvPr/>
          </p:nvSpPr>
          <p:spPr bwMode="auto">
            <a:xfrm>
              <a:off x="16078" y="5395"/>
              <a:ext cx="3746" cy="6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20 ft.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11.8 ft.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4.6 ft.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42.4 sq. ft.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215 lbs.</a:t>
              </a:r>
              <a:endParaRPr lang="en-US" sz="1600" b="1" dirty="0" smtClean="0">
                <a:latin typeface="Times New Roman" charset="0"/>
                <a:ea typeface="ＭＳ Ｐゴシック" charset="-128"/>
                <a:cs typeface="ＭＳ Ｐゴシック" charset="-128"/>
              </a:endParaRPr>
            </a:p>
            <a:p>
              <a:r>
                <a:rPr lang="en-US" sz="1600" b="1" dirty="0" smtClean="0">
                  <a:latin typeface="Times New Roman" charset="0"/>
                  <a:ea typeface="ＭＳ Ｐゴシック" charset="-128"/>
                  <a:cs typeface="ＭＳ Ｐゴシック" charset="-128"/>
                </a:rPr>
                <a:t>375 </a:t>
              </a:r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lbs.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79 </a:t>
              </a:r>
              <a:r>
                <a:rPr lang="en-US" sz="1600" b="1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kts</a:t>
              </a:r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55 </a:t>
              </a:r>
              <a:r>
                <a:rPr lang="en-US" sz="1600" b="1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kts</a:t>
              </a:r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30 </a:t>
              </a:r>
              <a:r>
                <a:rPr lang="en-US" sz="1600" b="1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kts</a:t>
              </a:r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9.43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545 ft./min.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29-32% Chord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~100lbs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28V DC</a:t>
              </a:r>
            </a:p>
            <a:p>
              <a:r>
                <a:rPr lang="en-US" sz="1600" b="1" dirty="0">
                  <a:latin typeface="Times New Roman" charset="0"/>
                  <a:ea typeface="ＭＳ Ｐゴシック" charset="-128"/>
                  <a:cs typeface="ＭＳ Ｐゴシック" charset="-128"/>
                </a:rPr>
                <a:t>8-10 </a:t>
              </a:r>
              <a:r>
                <a:rPr lang="en-US" sz="1600" b="1" dirty="0" smtClean="0">
                  <a:latin typeface="Times New Roman" charset="0"/>
                  <a:ea typeface="ＭＳ Ｐゴシック" charset="-128"/>
                  <a:cs typeface="ＭＳ Ｐゴシック" charset="-128"/>
                </a:rPr>
                <a:t>hrs</a:t>
              </a:r>
              <a:endParaRPr lang="en-US" sz="1600" b="1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  <a:p>
              <a:endParaRPr lang="en-US" sz="1600" b="1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28678" name="Picture 9" descr="ASP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8350" y="3720"/>
            <a:ext cx="7556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7075" y="2993724"/>
            <a:ext cx="2408959" cy="29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-38100" y="1092203"/>
            <a:ext cx="5398245" cy="19374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51435" y="2441256"/>
            <a:ext cx="340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Phil </a:t>
            </a:r>
            <a:r>
              <a:rPr lang="en-US" sz="1200" dirty="0" err="1" smtClean="0"/>
              <a:t>Schulyer</a:t>
            </a:r>
            <a:r>
              <a:rPr lang="en-US" sz="1200" dirty="0" smtClean="0"/>
              <a:t>, SIERRA crew chief with the aircraft carrying  a GP-SAR antennae and modified nose</a:t>
            </a:r>
            <a:endParaRPr lang="en-US" sz="1200" dirty="0"/>
          </a:p>
        </p:txBody>
      </p:sp>
      <p:pic>
        <p:nvPicPr>
          <p:cNvPr id="14" name="Picture 13" descr="NASA_Meatb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0"/>
            <a:ext cx="5615229" cy="1062667"/>
          </a:xfrm>
          <a:prstGeom prst="rect">
            <a:avLst/>
          </a:prstGeom>
        </p:spPr>
      </p:pic>
      <p:pic>
        <p:nvPicPr>
          <p:cNvPr id="28677" name="Picture 11" descr="SIERRA_GPSA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145" y="-23001"/>
            <a:ext cx="3811668" cy="246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0" y="115451"/>
            <a:ext cx="8807929" cy="17526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High Resolution Assessment of Carbon Dynamics in </a:t>
            </a:r>
            <a:r>
              <a:rPr lang="en-US" sz="1800" b="1" dirty="0" err="1">
                <a:solidFill>
                  <a:schemeClr val="tx1"/>
                </a:solidFill>
              </a:rPr>
              <a:t>Seagrass</a:t>
            </a:r>
            <a:r>
              <a:rPr lang="en-US" sz="1800" b="1" dirty="0">
                <a:solidFill>
                  <a:schemeClr val="tx1"/>
                </a:solidFill>
              </a:rPr>
              <a:t> &amp; Coral Reef Biomes Project</a:t>
            </a:r>
            <a:r>
              <a:rPr lang="en-US" sz="1800" b="1" dirty="0" smtClean="0">
                <a:solidFill>
                  <a:schemeClr val="tx1"/>
                </a:solidFill>
              </a:rPr>
              <a:t> (</a:t>
            </a:r>
            <a:r>
              <a:rPr lang="en-US" sz="1800" b="1" dirty="0" err="1">
                <a:solidFill>
                  <a:schemeClr val="tx1"/>
                </a:solidFill>
              </a:rPr>
              <a:t>Seagrass</a:t>
            </a:r>
            <a:r>
              <a:rPr lang="en-US" sz="1800" b="1" dirty="0">
                <a:solidFill>
                  <a:schemeClr val="tx1"/>
                </a:solidFill>
              </a:rPr>
              <a:t>/Coral Reef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PI: Stan </a:t>
            </a:r>
            <a:r>
              <a:rPr lang="en-US" sz="1800" b="1" dirty="0" err="1" smtClean="0">
                <a:solidFill>
                  <a:schemeClr val="tx1"/>
                </a:solidFill>
              </a:rPr>
              <a:t>Herwitz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074" name="P 1" descr="Marine logo v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6905" y="6362700"/>
            <a:ext cx="1171575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6362700"/>
          <a:ext cx="1714500" cy="495300"/>
        </p:xfrm>
        <a:graphic>
          <a:graphicData uri="http://schemas.openxmlformats.org/presentationml/2006/ole">
            <p:oleObj spid="_x0000_s37890" name="Document" r:id="rId4" imgW="1714500" imgH="495300" progId="Word.Document.12">
              <p:link updateAutomatic="1"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714500" y="6324600"/>
          <a:ext cx="1879600" cy="533400"/>
        </p:xfrm>
        <a:graphic>
          <a:graphicData uri="http://schemas.openxmlformats.org/presentationml/2006/ole">
            <p:oleObj spid="_x0000_s37891" name="Document" r:id="rId4" imgW="1879600" imgH="533400" progId="Word.Document.12">
              <p:link updateAutomatic="1"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888480" y="6389687"/>
          <a:ext cx="1866900" cy="457200"/>
        </p:xfrm>
        <a:graphic>
          <a:graphicData uri="http://schemas.openxmlformats.org/presentationml/2006/ole">
            <p:oleObj spid="_x0000_s37892" name="Document" r:id="rId4" imgW="1866900" imgH="457200" progId="Word.Document.12">
              <p:link updateAutomatic="1"/>
            </p:oleObj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755380" y="6362700"/>
          <a:ext cx="1475362" cy="495300"/>
        </p:xfrm>
        <a:graphic>
          <a:graphicData uri="http://schemas.openxmlformats.org/presentationml/2006/ole">
            <p:oleObj spid="_x0000_s37893" name="Document" r:id="rId4" imgW="1778000" imgH="596900" progId="Word.Document.12">
              <p:link updateAutomatic="1"/>
            </p:oleObj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8115734" y="6362700"/>
          <a:ext cx="968587" cy="495300"/>
        </p:xfrm>
        <a:graphic>
          <a:graphicData uri="http://schemas.openxmlformats.org/presentationml/2006/ole">
            <p:oleObj spid="_x0000_s37894" name="Document" r:id="rId4" imgW="1117600" imgH="571500" progId="Word.Document.12">
              <p:link updateAutomatic="1"/>
            </p:oleObj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694405" y="453559"/>
          <a:ext cx="1020095" cy="609012"/>
        </p:xfrm>
        <a:graphic>
          <a:graphicData uri="http://schemas.openxmlformats.org/presentationml/2006/ole">
            <p:oleObj spid="_x0000_s37895" name="Document" r:id="rId4" imgW="1701800" imgH="1016000" progId="Word.Document.12">
              <p:link updateAutomatic="1"/>
            </p:oleObj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7491107" y="453558"/>
          <a:ext cx="990659" cy="485804"/>
        </p:xfrm>
        <a:graphic>
          <a:graphicData uri="http://schemas.openxmlformats.org/presentationml/2006/ole">
            <p:oleObj spid="_x0000_s37896" name="Document" r:id="rId4" imgW="1320800" imgH="647700" progId="Word.Document.12">
              <p:link updateAutomatic="1"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5460" y="1360673"/>
            <a:ext cx="38266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Current Status:</a:t>
            </a:r>
          </a:p>
          <a:p>
            <a:pPr>
              <a:buFontTx/>
              <a:buChar char="-"/>
            </a:pPr>
            <a:r>
              <a:rPr lang="en-US" sz="1400" dirty="0" smtClean="0"/>
              <a:t> Completed first deployment to Florida Keys with the BAT 4 carrying a multi-spectral camera</a:t>
            </a:r>
          </a:p>
          <a:p>
            <a:pPr>
              <a:buFontTx/>
              <a:buChar char="-"/>
            </a:pPr>
            <a:r>
              <a:rPr lang="en-US" sz="1400" dirty="0" smtClean="0"/>
              <a:t> Imagery from manned A/C was also collected</a:t>
            </a:r>
          </a:p>
          <a:p>
            <a:pPr>
              <a:buFontTx/>
              <a:buChar char="-"/>
            </a:pPr>
            <a:r>
              <a:rPr lang="en-US" sz="1400" dirty="0" smtClean="0"/>
              <a:t> In water teams provided calibration support</a:t>
            </a:r>
          </a:p>
          <a:p>
            <a:pPr>
              <a:buFontTx/>
              <a:buChar char="-"/>
            </a:pPr>
            <a:r>
              <a:rPr lang="en-US" sz="1400" dirty="0" smtClean="0"/>
              <a:t> Currently deployed to Florida and operating SIERRA from the Key West Naval Air Station</a:t>
            </a:r>
          </a:p>
          <a:p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5460" y="3072102"/>
            <a:ext cx="38266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Project Schedule (2012-2013)</a:t>
            </a:r>
            <a:r>
              <a:rPr lang="en-US" sz="1400" dirty="0" smtClean="0"/>
              <a:t>:</a:t>
            </a:r>
          </a:p>
          <a:p>
            <a:pPr>
              <a:buFontTx/>
              <a:buChar char="-"/>
            </a:pPr>
            <a:r>
              <a:rPr lang="en-US" sz="1400" dirty="0" smtClean="0"/>
              <a:t> May 13-24 – Sugarloaf Shores</a:t>
            </a:r>
          </a:p>
          <a:p>
            <a:pPr>
              <a:buFontTx/>
              <a:buChar char="-"/>
            </a:pPr>
            <a:r>
              <a:rPr lang="en-US" sz="1400" dirty="0" smtClean="0"/>
              <a:t> Oct 18-28 – Sugarloaf Shores</a:t>
            </a:r>
          </a:p>
          <a:p>
            <a:pPr>
              <a:buFontTx/>
              <a:buChar char="-"/>
            </a:pPr>
            <a:r>
              <a:rPr lang="en-US" sz="1400" dirty="0" smtClean="0"/>
              <a:t> Jan 8-20 – Tobago, </a:t>
            </a:r>
            <a:r>
              <a:rPr lang="en-US" sz="1400" dirty="0" err="1" smtClean="0"/>
              <a:t>Buccoo</a:t>
            </a:r>
            <a:r>
              <a:rPr lang="en-US" sz="1400" dirty="0" smtClean="0"/>
              <a:t> Reef</a:t>
            </a:r>
          </a:p>
          <a:p>
            <a:pPr>
              <a:buFontTx/>
              <a:buChar char="-"/>
            </a:pPr>
            <a:r>
              <a:rPr lang="en-US" sz="1400" dirty="0" smtClean="0"/>
              <a:t> May 15-26 – Sugarloaf Shores (contingency mission)</a:t>
            </a:r>
          </a:p>
          <a:p>
            <a:pPr>
              <a:buFontTx/>
              <a:buChar char="-"/>
            </a:pPr>
            <a:endParaRPr lang="en-US" sz="1400" dirty="0"/>
          </a:p>
        </p:txBody>
      </p:sp>
      <p:graphicFrame>
        <p:nvGraphicFramePr>
          <p:cNvPr id="3084" name="Object 12"/>
          <p:cNvGraphicFramePr>
            <a:graphicFrameLocks noChangeAspect="1"/>
          </p:cNvGraphicFramePr>
          <p:nvPr/>
        </p:nvGraphicFramePr>
        <p:xfrm>
          <a:off x="4080262" y="3872321"/>
          <a:ext cx="4610100" cy="1718116"/>
        </p:xfrm>
        <a:graphic>
          <a:graphicData uri="http://schemas.openxmlformats.org/presentationml/2006/ole">
            <p:oleObj spid="_x0000_s37897" name="Document" r:id="rId4" imgW="5486400" imgH="2044700" progId="Word.Document.12">
              <p:link updateAutomatic="1"/>
            </p:oleObj>
          </a:graphicData>
        </a:graphic>
      </p:graphicFrame>
      <p:pic>
        <p:nvPicPr>
          <p:cNvPr id="25" name="Picture 24" descr="gallery_bat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60" y="4535803"/>
            <a:ext cx="1687415" cy="10546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18362" y="55859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Acrylic chamber deployed in </a:t>
            </a:r>
            <a:r>
              <a:rPr lang="en-US" sz="1400" dirty="0" err="1"/>
              <a:t>seagrass</a:t>
            </a:r>
            <a:r>
              <a:rPr lang="en-US" sz="1400" dirty="0"/>
              <a:t> bed (left) and SHARQ benthic incubation chamber deployed in coral reef biome (right).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27" name="Picture 26" descr="ACD10-0125-14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557" y="4382438"/>
            <a:ext cx="1914887" cy="12079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5460" y="5590437"/>
            <a:ext cx="168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MLB BAT 4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029490" y="5590437"/>
            <a:ext cx="187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NASA SIERRA</a:t>
            </a:r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362" y="1360673"/>
            <a:ext cx="3497080" cy="25116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615442" y="1553079"/>
            <a:ext cx="1468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Flight lines from Oct 17</a:t>
            </a:r>
            <a:r>
              <a:rPr lang="en-US" baseline="30000" dirty="0" smtClean="0"/>
              <a:t>th</a:t>
            </a:r>
            <a:r>
              <a:rPr lang="en-US" dirty="0" smtClean="0"/>
              <a:t> off of Key West FL.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1179</Words>
  <Application>Microsoft Macintosh PowerPoint</Application>
  <PresentationFormat>On-screen Show (4:3)</PresentationFormat>
  <Paragraphs>208</Paragraphs>
  <Slides>19</Slides>
  <Notes>3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Office Theme</vt:lpstr>
      <vt:lpstr>???</vt:lpstr>
      <vt:lpstr>???</vt:lpstr>
      <vt:lpstr>???</vt:lpstr>
      <vt:lpstr>???</vt:lpstr>
      <vt:lpstr>???</vt:lpstr>
      <vt:lpstr>???</vt:lpstr>
      <vt:lpstr>???</vt:lpstr>
      <vt:lpstr>???</vt:lpstr>
      <vt:lpstr>Microsoft Excel Sheet</vt:lpstr>
      <vt:lpstr>Adobe Photoshop Image</vt:lpstr>
      <vt:lpstr>Airborne Science Program updates at  NASA Ames Research Center   TFRSAC Meeting, April 17th, 2013</vt:lpstr>
      <vt:lpstr>Slide 2</vt:lpstr>
      <vt:lpstr>Slide 3</vt:lpstr>
      <vt:lpstr>  </vt:lpstr>
      <vt:lpstr>  Airborne Science Sensor Network Architecture and Hardware (Global Hawk Configuration)</vt:lpstr>
      <vt:lpstr>Slide 6</vt:lpstr>
      <vt:lpstr>Slide 7</vt:lpstr>
      <vt:lpstr>Slide 8</vt:lpstr>
      <vt:lpstr>Slide 9</vt:lpstr>
      <vt:lpstr>Slide 10</vt:lpstr>
      <vt:lpstr>Study area: Surprise Valley</vt:lpstr>
      <vt:lpstr>Slide 12</vt:lpstr>
      <vt:lpstr>Slide 13</vt:lpstr>
      <vt:lpstr>Slide 14</vt:lpstr>
      <vt:lpstr>Slide 15</vt:lpstr>
      <vt:lpstr>Slide 16</vt:lpstr>
      <vt:lpstr>Slide 17</vt:lpstr>
      <vt:lpstr>Dragon Eye Deployment to Turrialba Volcano in Costa Rica in Support of ASTER SO2 Data Product Validation </vt:lpstr>
      <vt:lpstr>Slide 19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Science Program updates at  NASA Ames Research Center   TFRSAC Meeting, April 17th, 2013</dc:title>
  <dc:creator>Matt Fladeland</dc:creator>
  <cp:lastModifiedBy>Matt Fladeland</cp:lastModifiedBy>
  <cp:revision>1</cp:revision>
  <dcterms:created xsi:type="dcterms:W3CDTF">2013-04-17T03:49:14Z</dcterms:created>
  <dcterms:modified xsi:type="dcterms:W3CDTF">2013-04-17T18:46:17Z</dcterms:modified>
</cp:coreProperties>
</file>