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307" r:id="rId3"/>
    <p:sldId id="298" r:id="rId4"/>
    <p:sldId id="295" r:id="rId5"/>
    <p:sldId id="259" r:id="rId6"/>
    <p:sldId id="305" r:id="rId7"/>
    <p:sldId id="261" r:id="rId8"/>
    <p:sldId id="289" r:id="rId9"/>
    <p:sldId id="271" r:id="rId10"/>
    <p:sldId id="293" r:id="rId11"/>
    <p:sldId id="306" r:id="rId12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57B4FA-8E72-45D9-B301-23127B9D554F}">
          <p14:sldIdLst>
            <p14:sldId id="307"/>
            <p14:sldId id="298"/>
            <p14:sldId id="295"/>
            <p14:sldId id="259"/>
            <p14:sldId id="305"/>
            <p14:sldId id="261"/>
            <p14:sldId id="289"/>
            <p14:sldId id="271"/>
            <p14:sldId id="293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302"/>
    <a:srgbClr val="864300"/>
    <a:srgbClr val="A45200"/>
    <a:srgbClr val="66FFFF"/>
    <a:srgbClr val="FF66FF"/>
    <a:srgbClr val="FF99FF"/>
    <a:srgbClr val="663300"/>
    <a:srgbClr val="66FF33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775FA39-673D-438D-8366-6DBED094B0E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F8022820-D5BB-4B23-B2EC-7D9CD3382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2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0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2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8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17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06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1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1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90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56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57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8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6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3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9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7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DA7E2-0A1D-4890-B029-F3E568336611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F8A3-A39B-4C6C-A737-3752642C4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3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3D429D6-B44A-4BF4-A500-74F45D644C82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D524180-F47F-4A13-AEF8-2BEB2DECCE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7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8382000" cy="1524000"/>
          </a:xfrm>
        </p:spPr>
        <p:txBody>
          <a:bodyPr/>
          <a:lstStyle/>
          <a:p>
            <a:r>
              <a:rPr lang="en-US" sz="6600" dirty="0" smtClean="0"/>
              <a:t>2013 Seasonal Outlook</a:t>
            </a:r>
            <a:endParaRPr lang="en-US" sz="9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6858000" cy="2133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Chris Waters</a:t>
            </a:r>
          </a:p>
          <a:p>
            <a:r>
              <a:rPr lang="en-US" b="1" dirty="0" smtClean="0"/>
              <a:t>Battalion Chief – Predictive Services</a:t>
            </a:r>
          </a:p>
          <a:p>
            <a:r>
              <a:rPr lang="en-US" b="1" dirty="0" smtClean="0"/>
              <a:t>Sacramento HQ</a:t>
            </a:r>
            <a:endParaRPr lang="en-US" b="1" dirty="0"/>
          </a:p>
        </p:txBody>
      </p:sp>
      <p:pic>
        <p:nvPicPr>
          <p:cNvPr id="3075" name="Picture 3" descr="E:\Logos\CALFIRE_Logos\calfire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828800" cy="23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6362" y="1625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June – July 3013</a:t>
            </a:r>
            <a:endParaRPr lang="en-US" sz="2800" b="1" u="sng" dirty="0"/>
          </a:p>
        </p:txBody>
      </p:sp>
      <p:pic>
        <p:nvPicPr>
          <p:cNvPr id="3074" name="Picture 2" descr="http://www.predictiveservices.nifc.gov/outlooks/extended_outl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9" y="914400"/>
            <a:ext cx="7336946" cy="566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72488" y="1066800"/>
            <a:ext cx="5191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calclim.dri.edu/cgi-bin/anomimage.pl?calOctPp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3" y="1114567"/>
            <a:ext cx="4255163" cy="551870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2105" y="152400"/>
            <a:ext cx="690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Percent of Average Precipitation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calclim.dri.edu/cgi-bin/anomimage.pl?cal90dPpc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14567"/>
            <a:ext cx="4244943" cy="55054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75583" y="2102544"/>
            <a:ext cx="233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PAST 90 DAYS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1173" y="2103332"/>
            <a:ext cx="233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SINCE OCT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8722" y="76200"/>
            <a:ext cx="800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Western US % of Average Precipitation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wrcc.dri.edu/cgi-bin/anomimage.pl?wrcOctPp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8680"/>
            <a:ext cx="732472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7" y="2209800"/>
            <a:ext cx="233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SINCE OCT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S Drought Monitor, April 2,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353"/>
            <a:ext cx="8772646" cy="653724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819400" y="381000"/>
            <a:ext cx="2150660" cy="167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3581400"/>
            <a:ext cx="1845860" cy="25662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02" y="381000"/>
            <a:ext cx="3589833" cy="574735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304800"/>
            <a:ext cx="800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Mountain Snow Pack as of April 1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955502"/>
            <a:ext cx="4991100" cy="5567522"/>
            <a:chOff x="0" y="-742750"/>
            <a:chExt cx="6782937" cy="7440873"/>
          </a:xfrm>
        </p:grpSpPr>
        <p:pic>
          <p:nvPicPr>
            <p:cNvPr id="1026" name="Picture 2" descr="http://www.wcc.nrcs.usda.gov/ftpref/support/snow/snowpack_maps/great_basin/wy2013/gbsnow1304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32"/>
            <a:stretch/>
          </p:blipFill>
          <p:spPr bwMode="auto">
            <a:xfrm>
              <a:off x="0" y="-742750"/>
              <a:ext cx="6782937" cy="7440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4380931" y="3357349"/>
              <a:ext cx="1801505" cy="3098042"/>
            </a:xfrm>
            <a:custGeom>
              <a:avLst/>
              <a:gdLst>
                <a:gd name="connsiteX0" fmla="*/ 0 w 1801505"/>
                <a:gd name="connsiteY0" fmla="*/ 0 h 3098042"/>
                <a:gd name="connsiteX1" fmla="*/ 27296 w 1801505"/>
                <a:gd name="connsiteY1" fmla="*/ 3098042 h 3098042"/>
                <a:gd name="connsiteX2" fmla="*/ 1801505 w 1801505"/>
                <a:gd name="connsiteY2" fmla="*/ 2729552 h 3098042"/>
                <a:gd name="connsiteX3" fmla="*/ 1651379 w 1801505"/>
                <a:gd name="connsiteY3" fmla="*/ 259308 h 3098042"/>
                <a:gd name="connsiteX4" fmla="*/ 709684 w 1801505"/>
                <a:gd name="connsiteY4" fmla="*/ 109182 h 3098042"/>
                <a:gd name="connsiteX5" fmla="*/ 655093 w 1801505"/>
                <a:gd name="connsiteY5" fmla="*/ 68239 h 3098042"/>
                <a:gd name="connsiteX6" fmla="*/ 600502 w 1801505"/>
                <a:gd name="connsiteY6" fmla="*/ 81887 h 3098042"/>
                <a:gd name="connsiteX7" fmla="*/ 0 w 1801505"/>
                <a:gd name="connsiteY7" fmla="*/ 0 h 30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1505" h="3098042">
                  <a:moveTo>
                    <a:pt x="0" y="0"/>
                  </a:moveTo>
                  <a:lnTo>
                    <a:pt x="27296" y="3098042"/>
                  </a:lnTo>
                  <a:lnTo>
                    <a:pt x="1801505" y="2729552"/>
                  </a:lnTo>
                  <a:lnTo>
                    <a:pt x="1651379" y="259308"/>
                  </a:lnTo>
                  <a:lnTo>
                    <a:pt x="709684" y="109182"/>
                  </a:lnTo>
                  <a:lnTo>
                    <a:pt x="655093" y="68239"/>
                  </a:lnTo>
                  <a:lnTo>
                    <a:pt x="600502" y="81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27489" y="1447800"/>
            <a:ext cx="2362200" cy="4772025"/>
            <a:chOff x="6553200" y="2142699"/>
            <a:chExt cx="2208663" cy="43819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344160"/>
              <a:ext cx="2200646" cy="4180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Freeform 2"/>
            <p:cNvSpPr/>
            <p:nvPr/>
          </p:nvSpPr>
          <p:spPr>
            <a:xfrm>
              <a:off x="6782937" y="2142699"/>
              <a:ext cx="1978926" cy="559558"/>
            </a:xfrm>
            <a:custGeom>
              <a:avLst/>
              <a:gdLst>
                <a:gd name="connsiteX0" fmla="*/ 0 w 1978926"/>
                <a:gd name="connsiteY0" fmla="*/ 232011 h 559558"/>
                <a:gd name="connsiteX1" fmla="*/ 736979 w 1978926"/>
                <a:gd name="connsiteY1" fmla="*/ 313898 h 559558"/>
                <a:gd name="connsiteX2" fmla="*/ 736979 w 1978926"/>
                <a:gd name="connsiteY2" fmla="*/ 286602 h 559558"/>
                <a:gd name="connsiteX3" fmla="*/ 777923 w 1978926"/>
                <a:gd name="connsiteY3" fmla="*/ 313898 h 559558"/>
                <a:gd name="connsiteX4" fmla="*/ 846162 w 1978926"/>
                <a:gd name="connsiteY4" fmla="*/ 368489 h 559558"/>
                <a:gd name="connsiteX5" fmla="*/ 1910687 w 1978926"/>
                <a:gd name="connsiteY5" fmla="*/ 559558 h 559558"/>
                <a:gd name="connsiteX6" fmla="*/ 1978926 w 1978926"/>
                <a:gd name="connsiteY6" fmla="*/ 0 h 559558"/>
                <a:gd name="connsiteX7" fmla="*/ 0 w 1978926"/>
                <a:gd name="connsiteY7" fmla="*/ 136477 h 559558"/>
                <a:gd name="connsiteX8" fmla="*/ 0 w 1978926"/>
                <a:gd name="connsiteY8" fmla="*/ 232011 h 55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926" h="559558">
                  <a:moveTo>
                    <a:pt x="0" y="232011"/>
                  </a:moveTo>
                  <a:lnTo>
                    <a:pt x="736979" y="313898"/>
                  </a:lnTo>
                  <a:lnTo>
                    <a:pt x="736979" y="286602"/>
                  </a:lnTo>
                  <a:lnTo>
                    <a:pt x="777923" y="313898"/>
                  </a:lnTo>
                  <a:lnTo>
                    <a:pt x="846162" y="368489"/>
                  </a:lnTo>
                  <a:lnTo>
                    <a:pt x="1910687" y="559558"/>
                  </a:lnTo>
                  <a:lnTo>
                    <a:pt x="1978926" y="0"/>
                  </a:lnTo>
                  <a:lnTo>
                    <a:pt x="0" y="136477"/>
                  </a:lnTo>
                  <a:lnTo>
                    <a:pt x="0" y="2320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7" y="331458"/>
            <a:ext cx="4791075" cy="54006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96648" y="296201"/>
            <a:ext cx="3991281" cy="1828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Automated Station Snowpack Through Early April 2013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9336" y="2504065"/>
            <a:ext cx="8686800" cy="3848100"/>
            <a:chOff x="279336" y="2244501"/>
            <a:chExt cx="8686800" cy="3848100"/>
          </a:xfrm>
        </p:grpSpPr>
        <p:sp>
          <p:nvSpPr>
            <p:cNvPr id="4" name="Rectangle 3"/>
            <p:cNvSpPr/>
            <p:nvPr/>
          </p:nvSpPr>
          <p:spPr>
            <a:xfrm>
              <a:off x="279336" y="2244501"/>
              <a:ext cx="8686800" cy="3848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362201"/>
              <a:ext cx="8229599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61002" y="2800964"/>
              <a:ext cx="1107996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’82-’83</a:t>
              </a: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0" y="3994961"/>
              <a:ext cx="1501373" cy="461665"/>
            </a:xfrm>
            <a:prstGeom prst="rect">
              <a:avLst/>
            </a:prstGeom>
            <a:noFill/>
            <a:effectLst>
              <a:outerShdw blurRad="50800" dist="50800" dir="2016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2011-2012</a:t>
              </a:r>
              <a:endParaRPr 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97615" y="3752791"/>
              <a:ext cx="795795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AVE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5919" y="4870842"/>
              <a:ext cx="1107996" cy="461665"/>
            </a:xfrm>
            <a:prstGeom prst="rect">
              <a:avLst/>
            </a:prstGeom>
            <a:noFill/>
            <a:effectLst>
              <a:outerShdw blurRad="50800" dist="50800" dir="9420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8C33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’76-’77</a:t>
              </a:r>
              <a:endParaRPr lang="en-US" sz="2400" b="1" dirty="0">
                <a:solidFill>
                  <a:srgbClr val="8C3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7658" y="4151378"/>
              <a:ext cx="800219" cy="461665"/>
            </a:xfrm>
            <a:prstGeom prst="rect">
              <a:avLst/>
            </a:prstGeom>
            <a:noFill/>
            <a:effectLst>
              <a:outerShdw blurRad="50800" dist="50800" dir="2016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2013</a:t>
              </a:r>
              <a:endParaRPr lang="en-US" sz="24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5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cpc.ncep.noaa.gov/products/expert_assessment/season_drou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34031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Where We Are, Where We’re Headed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Snowpack water low, varies from ~25-70% of average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Record dryness occurring in some areas early this year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Poor new grass crop in NE from precip lacking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Drought development seems likely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Preliminary signals indicate an above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normal Fire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Season in all NOR CAL mountain areas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Catch the OFFICIAL seasonal outlook end of April</a:t>
            </a:r>
          </a:p>
          <a:p>
            <a:pPr marL="0" indent="0" algn="ctr" defTabSz="682625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http://gacc.nifc.gov/oncc/predictive/outlooks/index.htm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redictiveservices.nifc.gov/outlooks/month2_outl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9" y="914400"/>
            <a:ext cx="7336946" cy="566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6362" y="1625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May 3013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673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123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NewsPrint</vt:lpstr>
      <vt:lpstr>2013 Seasonal Outlook</vt:lpstr>
      <vt:lpstr>PowerPoint Presentation</vt:lpstr>
      <vt:lpstr>PowerPoint Presentation</vt:lpstr>
      <vt:lpstr>PowerPoint Presentation</vt:lpstr>
      <vt:lpstr>PowerPoint Presentation</vt:lpstr>
      <vt:lpstr>Automated Station Snowpack Through Early April 2013</vt:lpstr>
      <vt:lpstr>PowerPoint Presentation</vt:lpstr>
      <vt:lpstr>Where We Are, Where We’re Headed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bnewmerzhycky</dc:creator>
  <cp:lastModifiedBy>Waters, Chris</cp:lastModifiedBy>
  <cp:revision>90</cp:revision>
  <cp:lastPrinted>2012-03-21T19:28:35Z</cp:lastPrinted>
  <dcterms:created xsi:type="dcterms:W3CDTF">2012-03-21T17:48:31Z</dcterms:created>
  <dcterms:modified xsi:type="dcterms:W3CDTF">2013-04-17T15:22:19Z</dcterms:modified>
</cp:coreProperties>
</file>