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8"/>
  </p:notesMasterIdLst>
  <p:handoutMasterIdLst>
    <p:handoutMasterId r:id="rId39"/>
  </p:handoutMasterIdLst>
  <p:sldIdLst>
    <p:sldId id="279" r:id="rId2"/>
    <p:sldId id="427" r:id="rId3"/>
    <p:sldId id="363" r:id="rId4"/>
    <p:sldId id="413" r:id="rId5"/>
    <p:sldId id="414" r:id="rId6"/>
    <p:sldId id="409" r:id="rId7"/>
    <p:sldId id="366" r:id="rId8"/>
    <p:sldId id="422" r:id="rId9"/>
    <p:sldId id="423" r:id="rId10"/>
    <p:sldId id="383" r:id="rId11"/>
    <p:sldId id="417" r:id="rId12"/>
    <p:sldId id="424" r:id="rId13"/>
    <p:sldId id="425" r:id="rId14"/>
    <p:sldId id="391" r:id="rId15"/>
    <p:sldId id="379" r:id="rId16"/>
    <p:sldId id="402" r:id="rId17"/>
    <p:sldId id="403" r:id="rId18"/>
    <p:sldId id="404" r:id="rId19"/>
    <p:sldId id="405" r:id="rId20"/>
    <p:sldId id="367" r:id="rId21"/>
    <p:sldId id="408" r:id="rId22"/>
    <p:sldId id="381" r:id="rId23"/>
    <p:sldId id="412" r:id="rId24"/>
    <p:sldId id="395" r:id="rId25"/>
    <p:sldId id="371" r:id="rId26"/>
    <p:sldId id="418" r:id="rId27"/>
    <p:sldId id="419" r:id="rId28"/>
    <p:sldId id="420" r:id="rId29"/>
    <p:sldId id="421" r:id="rId30"/>
    <p:sldId id="387" r:id="rId31"/>
    <p:sldId id="373" r:id="rId32"/>
    <p:sldId id="385" r:id="rId33"/>
    <p:sldId id="426" r:id="rId34"/>
    <p:sldId id="375" r:id="rId35"/>
    <p:sldId id="370" r:id="rId36"/>
    <p:sldId id="358" r:id="rId37"/>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 Dell'Andrea" initials="RJ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BF8E0"/>
    <a:srgbClr val="E0CCAB"/>
    <a:srgbClr val="5197B0"/>
    <a:srgbClr val="669900"/>
    <a:srgbClr val="86B0A4"/>
    <a:srgbClr val="20130D"/>
    <a:srgbClr val="FF9900"/>
    <a:srgbClr val="F9E232"/>
    <a:srgbClr val="E3B11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85" autoAdjust="0"/>
    <p:restoredTop sz="80462" autoAdjust="0"/>
  </p:normalViewPr>
  <p:slideViewPr>
    <p:cSldViewPr>
      <p:cViewPr varScale="1">
        <p:scale>
          <a:sx n="90" d="100"/>
          <a:sy n="90" d="100"/>
        </p:scale>
        <p:origin x="-216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85" d="100"/>
          <a:sy n="85" d="100"/>
        </p:scale>
        <p:origin x="-3024"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45" cy="464205"/>
          </a:xfrm>
          <a:prstGeom prst="rect">
            <a:avLst/>
          </a:prstGeom>
        </p:spPr>
        <p:txBody>
          <a:bodyPr vert="horz" lIns="88139" tIns="44070" rIns="88139" bIns="44070" rtlCol="0"/>
          <a:lstStyle>
            <a:lvl1pPr algn="l">
              <a:defRPr sz="1200"/>
            </a:lvl1pPr>
          </a:lstStyle>
          <a:p>
            <a:endParaRPr lang="en-US" dirty="0">
              <a:latin typeface="Calibri" panose="020F0502020204030204" pitchFamily="34" charset="0"/>
            </a:endParaRPr>
          </a:p>
        </p:txBody>
      </p:sp>
      <p:sp>
        <p:nvSpPr>
          <p:cNvPr id="3" name="Date Placeholder 2"/>
          <p:cNvSpPr>
            <a:spLocks noGrp="1"/>
          </p:cNvSpPr>
          <p:nvPr>
            <p:ph type="dt" sz="quarter" idx="1"/>
          </p:nvPr>
        </p:nvSpPr>
        <p:spPr>
          <a:xfrm>
            <a:off x="3970734" y="1"/>
            <a:ext cx="3038145" cy="464205"/>
          </a:xfrm>
          <a:prstGeom prst="rect">
            <a:avLst/>
          </a:prstGeom>
        </p:spPr>
        <p:txBody>
          <a:bodyPr vert="horz" lIns="88139" tIns="44070" rIns="88139" bIns="44070" rtlCol="0"/>
          <a:lstStyle>
            <a:lvl1pPr algn="r">
              <a:defRPr sz="1200"/>
            </a:lvl1pPr>
          </a:lstStyle>
          <a:p>
            <a:fld id="{587C5764-7D85-45EE-8A9A-DEB3BD22EAB0}" type="datetimeFigureOut">
              <a:rPr lang="en-US" smtClean="0">
                <a:latin typeface="Calibri" panose="020F0502020204030204" pitchFamily="34" charset="0"/>
              </a:rPr>
              <a:t>5/27/2015</a:t>
            </a:fld>
            <a:endParaRPr lang="en-US" dirty="0">
              <a:latin typeface="Calibri" panose="020F0502020204030204" pitchFamily="34" charset="0"/>
            </a:endParaRPr>
          </a:p>
        </p:txBody>
      </p:sp>
      <p:sp>
        <p:nvSpPr>
          <p:cNvPr id="4" name="Footer Placeholder 3"/>
          <p:cNvSpPr>
            <a:spLocks noGrp="1"/>
          </p:cNvSpPr>
          <p:nvPr>
            <p:ph type="ftr" sz="quarter" idx="2"/>
          </p:nvPr>
        </p:nvSpPr>
        <p:spPr>
          <a:xfrm>
            <a:off x="0" y="8830659"/>
            <a:ext cx="3038145" cy="464205"/>
          </a:xfrm>
          <a:prstGeom prst="rect">
            <a:avLst/>
          </a:prstGeom>
        </p:spPr>
        <p:txBody>
          <a:bodyPr vert="horz" lIns="88139" tIns="44070" rIns="88139" bIns="44070" rtlCol="0" anchor="b"/>
          <a:lstStyle>
            <a:lvl1pPr algn="l">
              <a:defRPr sz="1200"/>
            </a:lvl1pPr>
          </a:lstStyle>
          <a:p>
            <a:endParaRPr lang="en-US" dirty="0">
              <a:latin typeface="Calibri" panose="020F0502020204030204" pitchFamily="34" charset="0"/>
            </a:endParaRPr>
          </a:p>
        </p:txBody>
      </p:sp>
      <p:sp>
        <p:nvSpPr>
          <p:cNvPr id="5" name="Slide Number Placeholder 4"/>
          <p:cNvSpPr>
            <a:spLocks noGrp="1"/>
          </p:cNvSpPr>
          <p:nvPr>
            <p:ph type="sldNum" sz="quarter" idx="3"/>
          </p:nvPr>
        </p:nvSpPr>
        <p:spPr>
          <a:xfrm>
            <a:off x="3970734" y="8830659"/>
            <a:ext cx="3038145" cy="464205"/>
          </a:xfrm>
          <a:prstGeom prst="rect">
            <a:avLst/>
          </a:prstGeom>
        </p:spPr>
        <p:txBody>
          <a:bodyPr vert="horz" lIns="88139" tIns="44070" rIns="88139" bIns="44070" rtlCol="0" anchor="b"/>
          <a:lstStyle>
            <a:lvl1pPr algn="r">
              <a:defRPr sz="1200"/>
            </a:lvl1pPr>
          </a:lstStyle>
          <a:p>
            <a:fld id="{6881CB6A-180F-464D-A746-F9FF128A5420}" type="slidenum">
              <a:rPr lang="en-US" smtClean="0">
                <a:latin typeface="Calibri" panose="020F0502020204030204" pitchFamily="34" charset="0"/>
              </a:rPr>
              <a:t>‹#›</a:t>
            </a:fld>
            <a:endParaRPr lang="en-US" dirty="0">
              <a:latin typeface="Calibri" panose="020F0502020204030204" pitchFamily="34" charset="0"/>
            </a:endParaRPr>
          </a:p>
        </p:txBody>
      </p:sp>
    </p:spTree>
    <p:extLst>
      <p:ext uri="{BB962C8B-B14F-4D97-AF65-F5344CB8AC3E}">
        <p14:creationId xmlns:p14="http://schemas.microsoft.com/office/powerpoint/2010/main" val="14123485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45" cy="464205"/>
          </a:xfrm>
          <a:prstGeom prst="rect">
            <a:avLst/>
          </a:prstGeom>
        </p:spPr>
        <p:txBody>
          <a:bodyPr vert="horz" lIns="88139" tIns="44070" rIns="88139" bIns="44070" rtlCol="0"/>
          <a:lstStyle>
            <a:lvl1pPr algn="l">
              <a:defRPr sz="120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970734" y="1"/>
            <a:ext cx="3038145" cy="464205"/>
          </a:xfrm>
          <a:prstGeom prst="rect">
            <a:avLst/>
          </a:prstGeom>
        </p:spPr>
        <p:txBody>
          <a:bodyPr vert="horz" lIns="88139" tIns="44070" rIns="88139" bIns="44070" rtlCol="0"/>
          <a:lstStyle>
            <a:lvl1pPr algn="r">
              <a:defRPr sz="1200">
                <a:latin typeface="Calibri" panose="020F0502020204030204" pitchFamily="34" charset="0"/>
              </a:defRPr>
            </a:lvl1pPr>
          </a:lstStyle>
          <a:p>
            <a:fld id="{C2662634-23B5-417A-934D-3D4E9E1F848B}" type="datetimeFigureOut">
              <a:rPr lang="en-US" smtClean="0"/>
              <a:pPr/>
              <a:t>5/27/2015</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88139" tIns="44070" rIns="88139" bIns="44070" rtlCol="0" anchor="ctr"/>
          <a:lstStyle/>
          <a:p>
            <a:endParaRPr lang="en-US" dirty="0"/>
          </a:p>
        </p:txBody>
      </p:sp>
      <p:sp>
        <p:nvSpPr>
          <p:cNvPr id="5" name="Notes Placeholder 4"/>
          <p:cNvSpPr>
            <a:spLocks noGrp="1"/>
          </p:cNvSpPr>
          <p:nvPr>
            <p:ph type="body" sz="quarter" idx="3"/>
          </p:nvPr>
        </p:nvSpPr>
        <p:spPr>
          <a:xfrm>
            <a:off x="701345" y="4416099"/>
            <a:ext cx="5607711" cy="4182457"/>
          </a:xfrm>
          <a:prstGeom prst="rect">
            <a:avLst/>
          </a:prstGeom>
        </p:spPr>
        <p:txBody>
          <a:bodyPr vert="horz" lIns="88139" tIns="44070" rIns="88139" bIns="4407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30659"/>
            <a:ext cx="3038145" cy="464205"/>
          </a:xfrm>
          <a:prstGeom prst="rect">
            <a:avLst/>
          </a:prstGeom>
        </p:spPr>
        <p:txBody>
          <a:bodyPr vert="horz" lIns="88139" tIns="44070" rIns="88139" bIns="44070" rtlCol="0" anchor="b"/>
          <a:lstStyle>
            <a:lvl1pPr algn="l">
              <a:defRPr sz="120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970734" y="8830659"/>
            <a:ext cx="3038145" cy="464205"/>
          </a:xfrm>
          <a:prstGeom prst="rect">
            <a:avLst/>
          </a:prstGeom>
        </p:spPr>
        <p:txBody>
          <a:bodyPr vert="horz" lIns="88139" tIns="44070" rIns="88139" bIns="44070" rtlCol="0" anchor="b"/>
          <a:lstStyle>
            <a:lvl1pPr algn="r">
              <a:defRPr sz="1200">
                <a:latin typeface="Calibri" panose="020F0502020204030204" pitchFamily="34" charset="0"/>
              </a:defRPr>
            </a:lvl1pPr>
          </a:lstStyle>
          <a:p>
            <a:fld id="{EF7EED73-B907-44FE-AFC3-080BDB7A29B0}" type="slidenum">
              <a:rPr lang="en-US" smtClean="0"/>
              <a:pPr/>
              <a:t>‹#›</a:t>
            </a:fld>
            <a:endParaRPr lang="en-US" dirty="0"/>
          </a:p>
        </p:txBody>
      </p:sp>
    </p:spTree>
    <p:extLst>
      <p:ext uri="{BB962C8B-B14F-4D97-AF65-F5344CB8AC3E}">
        <p14:creationId xmlns:p14="http://schemas.microsoft.com/office/powerpoint/2010/main" val="226050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EED73-B907-44FE-AFC3-080BDB7A29B0}" type="slidenum">
              <a:rPr lang="en-US" smtClean="0"/>
              <a:t>1</a:t>
            </a:fld>
            <a:endParaRPr lang="en-US" dirty="0"/>
          </a:p>
        </p:txBody>
      </p:sp>
    </p:spTree>
    <p:extLst>
      <p:ext uri="{BB962C8B-B14F-4D97-AF65-F5344CB8AC3E}">
        <p14:creationId xmlns:p14="http://schemas.microsoft.com/office/powerpoint/2010/main" val="1408909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EED73-B907-44FE-AFC3-080BDB7A29B0}" type="slidenum">
              <a:rPr lang="en-US" smtClean="0"/>
              <a:pPr/>
              <a:t>15</a:t>
            </a:fld>
            <a:endParaRPr lang="en-US" dirty="0"/>
          </a:p>
        </p:txBody>
      </p:sp>
    </p:spTree>
    <p:extLst>
      <p:ext uri="{BB962C8B-B14F-4D97-AF65-F5344CB8AC3E}">
        <p14:creationId xmlns:p14="http://schemas.microsoft.com/office/powerpoint/2010/main" val="2171036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Illumination</a:t>
            </a:r>
            <a:r>
              <a:rPr lang="en-US" baseline="0" dirty="0" smtClean="0"/>
              <a:t> under deck is an issue.</a:t>
            </a:r>
            <a:endParaRPr lang="en-US" dirty="0"/>
          </a:p>
        </p:txBody>
      </p:sp>
      <p:sp>
        <p:nvSpPr>
          <p:cNvPr id="4" name="Slide Number Placeholder 3"/>
          <p:cNvSpPr>
            <a:spLocks noGrp="1"/>
          </p:cNvSpPr>
          <p:nvPr>
            <p:ph type="sldNum" sz="quarter" idx="10"/>
          </p:nvPr>
        </p:nvSpPr>
        <p:spPr/>
        <p:txBody>
          <a:bodyPr/>
          <a:lstStyle/>
          <a:p>
            <a:fld id="{EF7EED73-B907-44FE-AFC3-080BDB7A29B0}" type="slidenum">
              <a:rPr lang="en-US" smtClean="0"/>
              <a:pPr/>
              <a:t>16</a:t>
            </a:fld>
            <a:endParaRPr lang="en-US" dirty="0"/>
          </a:p>
        </p:txBody>
      </p:sp>
    </p:spTree>
    <p:extLst>
      <p:ext uri="{BB962C8B-B14F-4D97-AF65-F5344CB8AC3E}">
        <p14:creationId xmlns:p14="http://schemas.microsoft.com/office/powerpoint/2010/main" val="4051562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UAS will need to</a:t>
            </a:r>
            <a:r>
              <a:rPr lang="en-US" baseline="0" dirty="0" smtClean="0"/>
              <a:t> simulate spatial resolution achieved at arms length</a:t>
            </a:r>
          </a:p>
          <a:p>
            <a:endParaRPr lang="en-US" baseline="0" dirty="0" smtClean="0"/>
          </a:p>
          <a:p>
            <a:r>
              <a:rPr lang="en-US" baseline="0" dirty="0" smtClean="0"/>
              <a:t>This was close enough to zoom from shore.  Only viable for 4/20 panels since most are over river.</a:t>
            </a:r>
            <a:endParaRPr lang="en-US" dirty="0"/>
          </a:p>
        </p:txBody>
      </p:sp>
      <p:sp>
        <p:nvSpPr>
          <p:cNvPr id="4" name="Slide Number Placeholder 3"/>
          <p:cNvSpPr>
            <a:spLocks noGrp="1"/>
          </p:cNvSpPr>
          <p:nvPr>
            <p:ph type="sldNum" sz="quarter" idx="10"/>
          </p:nvPr>
        </p:nvSpPr>
        <p:spPr/>
        <p:txBody>
          <a:bodyPr/>
          <a:lstStyle/>
          <a:p>
            <a:fld id="{EF7EED73-B907-44FE-AFC3-080BDB7A29B0}" type="slidenum">
              <a:rPr lang="en-US" smtClean="0"/>
              <a:pPr/>
              <a:t>17</a:t>
            </a:fld>
            <a:endParaRPr lang="en-US" dirty="0"/>
          </a:p>
        </p:txBody>
      </p:sp>
    </p:spTree>
    <p:extLst>
      <p:ext uri="{BB962C8B-B14F-4D97-AF65-F5344CB8AC3E}">
        <p14:creationId xmlns:p14="http://schemas.microsoft.com/office/powerpoint/2010/main" val="852963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enough</a:t>
            </a:r>
            <a:r>
              <a:rPr lang="en-US" baseline="0" dirty="0" smtClean="0"/>
              <a:t> time to capture each upper chord joint, UAS could capture each one</a:t>
            </a:r>
          </a:p>
          <a:p>
            <a:r>
              <a:rPr lang="en-US" baseline="0" dirty="0" smtClean="0"/>
              <a:t>Could not articulate fiber optic for under bridge images</a:t>
            </a:r>
            <a:endParaRPr lang="en-US" dirty="0"/>
          </a:p>
        </p:txBody>
      </p:sp>
      <p:sp>
        <p:nvSpPr>
          <p:cNvPr id="4" name="Slide Number Placeholder 3"/>
          <p:cNvSpPr>
            <a:spLocks noGrp="1"/>
          </p:cNvSpPr>
          <p:nvPr>
            <p:ph type="sldNum" sz="quarter" idx="10"/>
          </p:nvPr>
        </p:nvSpPr>
        <p:spPr/>
        <p:txBody>
          <a:bodyPr/>
          <a:lstStyle/>
          <a:p>
            <a:fld id="{EF7EED73-B907-44FE-AFC3-080BDB7A29B0}" type="slidenum">
              <a:rPr lang="en-US" smtClean="0"/>
              <a:pPr/>
              <a:t>18</a:t>
            </a:fld>
            <a:endParaRPr lang="en-US" dirty="0"/>
          </a:p>
        </p:txBody>
      </p:sp>
    </p:spTree>
    <p:extLst>
      <p:ext uri="{BB962C8B-B14F-4D97-AF65-F5344CB8AC3E}">
        <p14:creationId xmlns:p14="http://schemas.microsoft.com/office/powerpoint/2010/main" val="1907826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30 minutes</a:t>
            </a:r>
            <a:r>
              <a:rPr lang="en-US" baseline="0" dirty="0" smtClean="0"/>
              <a:t> or so to capture image and inspect small area.</a:t>
            </a:r>
            <a:endParaRPr lang="en-US" dirty="0"/>
          </a:p>
        </p:txBody>
      </p:sp>
      <p:sp>
        <p:nvSpPr>
          <p:cNvPr id="4" name="Slide Number Placeholder 3"/>
          <p:cNvSpPr>
            <a:spLocks noGrp="1"/>
          </p:cNvSpPr>
          <p:nvPr>
            <p:ph type="sldNum" sz="quarter" idx="10"/>
          </p:nvPr>
        </p:nvSpPr>
        <p:spPr/>
        <p:txBody>
          <a:bodyPr/>
          <a:lstStyle/>
          <a:p>
            <a:fld id="{EF7EED73-B907-44FE-AFC3-080BDB7A29B0}" type="slidenum">
              <a:rPr lang="en-US" smtClean="0"/>
              <a:pPr/>
              <a:t>19</a:t>
            </a:fld>
            <a:endParaRPr lang="en-US" dirty="0"/>
          </a:p>
        </p:txBody>
      </p:sp>
    </p:spTree>
    <p:extLst>
      <p:ext uri="{BB962C8B-B14F-4D97-AF65-F5344CB8AC3E}">
        <p14:creationId xmlns:p14="http://schemas.microsoft.com/office/powerpoint/2010/main" val="1222171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panose="020F0502020204030204" pitchFamily="34" charset="0"/>
              </a:rPr>
              <a:t>Traditional “arms-length” requirements for bridge inspection are time-consuming, not always comprehensive, can require specialized training and equipment, and can put the inspector into a potentially life-threatening situation.</a:t>
            </a:r>
            <a:endParaRPr lang="en-US"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EF7EED73-B907-44FE-AFC3-080BDB7A29B0}" type="slidenum">
              <a:rPr lang="en-US" smtClean="0"/>
              <a:pPr/>
              <a:t>20</a:t>
            </a:fld>
            <a:endParaRPr lang="en-US" dirty="0"/>
          </a:p>
        </p:txBody>
      </p:sp>
    </p:spTree>
    <p:extLst>
      <p:ext uri="{BB962C8B-B14F-4D97-AF65-F5344CB8AC3E}">
        <p14:creationId xmlns:p14="http://schemas.microsoft.com/office/powerpoint/2010/main" val="2025426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s from Tom Laurent, Petersburg.   The </a:t>
            </a:r>
            <a:r>
              <a:rPr lang="en-US" baseline="0" dirty="0" err="1" smtClean="0"/>
              <a:t>drysuit</a:t>
            </a:r>
            <a:r>
              <a:rPr lang="en-US" baseline="0" dirty="0" smtClean="0"/>
              <a:t> is a Coastguard boat suit. $1800 through GSA.  Forest Service bridge in SE US (Mississippi).  Hazards may include cotton mouth snakes and alligators.</a:t>
            </a:r>
            <a:endParaRPr lang="en-US" dirty="0"/>
          </a:p>
        </p:txBody>
      </p:sp>
      <p:sp>
        <p:nvSpPr>
          <p:cNvPr id="4" name="Slide Number Placeholder 3"/>
          <p:cNvSpPr>
            <a:spLocks noGrp="1"/>
          </p:cNvSpPr>
          <p:nvPr>
            <p:ph type="sldNum" sz="quarter" idx="10"/>
          </p:nvPr>
        </p:nvSpPr>
        <p:spPr/>
        <p:txBody>
          <a:bodyPr/>
          <a:lstStyle/>
          <a:p>
            <a:fld id="{EF7EED73-B907-44FE-AFC3-080BDB7A29B0}" type="slidenum">
              <a:rPr lang="en-US" smtClean="0"/>
              <a:pPr/>
              <a:t>21</a:t>
            </a:fld>
            <a:endParaRPr lang="en-US" dirty="0"/>
          </a:p>
        </p:txBody>
      </p:sp>
    </p:spTree>
    <p:extLst>
      <p:ext uri="{BB962C8B-B14F-4D97-AF65-F5344CB8AC3E}">
        <p14:creationId xmlns:p14="http://schemas.microsoft.com/office/powerpoint/2010/main" val="2421894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Bridge is a series of</a:t>
            </a:r>
            <a:r>
              <a:rPr lang="en-US" baseline="0" dirty="0" smtClean="0"/>
              <a:t> repetitive framing patterns</a:t>
            </a:r>
            <a:endParaRPr lang="en-US" dirty="0"/>
          </a:p>
        </p:txBody>
      </p:sp>
      <p:sp>
        <p:nvSpPr>
          <p:cNvPr id="4" name="Slide Number Placeholder 3"/>
          <p:cNvSpPr>
            <a:spLocks noGrp="1"/>
          </p:cNvSpPr>
          <p:nvPr>
            <p:ph type="sldNum" sz="quarter" idx="10"/>
          </p:nvPr>
        </p:nvSpPr>
        <p:spPr/>
        <p:txBody>
          <a:bodyPr/>
          <a:lstStyle/>
          <a:p>
            <a:fld id="{EF7EED73-B907-44FE-AFC3-080BDB7A29B0}" type="slidenum">
              <a:rPr lang="en-US" smtClean="0"/>
              <a:pPr/>
              <a:t>23</a:t>
            </a:fld>
            <a:endParaRPr lang="en-US" dirty="0"/>
          </a:p>
        </p:txBody>
      </p:sp>
    </p:spTree>
    <p:extLst>
      <p:ext uri="{BB962C8B-B14F-4D97-AF65-F5344CB8AC3E}">
        <p14:creationId xmlns:p14="http://schemas.microsoft.com/office/powerpoint/2010/main" val="2845923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costs</a:t>
            </a:r>
            <a:r>
              <a:rPr lang="en-US" baseline="0" dirty="0" smtClean="0"/>
              <a:t> are favorable (savings) bridge could be put on inspection cycle with decreased frequency.  If you can catch a defect, the faster it can be repaired.  More information more frequently at less cost and bridge owner can react more quickly.  Sometimes defects are found so late that repair is </a:t>
            </a:r>
            <a:r>
              <a:rPr lang="en-US" baseline="0" smtClean="0"/>
              <a:t>less effective.</a:t>
            </a:r>
            <a:endParaRPr lang="en-US"/>
          </a:p>
        </p:txBody>
      </p:sp>
      <p:sp>
        <p:nvSpPr>
          <p:cNvPr id="4" name="Slide Number Placeholder 3"/>
          <p:cNvSpPr>
            <a:spLocks noGrp="1"/>
          </p:cNvSpPr>
          <p:nvPr>
            <p:ph type="sldNum" sz="quarter" idx="10"/>
          </p:nvPr>
        </p:nvSpPr>
        <p:spPr/>
        <p:txBody>
          <a:bodyPr/>
          <a:lstStyle/>
          <a:p>
            <a:fld id="{EF7EED73-B907-44FE-AFC3-080BDB7A29B0}" type="slidenum">
              <a:rPr lang="en-US" smtClean="0"/>
              <a:pPr/>
              <a:t>26</a:t>
            </a:fld>
            <a:endParaRPr lang="en-US" dirty="0"/>
          </a:p>
        </p:txBody>
      </p:sp>
    </p:spTree>
    <p:extLst>
      <p:ext uri="{BB962C8B-B14F-4D97-AF65-F5344CB8AC3E}">
        <p14:creationId xmlns:p14="http://schemas.microsoft.com/office/powerpoint/2010/main" val="2297406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EED73-B907-44FE-AFC3-080BDB7A29B0}" type="slidenum">
              <a:rPr lang="en-US" smtClean="0"/>
              <a:pPr/>
              <a:t>28</a:t>
            </a:fld>
            <a:endParaRPr lang="en-US" dirty="0"/>
          </a:p>
        </p:txBody>
      </p:sp>
    </p:spTree>
    <p:extLst>
      <p:ext uri="{BB962C8B-B14F-4D97-AF65-F5344CB8AC3E}">
        <p14:creationId xmlns:p14="http://schemas.microsoft.com/office/powerpoint/2010/main" val="3830947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0348" indent="-220348">
              <a:buAutoNum type="arabicParenR"/>
            </a:pPr>
            <a:r>
              <a:rPr lang="en-US" dirty="0"/>
              <a:t>Capabilities to evaluate:  </a:t>
            </a:r>
          </a:p>
          <a:p>
            <a:pPr marL="716130" lvl="1" indent="-275434">
              <a:buFont typeface="+mj-lt"/>
              <a:buAutoNum type="alphaLcPeriod"/>
            </a:pPr>
            <a:r>
              <a:rPr lang="en-US" dirty="0"/>
              <a:t>flight characteristics in various environmental conditions; </a:t>
            </a:r>
          </a:p>
          <a:p>
            <a:pPr marL="716130" lvl="1" indent="-275434">
              <a:buFont typeface="+mj-lt"/>
              <a:buAutoNum type="alphaLcPeriod"/>
            </a:pPr>
            <a:r>
              <a:rPr lang="en-US" dirty="0"/>
              <a:t>ability to maneuver in tight spaces;</a:t>
            </a:r>
          </a:p>
          <a:p>
            <a:pPr marL="716130" lvl="1" indent="-275434">
              <a:buFont typeface="+mj-lt"/>
              <a:buAutoNum type="alphaLcPeriod"/>
            </a:pPr>
            <a:r>
              <a:rPr lang="en-US" dirty="0"/>
              <a:t>capture high definition photos in all 3 </a:t>
            </a:r>
            <a:r>
              <a:rPr lang="en-US" dirty="0" smtClean="0"/>
              <a:t>axes</a:t>
            </a:r>
            <a:r>
              <a:rPr lang="en-US" dirty="0"/>
              <a:t>; </a:t>
            </a:r>
          </a:p>
          <a:p>
            <a:pPr marL="716130" lvl="1" indent="-275434">
              <a:buFont typeface="+mj-lt"/>
              <a:buAutoNum type="alphaLcPeriod"/>
            </a:pPr>
            <a:r>
              <a:rPr lang="en-US" dirty="0"/>
              <a:t>alternative to “arms reach” visual inspections (i.e. rope climbing, specialized equipment); </a:t>
            </a:r>
          </a:p>
          <a:p>
            <a:pPr marL="716130" lvl="1" indent="-275434">
              <a:buFont typeface="+mj-lt"/>
              <a:buAutoNum type="alphaLcPeriod"/>
            </a:pPr>
            <a:r>
              <a:rPr lang="en-US" dirty="0"/>
              <a:t>inspection costs; </a:t>
            </a:r>
          </a:p>
          <a:p>
            <a:pPr marL="716130" lvl="1" indent="-275434">
              <a:buFont typeface="+mj-lt"/>
              <a:buAutoNum type="alphaLcPeriod"/>
            </a:pPr>
            <a:r>
              <a:rPr lang="en-US" dirty="0"/>
              <a:t>suitability for wide range of infrastructure (bridges, dams, towers, tramways, </a:t>
            </a:r>
            <a:r>
              <a:rPr lang="en-US" dirty="0" err="1"/>
              <a:t>etc</a:t>
            </a:r>
            <a:r>
              <a:rPr lang="en-US" dirty="0"/>
              <a:t>,).</a:t>
            </a:r>
          </a:p>
          <a:p>
            <a:pPr marL="220348" indent="-220348">
              <a:buAutoNum type="arabicParenR"/>
            </a:pPr>
            <a:endParaRPr lang="en-US" dirty="0"/>
          </a:p>
          <a:p>
            <a:pPr marL="220348" indent="-220348">
              <a:buAutoNum type="arabicParenR"/>
            </a:pPr>
            <a:r>
              <a:rPr lang="en-US" dirty="0"/>
              <a:t>Typical risks:  falls, impacts, debris, chemicals, confined spaces, insects, snakes, etc.</a:t>
            </a:r>
          </a:p>
          <a:p>
            <a:pPr marL="220348" indent="-220348">
              <a:buAutoNum type="arabicParenR"/>
            </a:pPr>
            <a:endParaRPr lang="en-US" dirty="0"/>
          </a:p>
          <a:p>
            <a:pPr marL="220348" indent="-220348">
              <a:buAutoNum type="arabicParenR"/>
            </a:pPr>
            <a:r>
              <a:rPr lang="en-US" dirty="0"/>
              <a:t>Working within the framework of the FAA approved “Alaska UAS Test Site”.</a:t>
            </a:r>
            <a:r>
              <a:rPr lang="en-US" dirty="0" smtClean="0"/>
              <a:t>  </a:t>
            </a:r>
            <a:r>
              <a:rPr lang="en-US" u="sng" dirty="0" smtClean="0">
                <a:solidFill>
                  <a:srgbClr val="C00000"/>
                </a:solidFill>
              </a:rPr>
              <a:t>This test site became operational on May 5, 2014.</a:t>
            </a:r>
            <a:r>
              <a:rPr lang="en-US" u="sng" dirty="0">
                <a:solidFill>
                  <a:srgbClr val="C00000"/>
                </a:solidFill>
              </a:rPr>
              <a:t>  </a:t>
            </a:r>
            <a:r>
              <a:rPr lang="en-US" i="1" dirty="0" smtClean="0"/>
              <a:t>The University of Alaska proposal contained a diverse set of test site range locations in seven climatic zones as well as geographic diversity with test site range locations in Hawaii and Oregon. The research plan includes the development of a set of standards for unmanned aircraft categories, state monitoring and navigation.  Alaska also plans to work on safety standards for UAS operations.</a:t>
            </a:r>
            <a:endParaRPr lang="en-US" i="1" dirty="0"/>
          </a:p>
        </p:txBody>
      </p:sp>
      <p:sp>
        <p:nvSpPr>
          <p:cNvPr id="4" name="Slide Number Placeholder 3"/>
          <p:cNvSpPr>
            <a:spLocks noGrp="1"/>
          </p:cNvSpPr>
          <p:nvPr>
            <p:ph type="sldNum" sz="quarter" idx="10"/>
          </p:nvPr>
        </p:nvSpPr>
        <p:spPr/>
        <p:txBody>
          <a:bodyPr/>
          <a:lstStyle/>
          <a:p>
            <a:fld id="{EF7EED73-B907-44FE-AFC3-080BDB7A29B0}" type="slidenum">
              <a:rPr lang="en-US" smtClean="0"/>
              <a:pPr/>
              <a:t>3</a:t>
            </a:fld>
            <a:endParaRPr lang="en-US" dirty="0"/>
          </a:p>
        </p:txBody>
      </p:sp>
    </p:spTree>
    <p:extLst>
      <p:ext uri="{BB962C8B-B14F-4D97-AF65-F5344CB8AC3E}">
        <p14:creationId xmlns:p14="http://schemas.microsoft.com/office/powerpoint/2010/main" val="3829379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be post-processed</a:t>
            </a:r>
            <a:r>
              <a:rPr lang="en-US" baseline="0" dirty="0" smtClean="0"/>
              <a:t> for enhancement.  Images are part of a legal document and any adjustments need to be thoroughly documented.</a:t>
            </a:r>
            <a:endParaRPr lang="en-US" dirty="0"/>
          </a:p>
        </p:txBody>
      </p:sp>
      <p:sp>
        <p:nvSpPr>
          <p:cNvPr id="4" name="Slide Number Placeholder 3"/>
          <p:cNvSpPr>
            <a:spLocks noGrp="1"/>
          </p:cNvSpPr>
          <p:nvPr>
            <p:ph type="sldNum" sz="quarter" idx="10"/>
          </p:nvPr>
        </p:nvSpPr>
        <p:spPr/>
        <p:txBody>
          <a:bodyPr/>
          <a:lstStyle/>
          <a:p>
            <a:fld id="{EF7EED73-B907-44FE-AFC3-080BDB7A29B0}" type="slidenum">
              <a:rPr lang="en-US" smtClean="0"/>
              <a:pPr/>
              <a:t>29</a:t>
            </a:fld>
            <a:endParaRPr lang="en-US" dirty="0"/>
          </a:p>
        </p:txBody>
      </p:sp>
    </p:spTree>
    <p:extLst>
      <p:ext uri="{BB962C8B-B14F-4D97-AF65-F5344CB8AC3E}">
        <p14:creationId xmlns:p14="http://schemas.microsoft.com/office/powerpoint/2010/main" val="3637279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EED73-B907-44FE-AFC3-080BDB7A29B0}" type="slidenum">
              <a:rPr lang="en-US" smtClean="0"/>
              <a:pPr/>
              <a:t>31</a:t>
            </a:fld>
            <a:endParaRPr lang="en-US" dirty="0"/>
          </a:p>
        </p:txBody>
      </p:sp>
    </p:spTree>
    <p:extLst>
      <p:ext uri="{BB962C8B-B14F-4D97-AF65-F5344CB8AC3E}">
        <p14:creationId xmlns:p14="http://schemas.microsoft.com/office/powerpoint/2010/main" val="2636046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EED73-B907-44FE-AFC3-080BDB7A29B0}" type="slidenum">
              <a:rPr lang="en-US" smtClean="0"/>
              <a:t>34</a:t>
            </a:fld>
            <a:endParaRPr lang="en-US" dirty="0"/>
          </a:p>
        </p:txBody>
      </p:sp>
    </p:spTree>
    <p:extLst>
      <p:ext uri="{BB962C8B-B14F-4D97-AF65-F5344CB8AC3E}">
        <p14:creationId xmlns:p14="http://schemas.microsoft.com/office/powerpoint/2010/main" val="2196745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EED73-B907-44FE-AFC3-080BDB7A29B0}" type="slidenum">
              <a:rPr lang="en-US" smtClean="0"/>
              <a:pPr/>
              <a:t>5</a:t>
            </a:fld>
            <a:endParaRPr lang="en-US" dirty="0"/>
          </a:p>
        </p:txBody>
      </p:sp>
    </p:spTree>
    <p:extLst>
      <p:ext uri="{BB962C8B-B14F-4D97-AF65-F5344CB8AC3E}">
        <p14:creationId xmlns:p14="http://schemas.microsoft.com/office/powerpoint/2010/main" val="2722424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Mirror and</a:t>
            </a:r>
            <a:r>
              <a:rPr lang="en-US" baseline="0" dirty="0" smtClean="0"/>
              <a:t> not compete with visual morphology of AK railroad bridge, which is just downstream.</a:t>
            </a:r>
            <a:endParaRPr lang="en-US" dirty="0"/>
          </a:p>
        </p:txBody>
      </p:sp>
      <p:sp>
        <p:nvSpPr>
          <p:cNvPr id="4" name="Slide Number Placeholder 3"/>
          <p:cNvSpPr>
            <a:spLocks noGrp="1"/>
          </p:cNvSpPr>
          <p:nvPr>
            <p:ph type="sldNum" sz="quarter" idx="10"/>
          </p:nvPr>
        </p:nvSpPr>
        <p:spPr/>
        <p:txBody>
          <a:bodyPr/>
          <a:lstStyle/>
          <a:p>
            <a:fld id="{EF7EED73-B907-44FE-AFC3-080BDB7A29B0}" type="slidenum">
              <a:rPr lang="en-US" smtClean="0"/>
              <a:pPr/>
              <a:t>7</a:t>
            </a:fld>
            <a:endParaRPr lang="en-US" dirty="0"/>
          </a:p>
        </p:txBody>
      </p:sp>
    </p:spTree>
    <p:extLst>
      <p:ext uri="{BB962C8B-B14F-4D97-AF65-F5344CB8AC3E}">
        <p14:creationId xmlns:p14="http://schemas.microsoft.com/office/powerpoint/2010/main" val="629205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“Arm’s length” requirement for special scheduled inspections on steel structures with fracture critical members, i.e. “A steel member in tension or with a tension element whose failure would probably cause a portion of or the entire bridge to collapse.”</a:t>
            </a:r>
          </a:p>
          <a:p>
            <a:endParaRPr lang="en-US" dirty="0"/>
          </a:p>
          <a:p>
            <a:r>
              <a:rPr lang="en-US" dirty="0"/>
              <a:t>If member should fracture in direction of tensile stresses and propagate it will rupture: no load path redundancy. </a:t>
            </a:r>
          </a:p>
        </p:txBody>
      </p:sp>
      <p:sp>
        <p:nvSpPr>
          <p:cNvPr id="4" name="Slide Number Placeholder 3"/>
          <p:cNvSpPr>
            <a:spLocks noGrp="1"/>
          </p:cNvSpPr>
          <p:nvPr>
            <p:ph type="sldNum" sz="quarter" idx="10"/>
          </p:nvPr>
        </p:nvSpPr>
        <p:spPr/>
        <p:txBody>
          <a:bodyPr/>
          <a:lstStyle/>
          <a:p>
            <a:fld id="{EF7EED73-B907-44FE-AFC3-080BDB7A29B0}" type="slidenum">
              <a:rPr lang="en-US" smtClean="0"/>
              <a:pPr/>
              <a:t>8</a:t>
            </a:fld>
            <a:endParaRPr lang="en-US" dirty="0"/>
          </a:p>
        </p:txBody>
      </p:sp>
    </p:spTree>
    <p:extLst>
      <p:ext uri="{BB962C8B-B14F-4D97-AF65-F5344CB8AC3E}">
        <p14:creationId xmlns:p14="http://schemas.microsoft.com/office/powerpoint/2010/main" val="2385875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i="0" u="none" strike="noStrike" kern="1200" baseline="0" dirty="0" smtClean="0">
                <a:solidFill>
                  <a:schemeClr val="tx1"/>
                </a:solidFill>
                <a:latin typeface="Calibri" panose="020F0502020204030204" pitchFamily="34" charset="0"/>
                <a:ea typeface="+mn-ea"/>
                <a:cs typeface="+mn-cs"/>
              </a:rPr>
              <a:t>Initial</a:t>
            </a:r>
            <a:r>
              <a:rPr lang="en-US" sz="1200" b="0" i="0" u="none" strike="noStrike" kern="1200" baseline="0" dirty="0" smtClean="0">
                <a:solidFill>
                  <a:schemeClr val="tx1"/>
                </a:solidFill>
                <a:latin typeface="Calibri" panose="020F0502020204030204" pitchFamily="34" charset="0"/>
                <a:ea typeface="+mn-ea"/>
                <a:cs typeface="+mn-cs"/>
              </a:rPr>
              <a:t> - Performed as the first inspection for new structures, or for structures that have been modified or have changed ownership.</a:t>
            </a:r>
          </a:p>
          <a:p>
            <a:pPr marL="171450" indent="-171450">
              <a:buFont typeface="Arial" panose="020B0604020202020204" pitchFamily="34" charset="0"/>
              <a:buChar char="•"/>
            </a:pPr>
            <a:r>
              <a:rPr lang="en-US" sz="1200" b="1" i="0" u="none" strike="noStrike" kern="1200" baseline="0" dirty="0" smtClean="0">
                <a:solidFill>
                  <a:schemeClr val="tx1"/>
                </a:solidFill>
                <a:latin typeface="Calibri" panose="020F0502020204030204" pitchFamily="34" charset="0"/>
                <a:ea typeface="+mn-ea"/>
                <a:cs typeface="+mn-cs"/>
              </a:rPr>
              <a:t>Routine</a:t>
            </a:r>
            <a:r>
              <a:rPr lang="en-US" sz="1200" b="0" i="0" u="none" strike="noStrike" kern="1200" baseline="0" dirty="0" smtClean="0">
                <a:solidFill>
                  <a:schemeClr val="tx1"/>
                </a:solidFill>
                <a:latin typeface="Calibri" panose="020F0502020204030204" pitchFamily="34" charset="0"/>
                <a:ea typeface="+mn-ea"/>
                <a:cs typeface="+mn-cs"/>
              </a:rPr>
              <a:t> - Normally performed at regular intervals (Typically not to exceed 24 months for highway bridges).</a:t>
            </a:r>
          </a:p>
          <a:p>
            <a:pPr marL="171450" indent="-171450">
              <a:buFont typeface="Arial" panose="020B0604020202020204" pitchFamily="34" charset="0"/>
              <a:buChar char="•"/>
            </a:pPr>
            <a:r>
              <a:rPr lang="en-US" sz="1200" b="1" i="0" u="none" strike="noStrike" kern="1200" baseline="0" dirty="0" smtClean="0">
                <a:solidFill>
                  <a:schemeClr val="tx1"/>
                </a:solidFill>
                <a:latin typeface="Calibri" panose="020F0502020204030204" pitchFamily="34" charset="0"/>
                <a:ea typeface="+mn-ea"/>
                <a:cs typeface="+mn-cs"/>
              </a:rPr>
              <a:t>Fracture Critical </a:t>
            </a:r>
            <a:r>
              <a:rPr lang="en-US" sz="1200" b="0" i="0" u="none" strike="noStrike" kern="1200" baseline="0" dirty="0" smtClean="0">
                <a:solidFill>
                  <a:schemeClr val="tx1"/>
                </a:solidFill>
                <a:latin typeface="Calibri" panose="020F0502020204030204" pitchFamily="34" charset="0"/>
                <a:ea typeface="+mn-ea"/>
                <a:cs typeface="+mn-cs"/>
              </a:rPr>
              <a:t>– Steel members in tension or with a tension element, whose failure would probably cause a portion of, or the entire bridge to collapse are considered fracture critical. These members are required to receive hands-on inspection every 24 months.</a:t>
            </a:r>
          </a:p>
          <a:p>
            <a:pPr marL="171450" indent="-171450">
              <a:buFont typeface="Arial" panose="020B0604020202020204" pitchFamily="34" charset="0"/>
              <a:buChar char="•"/>
            </a:pPr>
            <a:r>
              <a:rPr lang="en-US" sz="1200" b="1" i="0" u="none" strike="noStrike" kern="1200" baseline="0" dirty="0" smtClean="0">
                <a:solidFill>
                  <a:schemeClr val="tx1"/>
                </a:solidFill>
                <a:latin typeface="Calibri" panose="020F0502020204030204" pitchFamily="34" charset="0"/>
                <a:ea typeface="+mn-ea"/>
                <a:cs typeface="+mn-cs"/>
              </a:rPr>
              <a:t>In-depth</a:t>
            </a:r>
            <a:r>
              <a:rPr lang="en-US" sz="1200" b="0" i="0" u="none" strike="noStrike" kern="1200" baseline="0" dirty="0" smtClean="0">
                <a:solidFill>
                  <a:schemeClr val="tx1"/>
                </a:solidFill>
                <a:latin typeface="Calibri" panose="020F0502020204030204" pitchFamily="34" charset="0"/>
                <a:ea typeface="+mn-ea"/>
                <a:cs typeface="+mn-cs"/>
              </a:rPr>
              <a:t> - Generally require special equipment or procedures to evaluate deficiencies not readily detectable during a routine inspection.</a:t>
            </a:r>
          </a:p>
          <a:p>
            <a:pPr marL="171450" indent="-171450">
              <a:buFont typeface="Arial" panose="020B0604020202020204" pitchFamily="34" charset="0"/>
              <a:buChar char="•"/>
            </a:pPr>
            <a:r>
              <a:rPr lang="en-US" sz="1200" b="1" i="0" u="none" strike="noStrike" kern="1200" baseline="0" dirty="0" smtClean="0">
                <a:solidFill>
                  <a:schemeClr val="tx1"/>
                </a:solidFill>
                <a:latin typeface="Calibri" panose="020F0502020204030204" pitchFamily="34" charset="0"/>
                <a:ea typeface="+mn-ea"/>
                <a:cs typeface="+mn-cs"/>
              </a:rPr>
              <a:t>Damage</a:t>
            </a:r>
            <a:r>
              <a:rPr lang="en-US" sz="1200" b="0" i="0" u="none" strike="noStrike" kern="1200" baseline="0" dirty="0" smtClean="0">
                <a:solidFill>
                  <a:schemeClr val="tx1"/>
                </a:solidFill>
                <a:latin typeface="Calibri" panose="020F0502020204030204" pitchFamily="34" charset="0"/>
                <a:ea typeface="+mn-ea"/>
                <a:cs typeface="+mn-cs"/>
              </a:rPr>
              <a:t> - Performed to assess structural damage from a collision or environmental actions.</a:t>
            </a:r>
          </a:p>
          <a:p>
            <a:pPr marL="171450" indent="-171450">
              <a:buFont typeface="Arial" panose="020B0604020202020204" pitchFamily="34" charset="0"/>
              <a:buChar char="•"/>
            </a:pPr>
            <a:r>
              <a:rPr lang="en-US" sz="1200" b="1" i="0" u="none" strike="noStrike" kern="1200" baseline="0" dirty="0" smtClean="0">
                <a:solidFill>
                  <a:schemeClr val="tx1"/>
                </a:solidFill>
                <a:latin typeface="Calibri" panose="020F0502020204030204" pitchFamily="34" charset="0"/>
                <a:ea typeface="+mn-ea"/>
                <a:cs typeface="+mn-cs"/>
              </a:rPr>
              <a:t>Special</a:t>
            </a:r>
            <a:r>
              <a:rPr lang="en-US" sz="1200" b="0" i="0" u="none" strike="noStrike" kern="1200" baseline="0" dirty="0" smtClean="0">
                <a:solidFill>
                  <a:schemeClr val="tx1"/>
                </a:solidFill>
                <a:latin typeface="Calibri" panose="020F0502020204030204" pitchFamily="34" charset="0"/>
                <a:ea typeface="+mn-ea"/>
                <a:cs typeface="+mn-cs"/>
              </a:rPr>
              <a:t> - Performed at the discretion of the bridge owner, usually to monitor a specific condition or deficiency.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smtClean="0">
                <a:solidFill>
                  <a:schemeClr val="tx1"/>
                </a:solidFill>
                <a:latin typeface="Calibri" panose="020F0502020204030204" pitchFamily="34" charset="0"/>
                <a:ea typeface="+mn-ea"/>
                <a:cs typeface="+mn-cs"/>
              </a:rPr>
              <a:t>Underwater</a:t>
            </a:r>
            <a:r>
              <a:rPr lang="en-US" sz="1200" b="0" i="0" u="none" strike="noStrike" kern="1200" baseline="0" dirty="0" smtClean="0">
                <a:solidFill>
                  <a:schemeClr val="tx1"/>
                </a:solidFill>
                <a:latin typeface="Calibri" panose="020F0502020204030204" pitchFamily="34" charset="0"/>
                <a:ea typeface="+mn-ea"/>
                <a:cs typeface="+mn-cs"/>
              </a:rPr>
              <a:t> - Performed regularly at intervals (Typically not to exceed 60 months for highway bridges)</a:t>
            </a:r>
          </a:p>
          <a:p>
            <a:pPr defTabSz="881390">
              <a:defRPr/>
            </a:pPr>
            <a:endParaRPr lang="en-US" dirty="0" smtClean="0"/>
          </a:p>
          <a:p>
            <a:pPr defTabSz="881390">
              <a:defRPr/>
            </a:pPr>
            <a:r>
              <a:rPr lang="en-US" dirty="0" smtClean="0"/>
              <a:t>“Arm’s length” requirement for special scheduled inspections on steel structures with fracture critical members, i.e. “A steel member in tension or with a tension element whose failure would probably cause a portion of or the entire bridge to collapse.”</a:t>
            </a:r>
            <a:r>
              <a:rPr lang="en-US" baseline="0" dirty="0" smtClean="0"/>
              <a:t>  </a:t>
            </a:r>
            <a:r>
              <a:rPr lang="en-US" dirty="0" smtClean="0"/>
              <a:t>If member should fracture in direction of tensile stresses and propagate it will rupture: no load path redundancy. </a:t>
            </a:r>
            <a:endParaRPr lang="en-US" dirty="0"/>
          </a:p>
        </p:txBody>
      </p:sp>
      <p:sp>
        <p:nvSpPr>
          <p:cNvPr id="4" name="Slide Number Placeholder 3"/>
          <p:cNvSpPr>
            <a:spLocks noGrp="1"/>
          </p:cNvSpPr>
          <p:nvPr>
            <p:ph type="sldNum" sz="quarter" idx="10"/>
          </p:nvPr>
        </p:nvSpPr>
        <p:spPr/>
        <p:txBody>
          <a:bodyPr/>
          <a:lstStyle/>
          <a:p>
            <a:fld id="{EF7EED73-B907-44FE-AFC3-080BDB7A29B0}" type="slidenum">
              <a:rPr lang="en-US" smtClean="0"/>
              <a:pPr/>
              <a:t>9</a:t>
            </a:fld>
            <a:endParaRPr lang="en-US" dirty="0"/>
          </a:p>
        </p:txBody>
      </p:sp>
    </p:spTree>
    <p:extLst>
      <p:ext uri="{BB962C8B-B14F-4D97-AF65-F5344CB8AC3E}">
        <p14:creationId xmlns:p14="http://schemas.microsoft.com/office/powerpoint/2010/main" val="2385875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Components:</a:t>
            </a:r>
          </a:p>
          <a:p>
            <a:endParaRPr lang="en-US" dirty="0" smtClean="0"/>
          </a:p>
          <a:p>
            <a:r>
              <a:rPr lang="en-US" dirty="0" smtClean="0"/>
              <a:t>Primary</a:t>
            </a:r>
            <a:r>
              <a:rPr lang="en-US" baseline="0" dirty="0" smtClean="0"/>
              <a:t> – Truss chords, web members, floor beams, purlins, deck;</a:t>
            </a:r>
          </a:p>
          <a:p>
            <a:r>
              <a:rPr lang="en-US" baseline="0" dirty="0" smtClean="0"/>
              <a:t>Secondary – Sway frames, top and bottom chord bracing;</a:t>
            </a:r>
          </a:p>
          <a:p>
            <a:r>
              <a:rPr lang="en-US" baseline="0" dirty="0" smtClean="0"/>
              <a:t>Other – Bearing seats, hangers, plates, fasteners.</a:t>
            </a:r>
            <a:endParaRPr lang="en-US" dirty="0"/>
          </a:p>
        </p:txBody>
      </p:sp>
      <p:sp>
        <p:nvSpPr>
          <p:cNvPr id="4" name="Slide Number Placeholder 3"/>
          <p:cNvSpPr>
            <a:spLocks noGrp="1"/>
          </p:cNvSpPr>
          <p:nvPr>
            <p:ph type="sldNum" sz="quarter" idx="10"/>
          </p:nvPr>
        </p:nvSpPr>
        <p:spPr/>
        <p:txBody>
          <a:bodyPr/>
          <a:lstStyle/>
          <a:p>
            <a:fld id="{EF7EED73-B907-44FE-AFC3-080BDB7A29B0}" type="slidenum">
              <a:rPr lang="en-US" smtClean="0"/>
              <a:pPr/>
              <a:t>10</a:t>
            </a:fld>
            <a:endParaRPr lang="en-US" dirty="0"/>
          </a:p>
        </p:txBody>
      </p:sp>
    </p:spTree>
    <p:extLst>
      <p:ext uri="{BB962C8B-B14F-4D97-AF65-F5344CB8AC3E}">
        <p14:creationId xmlns:p14="http://schemas.microsoft.com/office/powerpoint/2010/main" val="1833536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EED73-B907-44FE-AFC3-080BDB7A29B0}" type="slidenum">
              <a:rPr lang="en-US" smtClean="0"/>
              <a:pPr/>
              <a:t>11</a:t>
            </a:fld>
            <a:endParaRPr lang="en-US" dirty="0"/>
          </a:p>
        </p:txBody>
      </p:sp>
    </p:spTree>
    <p:extLst>
      <p:ext uri="{BB962C8B-B14F-4D97-AF65-F5344CB8AC3E}">
        <p14:creationId xmlns:p14="http://schemas.microsoft.com/office/powerpoint/2010/main" val="3650962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Variable effectiveness depending on inspector, potential time, weather, budget and cost </a:t>
            </a:r>
            <a:r>
              <a:rPr lang="en-US" dirty="0" smtClean="0"/>
              <a:t>constraints</a:t>
            </a:r>
          </a:p>
          <a:p>
            <a:pPr defTabSz="881390">
              <a:defRPr/>
            </a:pPr>
            <a:endParaRPr lang="en-US" dirty="0" smtClean="0"/>
          </a:p>
          <a:p>
            <a:pPr marL="0" marR="0" indent="0" algn="l" defTabSz="881390" rtl="0" eaLnBrk="1" fontAlgn="auto" latinLnBrk="0" hangingPunct="1">
              <a:lnSpc>
                <a:spcPct val="100000"/>
              </a:lnSpc>
              <a:spcBef>
                <a:spcPts val="0"/>
              </a:spcBef>
              <a:spcAft>
                <a:spcPts val="0"/>
              </a:spcAft>
              <a:buClrTx/>
              <a:buSzTx/>
              <a:buFontTx/>
              <a:buNone/>
              <a:tabLst/>
              <a:defRPr/>
            </a:pPr>
            <a:r>
              <a:rPr lang="en-US" sz="1200" dirty="0" smtClean="0">
                <a:latin typeface="Calibri" panose="020F0502020204030204" pitchFamily="34" charset="0"/>
              </a:rPr>
              <a:t>Binoculars, spotting scope, camera with zoom lens –</a:t>
            </a:r>
            <a:r>
              <a:rPr lang="en-US" sz="1200" baseline="0" dirty="0" smtClean="0">
                <a:latin typeface="Calibri" panose="020F0502020204030204" pitchFamily="34" charset="0"/>
              </a:rPr>
              <a:t> optics to aid human eye</a:t>
            </a:r>
            <a:endParaRPr lang="en-US" sz="1200" dirty="0" smtClean="0">
              <a:latin typeface="Calibri" panose="020F0502020204030204" pitchFamily="34" charset="0"/>
            </a:endParaRPr>
          </a:p>
          <a:p>
            <a:pPr defTabSz="881390">
              <a:defRPr/>
            </a:pPr>
            <a:endParaRPr lang="en-US" dirty="0"/>
          </a:p>
          <a:p>
            <a:endParaRPr lang="en-US" dirty="0"/>
          </a:p>
        </p:txBody>
      </p:sp>
      <p:sp>
        <p:nvSpPr>
          <p:cNvPr id="4" name="Slide Number Placeholder 3"/>
          <p:cNvSpPr>
            <a:spLocks noGrp="1"/>
          </p:cNvSpPr>
          <p:nvPr>
            <p:ph type="sldNum" sz="quarter" idx="10"/>
          </p:nvPr>
        </p:nvSpPr>
        <p:spPr/>
        <p:txBody>
          <a:bodyPr/>
          <a:lstStyle/>
          <a:p>
            <a:fld id="{EF7EED73-B907-44FE-AFC3-080BDB7A29B0}" type="slidenum">
              <a:rPr lang="en-US" smtClean="0"/>
              <a:pPr/>
              <a:t>14</a:t>
            </a:fld>
            <a:endParaRPr lang="en-US" dirty="0"/>
          </a:p>
        </p:txBody>
      </p:sp>
    </p:spTree>
    <p:extLst>
      <p:ext uri="{BB962C8B-B14F-4D97-AF65-F5344CB8AC3E}">
        <p14:creationId xmlns:p14="http://schemas.microsoft.com/office/powerpoint/2010/main" val="1880398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latin typeface="Calibri" panose="020F050202020403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atin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9C664BD-D453-44FF-A4C0-C67CA3BE818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alibri" panose="020F050202020403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E11F371-C3AC-4C46-AAE5-E0258B3BF10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a:latin typeface="Calibri" panose="020F050202020403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65C8A17-704E-41B8-962C-9A082C103A4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lvl1pPr>
              <a:defRPr>
                <a:latin typeface="Calibri" panose="020F0502020204030204" pitchFamily="34" charset="0"/>
              </a:defRPr>
            </a:lvl1pPr>
          </a:lstStyle>
          <a:p>
            <a:r>
              <a:rPr lang="en-US" dirty="0" smtClean="0"/>
              <a:t>Click to edit Master title style</a:t>
            </a:r>
            <a:endParaRPr lang="en-US" dirty="0"/>
          </a:p>
        </p:txBody>
      </p:sp>
      <p:sp>
        <p:nvSpPr>
          <p:cNvPr id="3" name="Content Placeholder 2"/>
          <p:cNvSpPr>
            <a:spLocks noGrp="1"/>
          </p:cNvSpPr>
          <p:nvPr>
            <p:ph sz="quarter" idx="1"/>
          </p:nvPr>
        </p:nvSpPr>
        <p:spPr>
          <a:xfrm>
            <a:off x="457200" y="1600200"/>
            <a:ext cx="4038600" cy="2185988"/>
          </a:xfrm>
          <a:prstGeom prst="rect">
            <a:avLst/>
          </a:prstGeo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4648200" y="1600200"/>
            <a:ext cx="4038600" cy="2185988"/>
          </a:xfrm>
          <a:prstGeom prst="rect">
            <a:avLst/>
          </a:prstGeo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4"/>
          <p:cNvSpPr>
            <a:spLocks noGrp="1"/>
          </p:cNvSpPr>
          <p:nvPr>
            <p:ph sz="quarter" idx="3"/>
          </p:nvPr>
        </p:nvSpPr>
        <p:spPr>
          <a:xfrm>
            <a:off x="457200" y="3938588"/>
            <a:ext cx="4038600" cy="2187575"/>
          </a:xfrm>
          <a:prstGeom prst="rect">
            <a:avLst/>
          </a:prstGeo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8200" y="3938588"/>
            <a:ext cx="4038600" cy="2187575"/>
          </a:xfrm>
          <a:prstGeom prst="rect">
            <a:avLst/>
          </a:prstGeo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42422CAB-F048-428B-B09F-082680F80927}" type="slidenum">
              <a:rPr lang="en-US"/>
              <a:pPr>
                <a:defRPr/>
              </a:pPr>
              <a:t>‹#›</a:t>
            </a:fld>
            <a:endParaRPr lang="en-US"/>
          </a:p>
        </p:txBody>
      </p:sp>
      <p:sp>
        <p:nvSpPr>
          <p:cNvPr id="10" name="Rectangle 9"/>
          <p:cNvSpPr/>
          <p:nvPr userDrawn="1"/>
        </p:nvSpPr>
        <p:spPr>
          <a:xfrm>
            <a:off x="0" y="0"/>
            <a:ext cx="9144000" cy="6858000"/>
          </a:xfrm>
          <a:prstGeom prst="rect">
            <a:avLst/>
          </a:prstGeom>
          <a:solidFill>
            <a:srgbClr val="FBF8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alibri" panose="020F050202020403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C0217B8-367E-40E2-8054-380C2BC94A63}"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atin typeface="Calibri" panose="020F050202020403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atin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E23D394-0E75-45F8-9857-859A7977996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alibri" panose="020F050202020403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3C72849-6441-4D6D-B966-E5D1931BFD7B}"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alibri" panose="020F050202020403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Calibri" panose="020F0502020204030204" pitchFamily="34" charset="0"/>
              </a:defRPr>
            </a:lvl1pPr>
            <a:lvl2pPr>
              <a:defRPr sz="2000">
                <a:latin typeface="Calibri" panose="020F0502020204030204" pitchFamily="34" charset="0"/>
              </a:defRPr>
            </a:lvl2pPr>
            <a:lvl3pPr>
              <a:defRPr sz="1800">
                <a:latin typeface="Calibri" panose="020F0502020204030204" pitchFamily="34" charset="0"/>
              </a:defRPr>
            </a:lvl3pPr>
            <a:lvl4pPr>
              <a:defRPr sz="1600">
                <a:latin typeface="Calibri" panose="020F0502020204030204" pitchFamily="34" charset="0"/>
              </a:defRPr>
            </a:lvl4pPr>
            <a:lvl5pPr>
              <a:defRPr sz="1600">
                <a:latin typeface="Calibri" panose="020F050202020403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C663FE15-78F9-47F9-BD23-2BE5F340BA46}"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Calibri" panose="020F0502020204030204" pitchFamily="34" charset="0"/>
              </a:defRPr>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B2557720-4D83-4E24-9A90-80C50695B32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FE133F0-4F6E-40E1-98EB-1CAC1D985DCD}"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Calibri" panose="020F050202020403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Calibri" panose="020F0502020204030204" pitchFamily="34" charset="0"/>
              </a:defRPr>
            </a:lvl1pPr>
            <a:lvl2pPr>
              <a:defRPr sz="2800">
                <a:latin typeface="Calibri" panose="020F0502020204030204" pitchFamily="34" charset="0"/>
              </a:defRPr>
            </a:lvl2pPr>
            <a:lvl3pPr>
              <a:defRPr sz="2400">
                <a:latin typeface="Calibri" panose="020F0502020204030204" pitchFamily="34" charset="0"/>
              </a:defRPr>
            </a:lvl3pPr>
            <a:lvl4pPr>
              <a:defRPr sz="2000">
                <a:latin typeface="Calibri" panose="020F0502020204030204" pitchFamily="34" charset="0"/>
              </a:defRPr>
            </a:lvl4pPr>
            <a:lvl5pPr>
              <a:defRPr sz="2000">
                <a:latin typeface="Calibri" panose="020F050202020403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9D662FB-6B12-4B8C-BBF3-5ABF8B20BE4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Calibri" panose="020F050202020403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2056872-02A3-4062-9A8C-A67BF90BBD0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197B0"/>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anose="020F0502020204030204" pitchFamily="34"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anose="020F0502020204030204" pitchFamily="34" charset="0"/>
              </a:defRPr>
            </a:lvl1pPr>
          </a:lstStyle>
          <a:p>
            <a:pPr>
              <a:defRPr/>
            </a:pPr>
            <a:endParaRPr lang="en-US" dirty="0"/>
          </a:p>
        </p:txBody>
      </p:sp>
      <p:sp>
        <p:nvSpPr>
          <p:cNvPr id="1031" name="Rectangle 7"/>
          <p:cNvSpPr>
            <a:spLocks noChangeArrowheads="1"/>
          </p:cNvSpPr>
          <p:nvPr/>
        </p:nvSpPr>
        <p:spPr bwMode="auto">
          <a:xfrm>
            <a:off x="457200" y="274638"/>
            <a:ext cx="8229600" cy="1143000"/>
          </a:xfrm>
          <a:prstGeom prst="rect">
            <a:avLst/>
          </a:prstGeom>
          <a:noFill/>
          <a:ln w="9525">
            <a:noFill/>
            <a:miter lim="800000"/>
            <a:headEnd/>
            <a:tailEnd/>
          </a:ln>
          <a:effectLst/>
        </p:spPr>
        <p:txBody>
          <a:bodyPr anchor="ctr"/>
          <a:lstStyle/>
          <a:p>
            <a:pPr algn="ctr">
              <a:defRPr/>
            </a:pPr>
            <a:endParaRPr lang="en-US" sz="4400" dirty="0">
              <a:solidFill>
                <a:schemeClr val="tx2"/>
              </a:solidFill>
              <a:latin typeface="Calibri" panose="020F0502020204030204" pitchFamily="34" charset="0"/>
            </a:endParaRPr>
          </a:p>
        </p:txBody>
      </p:sp>
      <p:sp>
        <p:nvSpPr>
          <p:cNvPr id="1033" name="Rectangle 9"/>
          <p:cNvSpPr>
            <a:spLocks noChangeArrowheads="1"/>
          </p:cNvSpPr>
          <p:nvPr/>
        </p:nvSpPr>
        <p:spPr bwMode="auto">
          <a:xfrm>
            <a:off x="457200" y="6245225"/>
            <a:ext cx="2133600" cy="476250"/>
          </a:xfrm>
          <a:prstGeom prst="rect">
            <a:avLst/>
          </a:prstGeom>
          <a:noFill/>
          <a:ln w="9525">
            <a:noFill/>
            <a:miter lim="800000"/>
            <a:headEnd/>
            <a:tailEnd/>
          </a:ln>
          <a:effectLst/>
        </p:spPr>
        <p:txBody>
          <a:bodyPr/>
          <a:lstStyle/>
          <a:p>
            <a:pPr>
              <a:defRPr/>
            </a:pPr>
            <a:endParaRPr lang="en-US" sz="1400" dirty="0">
              <a:latin typeface="Calibri" panose="020F0502020204030204" pitchFamily="34" charset="0"/>
            </a:endParaRPr>
          </a:p>
        </p:txBody>
      </p:sp>
      <p:sp>
        <p:nvSpPr>
          <p:cNvPr id="1034" name="Rectangle 10"/>
          <p:cNvSpPr>
            <a:spLocks noChangeArrowheads="1"/>
          </p:cNvSpPr>
          <p:nvPr/>
        </p:nvSpPr>
        <p:spPr bwMode="auto">
          <a:xfrm>
            <a:off x="3124200" y="6245225"/>
            <a:ext cx="2895600" cy="476250"/>
          </a:xfrm>
          <a:prstGeom prst="rect">
            <a:avLst/>
          </a:prstGeom>
          <a:noFill/>
          <a:ln w="9525">
            <a:noFill/>
            <a:miter lim="800000"/>
            <a:headEnd/>
            <a:tailEnd/>
          </a:ln>
          <a:effectLst/>
        </p:spPr>
        <p:txBody>
          <a:bodyPr/>
          <a:lstStyle/>
          <a:p>
            <a:pPr algn="ctr">
              <a:defRPr/>
            </a:pPr>
            <a:endParaRPr lang="en-US" sz="1400" dirty="0">
              <a:latin typeface="Calibri" panose="020F0502020204030204" pitchFamily="34" charset="0"/>
            </a:endParaRPr>
          </a:p>
        </p:txBody>
      </p:sp>
      <p:sp>
        <p:nvSpPr>
          <p:cNvPr id="1036" name="Rectangle 12"/>
          <p:cNvSpPr>
            <a:spLocks noChangeArrowheads="1"/>
          </p:cNvSpPr>
          <p:nvPr userDrawn="1"/>
        </p:nvSpPr>
        <p:spPr bwMode="auto">
          <a:xfrm>
            <a:off x="0" y="0"/>
            <a:ext cx="9144000" cy="381000"/>
          </a:xfrm>
          <a:prstGeom prst="rect">
            <a:avLst/>
          </a:prstGeom>
          <a:solidFill>
            <a:srgbClr val="49572A"/>
          </a:solidFill>
          <a:ln w="9525">
            <a:noFill/>
            <a:miter lim="800000"/>
            <a:headEnd/>
            <a:tailEnd/>
          </a:ln>
          <a:effectLst/>
        </p:spPr>
        <p:txBody>
          <a:bodyPr wrap="none" anchor="ctr"/>
          <a:lstStyle/>
          <a:p>
            <a:pPr>
              <a:defRPr/>
            </a:pPr>
            <a:endParaRPr lang="en-US" dirty="0">
              <a:latin typeface="Calibri" panose="020F0502020204030204" pitchFamily="34" charset="0"/>
            </a:endParaRPr>
          </a:p>
        </p:txBody>
      </p:sp>
      <p:sp>
        <p:nvSpPr>
          <p:cNvPr id="1038" name="Text Box 14"/>
          <p:cNvSpPr txBox="1">
            <a:spLocks noChangeArrowheads="1"/>
          </p:cNvSpPr>
          <p:nvPr userDrawn="1"/>
        </p:nvSpPr>
        <p:spPr bwMode="auto">
          <a:xfrm>
            <a:off x="5334000" y="0"/>
            <a:ext cx="3962400" cy="307777"/>
          </a:xfrm>
          <a:prstGeom prst="rect">
            <a:avLst/>
          </a:prstGeom>
          <a:noFill/>
          <a:ln w="9525">
            <a:noFill/>
            <a:miter lim="800000"/>
            <a:headEnd/>
            <a:tailEnd/>
          </a:ln>
          <a:effectLst/>
        </p:spPr>
        <p:txBody>
          <a:bodyPr wrap="square">
            <a:spAutoFit/>
          </a:bodyPr>
          <a:lstStyle/>
          <a:p>
            <a:pPr>
              <a:defRPr/>
            </a:pPr>
            <a:r>
              <a:rPr lang="en-US" sz="1400" dirty="0" smtClean="0">
                <a:solidFill>
                  <a:schemeClr val="bg1"/>
                </a:solidFill>
                <a:latin typeface="Calibri" panose="020F0502020204030204" pitchFamily="34" charset="0"/>
              </a:rPr>
              <a:t>Mapping Vegetation</a:t>
            </a:r>
            <a:r>
              <a:rPr lang="en-US" sz="1400" baseline="0" dirty="0" smtClean="0">
                <a:solidFill>
                  <a:schemeClr val="bg1"/>
                </a:solidFill>
                <a:latin typeface="Calibri" panose="020F0502020204030204" pitchFamily="34" charset="0"/>
              </a:rPr>
              <a:t> on the Copper River Delta</a:t>
            </a:r>
            <a:endParaRPr lang="en-US" sz="1400" dirty="0">
              <a:solidFill>
                <a:schemeClr val="bg1"/>
              </a:solidFill>
              <a:latin typeface="Calibri" panose="020F0502020204030204" pitchFamily="34" charset="0"/>
            </a:endParaRPr>
          </a:p>
        </p:txBody>
      </p:sp>
      <p:sp>
        <p:nvSpPr>
          <p:cNvPr id="1039" name="Rectangle 15"/>
          <p:cNvSpPr>
            <a:spLocks noChangeArrowheads="1"/>
          </p:cNvSpPr>
          <p:nvPr userDrawn="1"/>
        </p:nvSpPr>
        <p:spPr bwMode="auto">
          <a:xfrm>
            <a:off x="0" y="6553200"/>
            <a:ext cx="9144000" cy="304800"/>
          </a:xfrm>
          <a:prstGeom prst="rect">
            <a:avLst/>
          </a:prstGeom>
          <a:solidFill>
            <a:srgbClr val="DBD594"/>
          </a:solidFill>
          <a:ln w="9525">
            <a:noFill/>
            <a:miter lim="800000"/>
            <a:headEnd/>
            <a:tailEnd/>
          </a:ln>
          <a:effectLst/>
        </p:spPr>
        <p:txBody>
          <a:bodyPr wrap="none" anchor="ctr"/>
          <a:lstStyle/>
          <a:p>
            <a:pPr algn="ctr">
              <a:defRPr/>
            </a:pPr>
            <a:endParaRPr lang="en-US" dirty="0">
              <a:latin typeface="Calibri" panose="020F0502020204030204" pitchFamily="34" charset="0"/>
            </a:endParaRPr>
          </a:p>
        </p:txBody>
      </p:sp>
      <p:pic>
        <p:nvPicPr>
          <p:cNvPr id="2059" name="Picture 16" descr="usda-fs-shield2"/>
          <p:cNvPicPr>
            <a:picLocks noChangeAspect="1" noChangeArrowheads="1"/>
          </p:cNvPicPr>
          <p:nvPr userDrawn="1"/>
        </p:nvPicPr>
        <p:blipFill>
          <a:blip r:embed="rId14" cstate="email">
            <a:extLst>
              <a:ext uri="{28A0092B-C50C-407E-A947-70E740481C1C}">
                <a14:useLocalDpi xmlns:a14="http://schemas.microsoft.com/office/drawing/2010/main" val="0"/>
              </a:ext>
            </a:extLst>
          </a:blip>
          <a:srcRect/>
          <a:stretch>
            <a:fillRect/>
          </a:stretch>
        </p:blipFill>
        <p:spPr bwMode="auto">
          <a:xfrm>
            <a:off x="8388350" y="6584950"/>
            <a:ext cx="685800" cy="273050"/>
          </a:xfrm>
          <a:prstGeom prst="rect">
            <a:avLst/>
          </a:prstGeom>
          <a:noFill/>
          <a:ln w="9525">
            <a:noFill/>
            <a:miter lim="800000"/>
            <a:headEnd/>
            <a:tailEnd/>
          </a:ln>
        </p:spPr>
      </p:pic>
      <p:pic>
        <p:nvPicPr>
          <p:cNvPr id="2060" name="Picture 17" descr="trees"/>
          <p:cNvPicPr>
            <a:picLocks noChangeAspect="1" noChangeArrowheads="1"/>
          </p:cNvPicPr>
          <p:nvPr userDrawn="1"/>
        </p:nvPicPr>
        <p:blipFill>
          <a:blip r:embed="rId15" cstate="email">
            <a:extLst>
              <a:ext uri="{28A0092B-C50C-407E-A947-70E740481C1C}">
                <a14:useLocalDpi xmlns:a14="http://schemas.microsoft.com/office/drawing/2010/main" val="0"/>
              </a:ext>
            </a:extLst>
          </a:blip>
          <a:srcRect/>
          <a:stretch>
            <a:fillRect/>
          </a:stretch>
        </p:blipFill>
        <p:spPr bwMode="auto">
          <a:xfrm>
            <a:off x="0" y="0"/>
            <a:ext cx="1219200" cy="381000"/>
          </a:xfrm>
          <a:prstGeom prst="rect">
            <a:avLst/>
          </a:prstGeom>
          <a:noFill/>
          <a:ln w="9525">
            <a:noFill/>
            <a:miter lim="800000"/>
            <a:headEnd/>
            <a:tailEnd/>
          </a:ln>
        </p:spPr>
      </p:pic>
      <p:pic>
        <p:nvPicPr>
          <p:cNvPr id="2061" name="Picture 18"/>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924800" y="6589713"/>
            <a:ext cx="381000" cy="244475"/>
          </a:xfrm>
          <a:prstGeom prst="rect">
            <a:avLst/>
          </a:prstGeom>
          <a:noFill/>
          <a:ln w="9525">
            <a:noFill/>
            <a:miter lim="800000"/>
            <a:headEnd/>
            <a:tailEnd/>
          </a:ln>
        </p:spPr>
      </p:pic>
      <p:sp>
        <p:nvSpPr>
          <p:cNvPr id="16" name="Rectangle 15"/>
          <p:cNvSpPr/>
          <p:nvPr userDrawn="1"/>
        </p:nvSpPr>
        <p:spPr>
          <a:xfrm>
            <a:off x="0" y="0"/>
            <a:ext cx="9144000" cy="6858000"/>
          </a:xfrm>
          <a:prstGeom prst="rect">
            <a:avLst/>
          </a:prstGeom>
          <a:solidFill>
            <a:srgbClr val="FBF8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030" name="Rectangle 6"/>
          <p:cNvSpPr>
            <a:spLocks noGrp="1" noChangeArrowheads="1"/>
          </p:cNvSpPr>
          <p:nvPr>
            <p:ph type="sldNum" sz="quarter" idx="4"/>
          </p:nvPr>
        </p:nvSpPr>
        <p:spPr bwMode="auto">
          <a:xfrm>
            <a:off x="0" y="6553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Futura Md BT" panose="020B0802020204020204" pitchFamily="34" charset="0"/>
              </a:defRPr>
            </a:lvl1pPr>
          </a:lstStyle>
          <a:p>
            <a:pPr>
              <a:defRPr/>
            </a:pPr>
            <a:fld id="{7AF534DD-8F59-405B-8D63-33FC046C71A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4.png"/><Relationship Id="rId5" Type="http://schemas.microsoft.com/office/2007/relationships/hdphoto" Target="../media/hdphoto3.wdp"/><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828800"/>
            <a:ext cx="9144000" cy="2167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6512" y="399871"/>
            <a:ext cx="9144000" cy="1200329"/>
          </a:xfrm>
          <a:prstGeom prst="rect">
            <a:avLst/>
          </a:prstGeom>
          <a:noFill/>
        </p:spPr>
        <p:txBody>
          <a:bodyPr wrap="square" rtlCol="0">
            <a:spAutoFit/>
          </a:bodyPr>
          <a:lstStyle/>
          <a:p>
            <a:pPr algn="ctr"/>
            <a:r>
              <a:rPr lang="en-US" sz="3600" dirty="0" smtClean="0">
                <a:latin typeface="Calibri" panose="020F0502020204030204" pitchFamily="34" charset="0"/>
              </a:rPr>
              <a:t>USFS Placer River Trail </a:t>
            </a:r>
            <a:r>
              <a:rPr lang="en-US" sz="3600" dirty="0">
                <a:latin typeface="Calibri" panose="020F0502020204030204" pitchFamily="34" charset="0"/>
              </a:rPr>
              <a:t>Bridge Inspection</a:t>
            </a:r>
          </a:p>
          <a:p>
            <a:pPr algn="ctr"/>
            <a:r>
              <a:rPr lang="en-US" sz="3600" dirty="0">
                <a:latin typeface="Calibri" panose="020F0502020204030204" pitchFamily="34" charset="0"/>
              </a:rPr>
              <a:t>Using Unmanned Aircraft Systems</a:t>
            </a:r>
          </a:p>
        </p:txBody>
      </p:sp>
      <p:sp>
        <p:nvSpPr>
          <p:cNvPr id="17" name="TextBox 16"/>
          <p:cNvSpPr txBox="1"/>
          <p:nvPr/>
        </p:nvSpPr>
        <p:spPr>
          <a:xfrm>
            <a:off x="381000" y="4267200"/>
            <a:ext cx="8382000" cy="1877437"/>
          </a:xfrm>
          <a:prstGeom prst="rect">
            <a:avLst/>
          </a:prstGeom>
          <a:noFill/>
        </p:spPr>
        <p:txBody>
          <a:bodyPr wrap="square" rtlCol="0">
            <a:spAutoFit/>
          </a:bodyPr>
          <a:lstStyle/>
          <a:p>
            <a:pPr algn="ctr"/>
            <a:r>
              <a:rPr lang="en-US" sz="2400" b="1" dirty="0" smtClean="0">
                <a:latin typeface="Calibri" panose="020F0502020204030204" pitchFamily="34" charset="0"/>
              </a:rPr>
              <a:t>Tactical Fire Remote Sensing Advisory Committee</a:t>
            </a:r>
          </a:p>
          <a:p>
            <a:pPr algn="ctr"/>
            <a:r>
              <a:rPr lang="en-US" sz="2000" b="1" dirty="0" smtClean="0">
                <a:latin typeface="Calibri" panose="020F0502020204030204" pitchFamily="34" charset="0"/>
              </a:rPr>
              <a:t>Spring Meeting / May 27-28, 2015</a:t>
            </a:r>
            <a:endParaRPr lang="en-US" sz="2000" b="1" dirty="0">
              <a:latin typeface="Calibri" panose="020F0502020204030204" pitchFamily="34" charset="0"/>
            </a:endParaRPr>
          </a:p>
          <a:p>
            <a:pPr algn="ctr"/>
            <a:endParaRPr lang="en-US" b="1" dirty="0">
              <a:latin typeface="Calibri" panose="020F0502020204030204" pitchFamily="34" charset="0"/>
              <a:cs typeface="Calibri" pitchFamily="34" charset="0"/>
            </a:endParaRPr>
          </a:p>
          <a:p>
            <a:pPr algn="ctr"/>
            <a:r>
              <a:rPr lang="en-US" b="1" dirty="0" smtClean="0">
                <a:latin typeface="Calibri" panose="020F0502020204030204" pitchFamily="34" charset="0"/>
                <a:cs typeface="Calibri" pitchFamily="34" charset="0"/>
              </a:rPr>
              <a:t>Mark </a:t>
            </a:r>
            <a:r>
              <a:rPr lang="en-US" b="1" dirty="0">
                <a:latin typeface="Calibri" panose="020F0502020204030204" pitchFamily="34" charset="0"/>
                <a:cs typeface="Calibri" pitchFamily="34" charset="0"/>
              </a:rPr>
              <a:t>Riley, Forest Service, Juneau, AK</a:t>
            </a:r>
          </a:p>
          <a:p>
            <a:pPr algn="ctr"/>
            <a:r>
              <a:rPr lang="en-US" b="1" dirty="0">
                <a:latin typeface="Calibri" panose="020F0502020204030204" pitchFamily="34" charset="0"/>
                <a:cs typeface="Calibri" pitchFamily="34" charset="0"/>
              </a:rPr>
              <a:t>Rodney Dell’Andrea, </a:t>
            </a:r>
            <a:r>
              <a:rPr lang="en-US" b="1" dirty="0" smtClean="0">
                <a:latin typeface="Calibri" panose="020F0502020204030204" pitchFamily="34" charset="0"/>
                <a:cs typeface="Calibri" panose="020F0502020204030204" pitchFamily="34" charset="0"/>
              </a:rPr>
              <a:t>Forest Service, Juneau</a:t>
            </a:r>
            <a:r>
              <a:rPr lang="en-US"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AK</a:t>
            </a:r>
          </a:p>
          <a:p>
            <a:pPr algn="ctr"/>
            <a:r>
              <a:rPr lang="en-US" b="1" dirty="0" smtClean="0">
                <a:latin typeface="Calibri" panose="020F0502020204030204" pitchFamily="34" charset="0"/>
                <a:cs typeface="Calibri" panose="020F0502020204030204" pitchFamily="34" charset="0"/>
              </a:rPr>
              <a:t>Robert Goetz, Forest Service, Juneau, AK</a:t>
            </a:r>
            <a:endParaRPr lang="en-US" b="1"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pPr>
              <a:defRPr/>
            </a:pPr>
            <a:fld id="{42422CAB-F048-428B-B09F-082680F80927}" type="slidenum">
              <a:rPr lang="en-US" smtClean="0">
                <a:latin typeface="Calibri" panose="020F0502020204030204" pitchFamily="34" charset="0"/>
              </a:rPr>
              <a:pPr>
                <a:defRPr/>
              </a:pPr>
              <a:t>1</a:t>
            </a:fld>
            <a:endParaRPr lang="en-US" dirty="0">
              <a:latin typeface="Calibri" panose="020F0502020204030204" pitchFamily="34" charset="0"/>
            </a:endParaRPr>
          </a:p>
        </p:txBody>
      </p:sp>
      <p:pic>
        <p:nvPicPr>
          <p:cNvPr id="1026" name="Picture 2" descr="http://www.fs.usda.gov/Internet/FSE_MEDIA/stelprdb5334033.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239342" y="4106325"/>
            <a:ext cx="738570" cy="95519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Administrative\Travel\FY2014\Anchorage UAS Sept 2014\Presentation\GMURGB.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098246" y="5059362"/>
            <a:ext cx="1020763" cy="6556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Administrative\Travel\FY2014\Anchorage UAS Sept 2014\Presentation\UAFLogo_A_286.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272024" y="5919613"/>
            <a:ext cx="705750" cy="6335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FE133F0-4F6E-40E1-98EB-1CAC1D985DCD}" type="slidenum">
              <a:rPr lang="en-US" smtClean="0"/>
              <a:pPr>
                <a:defRPr/>
              </a:pPr>
              <a:t>10</a:t>
            </a:fld>
            <a:endParaRPr lang="en-US"/>
          </a:p>
        </p:txBody>
      </p:sp>
      <p:sp>
        <p:nvSpPr>
          <p:cNvPr id="5" name="Rectangle 4"/>
          <p:cNvSpPr/>
          <p:nvPr/>
        </p:nvSpPr>
        <p:spPr>
          <a:xfrm>
            <a:off x="228600" y="762000"/>
            <a:ext cx="8610600" cy="4893647"/>
          </a:xfrm>
          <a:prstGeom prst="rect">
            <a:avLst/>
          </a:prstGeom>
        </p:spPr>
        <p:txBody>
          <a:bodyPr wrap="square">
            <a:spAutoFit/>
          </a:bodyPr>
          <a:lstStyle/>
          <a:p>
            <a:r>
              <a:rPr lang="en-US" sz="3200" b="1" dirty="0" smtClean="0">
                <a:latin typeface="Calibri" panose="020F0502020204030204" pitchFamily="34" charset="0"/>
              </a:rPr>
              <a:t>Bridge components are inspected for:</a:t>
            </a:r>
          </a:p>
          <a:p>
            <a:endParaRPr lang="en-US" sz="2800" b="1" dirty="0">
              <a:latin typeface="Calibri" panose="020F0502020204030204" pitchFamily="34" charset="0"/>
            </a:endParaRPr>
          </a:p>
          <a:p>
            <a:pPr marL="285750" indent="-285750">
              <a:buFont typeface="Arial" panose="020B0604020202020204" pitchFamily="34" charset="0"/>
              <a:buChar char="•"/>
            </a:pPr>
            <a:r>
              <a:rPr lang="en-US" sz="2800" dirty="0" smtClean="0">
                <a:latin typeface="Calibri" panose="020F0502020204030204" pitchFamily="34" charset="0"/>
              </a:rPr>
              <a:t>Delamination </a:t>
            </a:r>
            <a:r>
              <a:rPr lang="en-US" sz="2800" dirty="0">
                <a:latin typeface="Calibri" panose="020F0502020204030204" pitchFamily="34" charset="0"/>
              </a:rPr>
              <a:t>&amp; Cracking</a:t>
            </a:r>
          </a:p>
          <a:p>
            <a:pPr marL="285750" indent="-285750">
              <a:buFont typeface="Arial" panose="020B0604020202020204" pitchFamily="34" charset="0"/>
              <a:buChar char="•"/>
            </a:pPr>
            <a:r>
              <a:rPr lang="en-US" sz="2800" dirty="0" smtClean="0">
                <a:latin typeface="Calibri" panose="020F0502020204030204" pitchFamily="34" charset="0"/>
              </a:rPr>
              <a:t>Traffic </a:t>
            </a:r>
            <a:r>
              <a:rPr lang="en-US" sz="2800" dirty="0">
                <a:latin typeface="Calibri" panose="020F0502020204030204" pitchFamily="34" charset="0"/>
              </a:rPr>
              <a:t>wear &amp; rutting</a:t>
            </a:r>
          </a:p>
          <a:p>
            <a:pPr marL="285750" indent="-285750">
              <a:buFont typeface="Arial" panose="020B0604020202020204" pitchFamily="34" charset="0"/>
              <a:buChar char="•"/>
            </a:pPr>
            <a:r>
              <a:rPr lang="en-US" sz="2800" dirty="0" smtClean="0">
                <a:latin typeface="Calibri" panose="020F0502020204030204" pitchFamily="34" charset="0"/>
              </a:rPr>
              <a:t>Hardware </a:t>
            </a:r>
            <a:r>
              <a:rPr lang="en-US" sz="2800" dirty="0">
                <a:latin typeface="Calibri" panose="020F0502020204030204" pitchFamily="34" charset="0"/>
              </a:rPr>
              <a:t>Corrosion – bolts, nuts, washers, brackets, flanges, </a:t>
            </a:r>
            <a:r>
              <a:rPr lang="en-US" sz="2800" dirty="0" smtClean="0">
                <a:latin typeface="Calibri" panose="020F0502020204030204" pitchFamily="34" charset="0"/>
              </a:rPr>
              <a:t>fasteners, etc</a:t>
            </a:r>
            <a:r>
              <a:rPr lang="en-US" sz="2800" dirty="0">
                <a:latin typeface="Calibri" panose="020F0502020204030204" pitchFamily="34" charset="0"/>
              </a:rPr>
              <a:t>.</a:t>
            </a:r>
          </a:p>
          <a:p>
            <a:pPr marL="285750" indent="-285750">
              <a:buFont typeface="Arial" panose="020B0604020202020204" pitchFamily="34" charset="0"/>
              <a:buChar char="•"/>
            </a:pPr>
            <a:r>
              <a:rPr lang="en-US" sz="2800" dirty="0" smtClean="0">
                <a:latin typeface="Calibri" panose="020F0502020204030204" pitchFamily="34" charset="0"/>
              </a:rPr>
              <a:t>Loose Connections</a:t>
            </a:r>
          </a:p>
          <a:p>
            <a:pPr marL="285750" indent="-285750">
              <a:buFont typeface="Arial" panose="020B0604020202020204" pitchFamily="34" charset="0"/>
              <a:buChar char="•"/>
            </a:pPr>
            <a:r>
              <a:rPr lang="en-US" sz="2800" dirty="0" smtClean="0">
                <a:latin typeface="Calibri" panose="020F0502020204030204" pitchFamily="34" charset="0"/>
              </a:rPr>
              <a:t>Surface </a:t>
            </a:r>
            <a:r>
              <a:rPr lang="en-US" sz="2800" dirty="0">
                <a:latin typeface="Calibri" panose="020F0502020204030204" pitchFamily="34" charset="0"/>
              </a:rPr>
              <a:t>stain &amp; oil</a:t>
            </a:r>
          </a:p>
          <a:p>
            <a:pPr marL="285750" indent="-285750">
              <a:buFont typeface="Arial" panose="020B0604020202020204" pitchFamily="34" charset="0"/>
              <a:buChar char="•"/>
            </a:pPr>
            <a:r>
              <a:rPr lang="en-US" sz="2800" dirty="0" smtClean="0">
                <a:latin typeface="Calibri" panose="020F0502020204030204" pitchFamily="34" charset="0"/>
              </a:rPr>
              <a:t>Insect </a:t>
            </a:r>
            <a:r>
              <a:rPr lang="en-US" sz="2800" dirty="0">
                <a:latin typeface="Calibri" panose="020F0502020204030204" pitchFamily="34" charset="0"/>
              </a:rPr>
              <a:t>damage</a:t>
            </a:r>
          </a:p>
          <a:p>
            <a:pPr marL="285750" indent="-285750">
              <a:buFont typeface="Arial" panose="020B0604020202020204" pitchFamily="34" charset="0"/>
              <a:buChar char="•"/>
            </a:pPr>
            <a:r>
              <a:rPr lang="en-US" sz="2800" dirty="0" smtClean="0">
                <a:latin typeface="Calibri" panose="020F0502020204030204" pitchFamily="34" charset="0"/>
              </a:rPr>
              <a:t>Rot</a:t>
            </a:r>
            <a:r>
              <a:rPr lang="en-US" sz="2800" dirty="0">
                <a:latin typeface="Calibri" panose="020F0502020204030204" pitchFamily="34" charset="0"/>
              </a:rPr>
              <a:t>, decay, spongy areas, and fruiting bodies</a:t>
            </a:r>
          </a:p>
          <a:p>
            <a:pPr marL="285750" indent="-285750">
              <a:buFont typeface="Arial" panose="020B0604020202020204" pitchFamily="34" charset="0"/>
              <a:buChar char="•"/>
            </a:pPr>
            <a:r>
              <a:rPr lang="en-US" sz="2800" dirty="0">
                <a:latin typeface="Calibri" panose="020F0502020204030204" pitchFamily="34" charset="0"/>
              </a:rPr>
              <a:t>Scour at foundations and piers</a:t>
            </a:r>
          </a:p>
        </p:txBody>
      </p:sp>
      <p:sp>
        <p:nvSpPr>
          <p:cNvPr id="6" name="TextBox 5"/>
          <p:cNvSpPr txBox="1"/>
          <p:nvPr/>
        </p:nvSpPr>
        <p:spPr>
          <a:xfrm>
            <a:off x="76199" y="76200"/>
            <a:ext cx="8991601" cy="523220"/>
          </a:xfrm>
          <a:prstGeom prst="rect">
            <a:avLst/>
          </a:prstGeom>
          <a:solidFill>
            <a:srgbClr val="20130D">
              <a:alpha val="77000"/>
            </a:srgbClr>
          </a:solidFill>
          <a:ln w="22225">
            <a:solidFill>
              <a:schemeClr val="bg1"/>
            </a:solidFill>
          </a:ln>
        </p:spPr>
        <p:txBody>
          <a:bodyPr wrap="square" rtlCol="0">
            <a:spAutoFit/>
          </a:bodyPr>
          <a:lstStyle/>
          <a:p>
            <a:pPr algn="ctr"/>
            <a:r>
              <a:rPr lang="en-US" sz="2800" b="1" cap="all" spc="1000" dirty="0" smtClean="0">
                <a:solidFill>
                  <a:schemeClr val="bg1"/>
                </a:solidFill>
                <a:latin typeface="Arial Narrow" panose="020B0606020202030204" pitchFamily="34" charset="0"/>
              </a:rPr>
              <a:t>Inspection DETAILs</a:t>
            </a:r>
            <a:endParaRPr lang="en-US" sz="2800" b="1" cap="all" spc="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9965709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FE133F0-4F6E-40E1-98EB-1CAC1D985DCD}" type="slidenum">
              <a:rPr lang="en-US" smtClean="0"/>
              <a:pPr>
                <a:defRPr/>
              </a:pPr>
              <a:t>11</a:t>
            </a:fld>
            <a:endParaRPr lang="en-US"/>
          </a:p>
        </p:txBody>
      </p:sp>
      <p:sp>
        <p:nvSpPr>
          <p:cNvPr id="5" name="TextBox 4"/>
          <p:cNvSpPr txBox="1"/>
          <p:nvPr/>
        </p:nvSpPr>
        <p:spPr>
          <a:xfrm>
            <a:off x="76199" y="76200"/>
            <a:ext cx="8991601" cy="523220"/>
          </a:xfrm>
          <a:prstGeom prst="rect">
            <a:avLst/>
          </a:prstGeom>
          <a:solidFill>
            <a:srgbClr val="20130D">
              <a:alpha val="77000"/>
            </a:srgbClr>
          </a:solidFill>
          <a:ln w="22225">
            <a:solidFill>
              <a:schemeClr val="bg1"/>
            </a:solidFill>
          </a:ln>
        </p:spPr>
        <p:txBody>
          <a:bodyPr wrap="square" rtlCol="0">
            <a:spAutoFit/>
          </a:bodyPr>
          <a:lstStyle/>
          <a:p>
            <a:pPr algn="ctr"/>
            <a:r>
              <a:rPr lang="en-US" sz="2800" b="1" cap="all" spc="1000" dirty="0" smtClean="0">
                <a:solidFill>
                  <a:schemeClr val="bg1"/>
                </a:solidFill>
                <a:latin typeface="Arial Narrow" panose="020B0606020202030204" pitchFamily="34" charset="0"/>
              </a:rPr>
              <a:t>COMMON FINDINGS</a:t>
            </a:r>
            <a:endParaRPr lang="en-US" sz="2800" b="1" cap="all" spc="1000" dirty="0">
              <a:solidFill>
                <a:schemeClr val="bg1"/>
              </a:solidFill>
              <a:latin typeface="Arial Narrow" panose="020B060602020203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 y="1747260"/>
            <a:ext cx="4188405" cy="2758193"/>
          </a:xfrm>
          <a:prstGeom prst="rect">
            <a:avLst/>
          </a:prstGeom>
          <a:noFill/>
          <a:ln>
            <a:noFill/>
          </a:ln>
          <a:effectLst>
            <a:outerShdw blurRad="127000" dist="889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39142" y="4800600"/>
            <a:ext cx="3891599" cy="707886"/>
          </a:xfrm>
          <a:prstGeom prst="rect">
            <a:avLst/>
          </a:prstGeom>
          <a:solidFill>
            <a:schemeClr val="bg1">
              <a:alpha val="80000"/>
            </a:schemeClr>
          </a:solidFill>
        </p:spPr>
        <p:txBody>
          <a:bodyPr wrap="square" rtlCol="0">
            <a:spAutoFit/>
          </a:bodyPr>
          <a:lstStyle/>
          <a:p>
            <a:pPr algn="ctr"/>
            <a:r>
              <a:rPr lang="en-US" sz="2000" b="1" dirty="0" smtClean="0">
                <a:latin typeface="Calibri" panose="020F0502020204030204" pitchFamily="34" charset="0"/>
              </a:rPr>
              <a:t>Girder - splitting and water staining</a:t>
            </a:r>
            <a:endParaRPr lang="en-US" sz="2000" b="1" dirty="0">
              <a:latin typeface="Calibri" panose="020F0502020204030204" pitchFamily="34" charset="0"/>
            </a:endParaRPr>
          </a:p>
        </p:txBody>
      </p:sp>
      <p:pic>
        <p:nvPicPr>
          <p:cNvPr id="6"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66010" y="1774784"/>
            <a:ext cx="4207052" cy="2730669"/>
          </a:xfrm>
          <a:prstGeom prst="rect">
            <a:avLst/>
          </a:prstGeom>
          <a:noFill/>
          <a:ln>
            <a:noFill/>
          </a:ln>
          <a:effectLst>
            <a:outerShdw blurRad="127000" dist="889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766010" y="4835663"/>
            <a:ext cx="4207052" cy="707886"/>
          </a:xfrm>
          <a:prstGeom prst="rect">
            <a:avLst/>
          </a:prstGeom>
          <a:solidFill>
            <a:schemeClr val="bg1">
              <a:alpha val="80000"/>
            </a:schemeClr>
          </a:solidFill>
        </p:spPr>
        <p:txBody>
          <a:bodyPr wrap="square">
            <a:spAutoFit/>
          </a:bodyPr>
          <a:lstStyle/>
          <a:p>
            <a:pPr algn="ctr"/>
            <a:r>
              <a:rPr lang="en-US" sz="2000" b="1" dirty="0" smtClean="0">
                <a:latin typeface="Calibri" panose="020F0502020204030204" pitchFamily="34" charset="0"/>
              </a:rPr>
              <a:t>Rocker Bearing - </a:t>
            </a:r>
            <a:r>
              <a:rPr lang="en-US" sz="2000" b="1" dirty="0">
                <a:latin typeface="Calibri" panose="020F0502020204030204" pitchFamily="34" charset="0"/>
              </a:rPr>
              <a:t>p</a:t>
            </a:r>
            <a:r>
              <a:rPr lang="en-US" sz="2000" b="1" dirty="0" smtClean="0">
                <a:latin typeface="Calibri" panose="020F0502020204030204" pitchFamily="34" charset="0"/>
              </a:rPr>
              <a:t>aint failing, surface rust</a:t>
            </a:r>
            <a:endParaRPr lang="en-US" sz="2000" b="1" dirty="0">
              <a:latin typeface="Calibri" panose="020F0502020204030204" pitchFamily="34" charset="0"/>
            </a:endParaRPr>
          </a:p>
        </p:txBody>
      </p:sp>
    </p:spTree>
    <p:extLst>
      <p:ext uri="{BB962C8B-B14F-4D97-AF65-F5344CB8AC3E}">
        <p14:creationId xmlns:p14="http://schemas.microsoft.com/office/powerpoint/2010/main" val="5286165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FE133F0-4F6E-40E1-98EB-1CAC1D985DCD}" type="slidenum">
              <a:rPr lang="en-US" smtClean="0"/>
              <a:pPr>
                <a:defRPr/>
              </a:pPr>
              <a:t>12</a:t>
            </a:fld>
            <a:endParaRPr lang="en-US"/>
          </a:p>
        </p:txBody>
      </p:sp>
      <p:pic>
        <p:nvPicPr>
          <p:cNvPr id="4"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7899" y="2438400"/>
            <a:ext cx="4618399" cy="3048000"/>
          </a:xfrm>
          <a:prstGeom prst="rect">
            <a:avLst/>
          </a:prstGeom>
          <a:noFill/>
          <a:ln>
            <a:noFill/>
          </a:ln>
          <a:effectLst>
            <a:outerShdw blurRad="127000" dist="889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139" y="599420"/>
            <a:ext cx="4017910" cy="2296385"/>
          </a:xfrm>
          <a:prstGeom prst="rect">
            <a:avLst/>
          </a:prstGeom>
          <a:noFill/>
          <a:ln>
            <a:noFill/>
          </a:ln>
          <a:effectLst>
            <a:outerShdw blurRad="127000" dist="889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714499" y="5957652"/>
            <a:ext cx="5714999" cy="646331"/>
          </a:xfrm>
          <a:prstGeom prst="rect">
            <a:avLst/>
          </a:prstGeom>
          <a:solidFill>
            <a:schemeClr val="bg1">
              <a:alpha val="80000"/>
            </a:schemeClr>
          </a:solidFill>
        </p:spPr>
        <p:txBody>
          <a:bodyPr wrap="square" rtlCol="0">
            <a:spAutoFit/>
          </a:bodyPr>
          <a:lstStyle/>
          <a:p>
            <a:pPr algn="ctr"/>
            <a:r>
              <a:rPr lang="en-US" sz="3600" b="1" dirty="0" smtClean="0">
                <a:latin typeface="Calibri" panose="020F0502020204030204" pitchFamily="34" charset="0"/>
              </a:rPr>
              <a:t>Construction Damage</a:t>
            </a:r>
          </a:p>
        </p:txBody>
      </p:sp>
      <p:pic>
        <p:nvPicPr>
          <p:cNvPr id="7"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3048000"/>
            <a:ext cx="2634710" cy="2730519"/>
          </a:xfrm>
          <a:prstGeom prst="rect">
            <a:avLst/>
          </a:prstGeom>
          <a:noFill/>
          <a:ln>
            <a:noFill/>
          </a:ln>
          <a:effectLst>
            <a:outerShdw blurRad="127000" dist="889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6199" y="76200"/>
            <a:ext cx="8991601" cy="523220"/>
          </a:xfrm>
          <a:prstGeom prst="rect">
            <a:avLst/>
          </a:prstGeom>
          <a:solidFill>
            <a:srgbClr val="20130D">
              <a:alpha val="77000"/>
            </a:srgbClr>
          </a:solidFill>
          <a:ln w="22225">
            <a:solidFill>
              <a:schemeClr val="bg1"/>
            </a:solidFill>
          </a:ln>
        </p:spPr>
        <p:txBody>
          <a:bodyPr wrap="square" rtlCol="0">
            <a:spAutoFit/>
          </a:bodyPr>
          <a:lstStyle/>
          <a:p>
            <a:pPr algn="ctr"/>
            <a:r>
              <a:rPr lang="en-US" sz="2800" b="1" cap="all" spc="1000" dirty="0" smtClean="0">
                <a:solidFill>
                  <a:schemeClr val="bg1"/>
                </a:solidFill>
                <a:latin typeface="Arial Narrow" panose="020B0606020202030204" pitchFamily="34" charset="0"/>
              </a:rPr>
              <a:t>COMMON FINDINGS</a:t>
            </a:r>
            <a:endParaRPr lang="en-US" sz="2800" b="1" cap="all" spc="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8149656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FE133F0-4F6E-40E1-98EB-1CAC1D985DCD}" type="slidenum">
              <a:rPr lang="en-US" smtClean="0"/>
              <a:pPr>
                <a:defRPr/>
              </a:pPr>
              <a:t>13</a:t>
            </a:fld>
            <a:endParaRPr lang="en-US"/>
          </a:p>
        </p:txBody>
      </p:sp>
      <p:sp>
        <p:nvSpPr>
          <p:cNvPr id="3" name="TextBox 2"/>
          <p:cNvSpPr txBox="1"/>
          <p:nvPr/>
        </p:nvSpPr>
        <p:spPr>
          <a:xfrm>
            <a:off x="76199" y="76200"/>
            <a:ext cx="8991601" cy="523220"/>
          </a:xfrm>
          <a:prstGeom prst="rect">
            <a:avLst/>
          </a:prstGeom>
          <a:solidFill>
            <a:srgbClr val="20130D">
              <a:alpha val="77000"/>
            </a:srgbClr>
          </a:solidFill>
          <a:ln w="22225">
            <a:solidFill>
              <a:schemeClr val="bg1"/>
            </a:solidFill>
          </a:ln>
        </p:spPr>
        <p:txBody>
          <a:bodyPr wrap="square" rtlCol="0">
            <a:spAutoFit/>
          </a:bodyPr>
          <a:lstStyle/>
          <a:p>
            <a:pPr algn="ctr"/>
            <a:r>
              <a:rPr lang="en-US" sz="2800" b="1" cap="all" spc="1000" dirty="0" smtClean="0">
                <a:solidFill>
                  <a:schemeClr val="bg1"/>
                </a:solidFill>
                <a:latin typeface="Arial Narrow" panose="020B0606020202030204" pitchFamily="34" charset="0"/>
              </a:rPr>
              <a:t>COMMON FINDINGS</a:t>
            </a:r>
            <a:endParaRPr lang="en-US" sz="2800" b="1" cap="all" spc="1000" dirty="0">
              <a:solidFill>
                <a:schemeClr val="bg1"/>
              </a:solidFill>
              <a:latin typeface="Arial Narrow" panose="020B0606020202030204" pitchFamily="34" charset="0"/>
            </a:endParaRPr>
          </a:p>
        </p:txBody>
      </p:sp>
      <p:grpSp>
        <p:nvGrpSpPr>
          <p:cNvPr id="14" name="Group 13"/>
          <p:cNvGrpSpPr/>
          <p:nvPr/>
        </p:nvGrpSpPr>
        <p:grpSpPr>
          <a:xfrm>
            <a:off x="228600" y="838200"/>
            <a:ext cx="3534939" cy="2489666"/>
            <a:chOff x="732261" y="1529451"/>
            <a:chExt cx="2008910" cy="1110673"/>
          </a:xfrm>
        </p:grpSpPr>
        <p:pic>
          <p:nvPicPr>
            <p:cNvPr id="6"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261" y="1529451"/>
              <a:ext cx="2008910" cy="1110673"/>
            </a:xfrm>
            <a:prstGeom prst="rect">
              <a:avLst/>
            </a:prstGeom>
            <a:noFill/>
            <a:ln>
              <a:noFill/>
            </a:ln>
            <a:effectLst>
              <a:outerShdw blurRad="127000" dist="889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1886164" y="1715105"/>
              <a:ext cx="381000" cy="34287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4542464" y="838200"/>
            <a:ext cx="3763336" cy="4307979"/>
            <a:chOff x="2531716" y="1552678"/>
            <a:chExt cx="2362200" cy="2875222"/>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1716" y="1552678"/>
              <a:ext cx="2362200" cy="2875222"/>
            </a:xfrm>
            <a:prstGeom prst="rect">
              <a:avLst/>
            </a:prstGeom>
            <a:noFill/>
            <a:ln>
              <a:noFill/>
            </a:ln>
            <a:effectLst>
              <a:outerShdw blurRad="127000" dist="889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3413690" y="3646103"/>
              <a:ext cx="457200" cy="42117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611185" y="3581400"/>
            <a:ext cx="3152354" cy="2732609"/>
            <a:chOff x="611185" y="2490768"/>
            <a:chExt cx="2251062" cy="1955702"/>
          </a:xfrm>
        </p:grpSpPr>
        <p:pic>
          <p:nvPicPr>
            <p:cNvPr id="9"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185" y="2490768"/>
              <a:ext cx="2251062" cy="1955702"/>
            </a:xfrm>
            <a:prstGeom prst="rect">
              <a:avLst/>
            </a:prstGeom>
            <a:noFill/>
            <a:ln>
              <a:noFill/>
            </a:ln>
            <a:effectLst>
              <a:outerShdw blurRad="127000" dist="889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9"/>
            <p:cNvSpPr/>
            <p:nvPr/>
          </p:nvSpPr>
          <p:spPr>
            <a:xfrm>
              <a:off x="751194" y="3292534"/>
              <a:ext cx="381000" cy="63626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4361019" y="5419635"/>
            <a:ext cx="3901510" cy="1200329"/>
          </a:xfrm>
          <a:prstGeom prst="rect">
            <a:avLst/>
          </a:prstGeom>
          <a:solidFill>
            <a:schemeClr val="bg1">
              <a:alpha val="80000"/>
            </a:schemeClr>
          </a:solidFill>
        </p:spPr>
        <p:txBody>
          <a:bodyPr wrap="square" rtlCol="0">
            <a:spAutoFit/>
          </a:bodyPr>
          <a:lstStyle/>
          <a:p>
            <a:pPr algn="ctr"/>
            <a:r>
              <a:rPr lang="en-US" sz="3600" b="1" dirty="0" smtClean="0">
                <a:latin typeface="Calibri" panose="020F0502020204030204" pitchFamily="34" charset="0"/>
              </a:rPr>
              <a:t>Missing or Loose Fasteners</a:t>
            </a:r>
          </a:p>
        </p:txBody>
      </p:sp>
    </p:spTree>
    <p:extLst>
      <p:ext uri="{BB962C8B-B14F-4D97-AF65-F5344CB8AC3E}">
        <p14:creationId xmlns:p14="http://schemas.microsoft.com/office/powerpoint/2010/main" val="18970792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FE133F0-4F6E-40E1-98EB-1CAC1D985DCD}" type="slidenum">
              <a:rPr lang="en-US" smtClean="0"/>
              <a:pPr>
                <a:defRPr/>
              </a:pPr>
              <a:t>14</a:t>
            </a:fld>
            <a:endParaRPr lang="en-US"/>
          </a:p>
        </p:txBody>
      </p:sp>
      <p:sp>
        <p:nvSpPr>
          <p:cNvPr id="3" name="TextBox 2"/>
          <p:cNvSpPr txBox="1"/>
          <p:nvPr/>
        </p:nvSpPr>
        <p:spPr>
          <a:xfrm>
            <a:off x="381000" y="609600"/>
            <a:ext cx="8458200" cy="5509200"/>
          </a:xfrm>
          <a:prstGeom prst="rect">
            <a:avLst/>
          </a:prstGeom>
          <a:noFill/>
        </p:spPr>
        <p:txBody>
          <a:bodyPr wrap="square" rtlCol="0">
            <a:spAutoFit/>
          </a:bodyPr>
          <a:lstStyle/>
          <a:p>
            <a:r>
              <a:rPr lang="en-US" sz="3200" b="1" dirty="0" smtClean="0">
                <a:latin typeface="Calibri" panose="020F0502020204030204" pitchFamily="34" charset="0"/>
              </a:rPr>
              <a:t>Methods and Tools</a:t>
            </a:r>
          </a:p>
          <a:p>
            <a:pPr marL="285750" indent="-285750">
              <a:buFont typeface="Arial" panose="020B0604020202020204" pitchFamily="34" charset="0"/>
              <a:buChar char="•"/>
            </a:pPr>
            <a:r>
              <a:rPr lang="en-US" sz="2400" dirty="0" smtClean="0">
                <a:latin typeface="Calibri" panose="020F0502020204030204" pitchFamily="34" charset="0"/>
              </a:rPr>
              <a:t>Direct observation (line-of-sight)</a:t>
            </a:r>
          </a:p>
          <a:p>
            <a:pPr marL="285750" indent="-285750">
              <a:buFont typeface="Arial" panose="020B0604020202020204" pitchFamily="34" charset="0"/>
              <a:buChar char="•"/>
            </a:pPr>
            <a:r>
              <a:rPr lang="en-US" sz="2400" dirty="0" smtClean="0">
                <a:latin typeface="Calibri" panose="020F0502020204030204" pitchFamily="34" charset="0"/>
              </a:rPr>
              <a:t>Binoculars, spotting scope, camera with zoom lens</a:t>
            </a:r>
          </a:p>
          <a:p>
            <a:pPr marL="285750" indent="-285750">
              <a:buFont typeface="Arial" panose="020B0604020202020204" pitchFamily="34" charset="0"/>
              <a:buChar char="•"/>
            </a:pPr>
            <a:r>
              <a:rPr lang="en-US" sz="2400" dirty="0" smtClean="0">
                <a:latin typeface="Calibri" panose="020F0502020204030204" pitchFamily="34" charset="0"/>
              </a:rPr>
              <a:t>Climbing (may require specialized rope training)</a:t>
            </a:r>
          </a:p>
          <a:p>
            <a:pPr marL="285750" indent="-285750">
              <a:buFont typeface="Arial" panose="020B0604020202020204" pitchFamily="34" charset="0"/>
              <a:buChar char="•"/>
            </a:pPr>
            <a:r>
              <a:rPr lang="en-US" sz="2400" dirty="0" smtClean="0">
                <a:latin typeface="Calibri" panose="020F0502020204030204" pitchFamily="34" charset="0"/>
              </a:rPr>
              <a:t>Fiber Optic inspection camera, e.g. </a:t>
            </a:r>
            <a:r>
              <a:rPr lang="en-US" sz="2400" dirty="0" err="1" smtClean="0">
                <a:latin typeface="Calibri" panose="020F0502020204030204" pitchFamily="34" charset="0"/>
              </a:rPr>
              <a:t>Dewalt</a:t>
            </a:r>
            <a:r>
              <a:rPr lang="en-US" sz="2400" dirty="0" smtClean="0">
                <a:latin typeface="Calibri" panose="020F0502020204030204" pitchFamily="34" charset="0"/>
              </a:rPr>
              <a:t> DCT410S1</a:t>
            </a:r>
          </a:p>
          <a:p>
            <a:pPr marL="285750" indent="-285750">
              <a:buFont typeface="Arial" panose="020B0604020202020204" pitchFamily="34" charset="0"/>
              <a:buChar char="•"/>
            </a:pPr>
            <a:r>
              <a:rPr lang="en-US" sz="2400" dirty="0" smtClean="0">
                <a:latin typeface="Calibri" panose="020F0502020204030204" pitchFamily="34" charset="0"/>
              </a:rPr>
              <a:t>Wireless camera control, e.g. </a:t>
            </a:r>
            <a:r>
              <a:rPr lang="en-US" sz="2400" dirty="0" err="1" smtClean="0">
                <a:latin typeface="Calibri" panose="020F0502020204030204" pitchFamily="34" charset="0"/>
              </a:rPr>
              <a:t>CamRanger</a:t>
            </a:r>
            <a:endParaRPr lang="en-US" sz="2400" dirty="0" smtClean="0">
              <a:latin typeface="Calibri" panose="020F0502020204030204" pitchFamily="34" charset="0"/>
            </a:endParaRPr>
          </a:p>
          <a:p>
            <a:endParaRPr lang="en-US" sz="2400" b="1" dirty="0">
              <a:latin typeface="Calibri" panose="020F0502020204030204" pitchFamily="34" charset="0"/>
            </a:endParaRPr>
          </a:p>
          <a:p>
            <a:r>
              <a:rPr lang="en-US" sz="3200" b="1" dirty="0" smtClean="0">
                <a:latin typeface="Calibri" panose="020F0502020204030204" pitchFamily="34" charset="0"/>
              </a:rPr>
              <a:t>Disadvantages</a:t>
            </a:r>
            <a:endParaRPr lang="en-US" sz="3200" b="1" dirty="0">
              <a:latin typeface="Calibri" panose="020F0502020204030204" pitchFamily="34" charset="0"/>
            </a:endParaRPr>
          </a:p>
          <a:p>
            <a:pPr marL="285750" indent="-285750">
              <a:buFont typeface="Arial" panose="020B0604020202020204" pitchFamily="34" charset="0"/>
              <a:buChar char="•"/>
            </a:pPr>
            <a:r>
              <a:rPr lang="en-US" sz="2400" dirty="0" smtClean="0">
                <a:latin typeface="Calibri" panose="020F0502020204030204" pitchFamily="34" charset="0"/>
              </a:rPr>
              <a:t>Time consuming: can take several days</a:t>
            </a:r>
          </a:p>
          <a:p>
            <a:pPr marL="285750" indent="-285750">
              <a:buFont typeface="Arial" panose="020B0604020202020204" pitchFamily="34" charset="0"/>
              <a:buChar char="•"/>
            </a:pPr>
            <a:r>
              <a:rPr lang="en-US" sz="2400" dirty="0" smtClean="0">
                <a:latin typeface="Calibri" panose="020F0502020204030204" pitchFamily="34" charset="0"/>
              </a:rPr>
              <a:t>Additional specialized training may be needed</a:t>
            </a:r>
          </a:p>
          <a:p>
            <a:pPr marL="285750" indent="-285750">
              <a:buFont typeface="Arial" panose="020B0604020202020204" pitchFamily="34" charset="0"/>
              <a:buChar char="•"/>
            </a:pPr>
            <a:r>
              <a:rPr lang="en-US" sz="2400" dirty="0" smtClean="0">
                <a:latin typeface="Calibri" panose="020F0502020204030204" pitchFamily="34" charset="0"/>
              </a:rPr>
              <a:t>Specialized and bulky equipment</a:t>
            </a:r>
          </a:p>
          <a:p>
            <a:pPr marL="285750" indent="-285750">
              <a:buFont typeface="Arial" panose="020B0604020202020204" pitchFamily="34" charset="0"/>
              <a:buChar char="•"/>
            </a:pPr>
            <a:r>
              <a:rPr lang="en-US" sz="2400" dirty="0" smtClean="0">
                <a:latin typeface="Calibri" panose="020F0502020204030204" pitchFamily="34" charset="0"/>
              </a:rPr>
              <a:t>Can put inspector in life-threatening situations</a:t>
            </a:r>
          </a:p>
          <a:p>
            <a:pPr marL="285750" indent="-285750">
              <a:buFont typeface="Arial" panose="020B0604020202020204" pitchFamily="34" charset="0"/>
              <a:buChar char="•"/>
            </a:pPr>
            <a:r>
              <a:rPr lang="en-US" sz="2400" dirty="0" smtClean="0">
                <a:latin typeface="Calibri" panose="020F0502020204030204" pitchFamily="34" charset="0"/>
              </a:rPr>
              <a:t>Costly</a:t>
            </a:r>
          </a:p>
          <a:p>
            <a:pPr marL="285750" indent="-285750">
              <a:buFont typeface="Arial" panose="020B0604020202020204" pitchFamily="34" charset="0"/>
              <a:buChar char="•"/>
            </a:pPr>
            <a:r>
              <a:rPr lang="en-US" sz="2400" dirty="0" smtClean="0">
                <a:latin typeface="Calibri" panose="020F0502020204030204" pitchFamily="34" charset="0"/>
              </a:rPr>
              <a:t>Variable effectiveness</a:t>
            </a:r>
            <a:endParaRPr lang="en-US" sz="2400" dirty="0">
              <a:latin typeface="Calibri" panose="020F0502020204030204" pitchFamily="34" charset="0"/>
            </a:endParaRPr>
          </a:p>
        </p:txBody>
      </p:sp>
      <p:sp>
        <p:nvSpPr>
          <p:cNvPr id="4" name="TextBox 3"/>
          <p:cNvSpPr txBox="1"/>
          <p:nvPr/>
        </p:nvSpPr>
        <p:spPr>
          <a:xfrm>
            <a:off x="76199" y="76200"/>
            <a:ext cx="8991601" cy="523220"/>
          </a:xfrm>
          <a:prstGeom prst="rect">
            <a:avLst/>
          </a:prstGeom>
          <a:solidFill>
            <a:srgbClr val="20130D">
              <a:alpha val="77000"/>
            </a:srgbClr>
          </a:solidFill>
          <a:ln w="22225">
            <a:solidFill>
              <a:schemeClr val="bg1"/>
            </a:solidFill>
          </a:ln>
        </p:spPr>
        <p:txBody>
          <a:bodyPr wrap="square" rtlCol="0">
            <a:spAutoFit/>
          </a:bodyPr>
          <a:lstStyle/>
          <a:p>
            <a:pPr algn="ctr"/>
            <a:r>
              <a:rPr lang="en-US" sz="2800" b="1" cap="all" spc="1000" dirty="0" smtClean="0">
                <a:solidFill>
                  <a:schemeClr val="bg1"/>
                </a:solidFill>
                <a:latin typeface="Arial Narrow" panose="020B0606020202030204" pitchFamily="34" charset="0"/>
              </a:rPr>
              <a:t>Conventional methods</a:t>
            </a:r>
            <a:endParaRPr lang="en-US" sz="2800" b="1" cap="all" spc="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2004793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FE133F0-4F6E-40E1-98EB-1CAC1D985DCD}" type="slidenum">
              <a:rPr lang="en-US" smtClean="0"/>
              <a:pPr>
                <a:defRPr/>
              </a:pPr>
              <a:t>15</a:t>
            </a:fld>
            <a:endParaRPr lang="en-US"/>
          </a:p>
        </p:txBody>
      </p:sp>
      <p:sp>
        <p:nvSpPr>
          <p:cNvPr id="3" name="TextBox 2"/>
          <p:cNvSpPr txBox="1"/>
          <p:nvPr/>
        </p:nvSpPr>
        <p:spPr>
          <a:xfrm>
            <a:off x="463144" y="5391901"/>
            <a:ext cx="8477693" cy="1200329"/>
          </a:xfrm>
          <a:prstGeom prst="rect">
            <a:avLst/>
          </a:prstGeom>
          <a:noFill/>
        </p:spPr>
        <p:txBody>
          <a:bodyPr wrap="square" rtlCol="0">
            <a:spAutoFit/>
          </a:bodyPr>
          <a:lstStyle/>
          <a:p>
            <a:pPr algn="ctr"/>
            <a:r>
              <a:rPr lang="en-US" sz="2400" dirty="0">
                <a:latin typeface="Calibri" panose="020F0502020204030204" pitchFamily="34" charset="0"/>
              </a:rPr>
              <a:t>I</a:t>
            </a:r>
            <a:r>
              <a:rPr lang="en-US" sz="2400" dirty="0" smtClean="0">
                <a:latin typeface="Calibri" panose="020F0502020204030204" pitchFamily="34" charset="0"/>
              </a:rPr>
              <a:t>nspection limited to what can be observed from the bank or on the deck.</a:t>
            </a:r>
          </a:p>
          <a:p>
            <a:pPr algn="ctr"/>
            <a:r>
              <a:rPr lang="en-US" sz="2400" dirty="0" smtClean="0">
                <a:latin typeface="Calibri" panose="020F0502020204030204" pitchFamily="34" charset="0"/>
              </a:rPr>
              <a:t>Hard to reach areas constitute most of the structure.</a:t>
            </a:r>
            <a:endParaRPr lang="en-US" sz="2400" dirty="0">
              <a:latin typeface="Calibri" panose="020F0502020204030204" pitchFamily="34" charset="0"/>
            </a:endParaRPr>
          </a:p>
        </p:txBody>
      </p:sp>
      <p:sp>
        <p:nvSpPr>
          <p:cNvPr id="5" name="TextBox 4"/>
          <p:cNvSpPr txBox="1"/>
          <p:nvPr/>
        </p:nvSpPr>
        <p:spPr>
          <a:xfrm>
            <a:off x="76200" y="76200"/>
            <a:ext cx="8991600" cy="523220"/>
          </a:xfrm>
          <a:prstGeom prst="rect">
            <a:avLst/>
          </a:prstGeom>
          <a:solidFill>
            <a:srgbClr val="20130D">
              <a:alpha val="77000"/>
            </a:srgbClr>
          </a:solidFill>
          <a:ln w="22225">
            <a:solidFill>
              <a:schemeClr val="bg1"/>
            </a:solidFill>
          </a:ln>
        </p:spPr>
        <p:txBody>
          <a:bodyPr wrap="square" rtlCol="0">
            <a:spAutoFit/>
          </a:bodyPr>
          <a:lstStyle/>
          <a:p>
            <a:pPr algn="ctr"/>
            <a:r>
              <a:rPr lang="en-US" sz="2800" b="1" cap="all" spc="1000" dirty="0" smtClean="0">
                <a:solidFill>
                  <a:schemeClr val="bg1"/>
                </a:solidFill>
                <a:latin typeface="Arial Narrow" panose="020B0606020202030204" pitchFamily="34" charset="0"/>
              </a:rPr>
              <a:t>Conventional methods</a:t>
            </a:r>
            <a:endParaRPr lang="en-US" sz="2800" b="1" cap="all" spc="1000" dirty="0">
              <a:solidFill>
                <a:schemeClr val="bg1"/>
              </a:solidFill>
              <a:latin typeface="Arial Narrow" panose="020B0606020202030204" pitchFamily="34" charset="0"/>
            </a:endParaRPr>
          </a:p>
        </p:txBody>
      </p:sp>
      <p:pic>
        <p:nvPicPr>
          <p:cNvPr id="6" name="Picture 2" descr="C:\Users\rdellandrea\Desktop\Placer Inspection_992014\P11400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11" y="897791"/>
            <a:ext cx="5054114" cy="33694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38124" y="4572000"/>
            <a:ext cx="8127732" cy="646331"/>
          </a:xfrm>
          <a:prstGeom prst="rect">
            <a:avLst/>
          </a:prstGeom>
          <a:noFill/>
        </p:spPr>
        <p:txBody>
          <a:bodyPr wrap="square" rtlCol="0">
            <a:spAutoFit/>
          </a:bodyPr>
          <a:lstStyle/>
          <a:p>
            <a:pPr algn="ctr"/>
            <a:r>
              <a:rPr lang="en-US" sz="3600" b="1" dirty="0" smtClean="0">
                <a:latin typeface="Calibri" panose="020F0502020204030204" pitchFamily="34" charset="0"/>
              </a:rPr>
              <a:t>Direct Observation</a:t>
            </a:r>
            <a:endParaRPr lang="en-US" sz="3600" b="1" dirty="0">
              <a:latin typeface="Calibri" panose="020F0502020204030204" pitchFamily="34" charset="0"/>
            </a:endParaRP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8684" y="873727"/>
            <a:ext cx="3659116" cy="3369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29212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FE133F0-4F6E-40E1-98EB-1CAC1D985DCD}" type="slidenum">
              <a:rPr lang="en-US" smtClean="0"/>
              <a:pPr>
                <a:defRPr/>
              </a:pPr>
              <a:t>16</a:t>
            </a:fld>
            <a:endParaRPr lang="en-US"/>
          </a:p>
        </p:txBody>
      </p:sp>
      <p:sp>
        <p:nvSpPr>
          <p:cNvPr id="3" name="TextBox 2"/>
          <p:cNvSpPr txBox="1"/>
          <p:nvPr/>
        </p:nvSpPr>
        <p:spPr>
          <a:xfrm>
            <a:off x="458831" y="5410200"/>
            <a:ext cx="8477693" cy="1200329"/>
          </a:xfrm>
          <a:prstGeom prst="rect">
            <a:avLst/>
          </a:prstGeom>
          <a:noFill/>
        </p:spPr>
        <p:txBody>
          <a:bodyPr wrap="square" rtlCol="0">
            <a:spAutoFit/>
          </a:bodyPr>
          <a:lstStyle/>
          <a:p>
            <a:pPr algn="ctr"/>
            <a:r>
              <a:rPr lang="en-US" sz="2400" dirty="0">
                <a:latin typeface="Calibri" panose="020F0502020204030204" pitchFamily="34" charset="0"/>
              </a:rPr>
              <a:t>I</a:t>
            </a:r>
            <a:r>
              <a:rPr lang="en-US" sz="2400" dirty="0" smtClean="0">
                <a:latin typeface="Calibri" panose="020F0502020204030204" pitchFamily="34" charset="0"/>
              </a:rPr>
              <a:t>nspection limited to what can be observed from the deck or the river bank.</a:t>
            </a:r>
          </a:p>
          <a:p>
            <a:pPr algn="ctr"/>
            <a:r>
              <a:rPr lang="en-US" sz="2400" dirty="0" smtClean="0">
                <a:latin typeface="Calibri" panose="020F0502020204030204" pitchFamily="34" charset="0"/>
              </a:rPr>
              <a:t>Affected by ambient lighting. </a:t>
            </a:r>
            <a:endParaRPr lang="en-US" sz="2400" dirty="0">
              <a:latin typeface="Calibri" panose="020F0502020204030204" pitchFamily="34" charset="0"/>
            </a:endParaRPr>
          </a:p>
        </p:txBody>
      </p:sp>
      <p:sp>
        <p:nvSpPr>
          <p:cNvPr id="5" name="TextBox 4"/>
          <p:cNvSpPr txBox="1"/>
          <p:nvPr/>
        </p:nvSpPr>
        <p:spPr>
          <a:xfrm>
            <a:off x="76200" y="76200"/>
            <a:ext cx="8991600" cy="523220"/>
          </a:xfrm>
          <a:prstGeom prst="rect">
            <a:avLst/>
          </a:prstGeom>
          <a:solidFill>
            <a:srgbClr val="20130D">
              <a:alpha val="77000"/>
            </a:srgbClr>
          </a:solidFill>
          <a:ln w="22225">
            <a:solidFill>
              <a:schemeClr val="bg1"/>
            </a:solidFill>
          </a:ln>
        </p:spPr>
        <p:txBody>
          <a:bodyPr wrap="square" rtlCol="0">
            <a:spAutoFit/>
          </a:bodyPr>
          <a:lstStyle/>
          <a:p>
            <a:pPr algn="ctr"/>
            <a:r>
              <a:rPr lang="en-US" sz="2800" b="1" cap="all" spc="1000" dirty="0" smtClean="0">
                <a:solidFill>
                  <a:schemeClr val="bg1"/>
                </a:solidFill>
                <a:latin typeface="Arial Narrow" panose="020B0606020202030204" pitchFamily="34" charset="0"/>
              </a:rPr>
              <a:t>Conventional methods</a:t>
            </a:r>
            <a:endParaRPr lang="en-US" sz="2800" b="1" cap="all" spc="1000" dirty="0">
              <a:solidFill>
                <a:schemeClr val="bg1"/>
              </a:solidFill>
              <a:latin typeface="Arial Narrow" panose="020B0606020202030204" pitchFamily="34" charset="0"/>
            </a:endParaRPr>
          </a:p>
        </p:txBody>
      </p:sp>
      <p:sp>
        <p:nvSpPr>
          <p:cNvPr id="7" name="TextBox 6"/>
          <p:cNvSpPr txBox="1"/>
          <p:nvPr/>
        </p:nvSpPr>
        <p:spPr>
          <a:xfrm>
            <a:off x="326244" y="4343400"/>
            <a:ext cx="8707923" cy="646331"/>
          </a:xfrm>
          <a:prstGeom prst="rect">
            <a:avLst/>
          </a:prstGeom>
          <a:noFill/>
        </p:spPr>
        <p:txBody>
          <a:bodyPr wrap="square" rtlCol="0">
            <a:spAutoFit/>
          </a:bodyPr>
          <a:lstStyle/>
          <a:p>
            <a:pPr algn="ctr"/>
            <a:r>
              <a:rPr lang="en-US" sz="3600" b="1" dirty="0" smtClean="0">
                <a:latin typeface="Calibri" panose="020F0502020204030204" pitchFamily="34" charset="0"/>
              </a:rPr>
              <a:t>Camera with Zoom Lens</a:t>
            </a:r>
            <a:endParaRPr lang="en-US" sz="3600" b="1" dirty="0">
              <a:latin typeface="Calibri" panose="020F0502020204030204"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26" y="990600"/>
            <a:ext cx="4479758" cy="2995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6505" y="990600"/>
            <a:ext cx="4507495" cy="2999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89831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FE133F0-4F6E-40E1-98EB-1CAC1D985DCD}" type="slidenum">
              <a:rPr lang="en-US" smtClean="0"/>
              <a:pPr>
                <a:defRPr/>
              </a:pPr>
              <a:t>17</a:t>
            </a:fld>
            <a:endParaRPr lang="en-US"/>
          </a:p>
        </p:txBody>
      </p:sp>
      <p:sp>
        <p:nvSpPr>
          <p:cNvPr id="3" name="TextBox 2"/>
          <p:cNvSpPr txBox="1"/>
          <p:nvPr/>
        </p:nvSpPr>
        <p:spPr>
          <a:xfrm>
            <a:off x="1830430" y="6083952"/>
            <a:ext cx="5865770" cy="523220"/>
          </a:xfrm>
          <a:prstGeom prst="rect">
            <a:avLst/>
          </a:prstGeom>
          <a:noFill/>
        </p:spPr>
        <p:txBody>
          <a:bodyPr wrap="square" rtlCol="0">
            <a:spAutoFit/>
          </a:bodyPr>
          <a:lstStyle/>
          <a:p>
            <a:r>
              <a:rPr lang="en-US" sz="2800" dirty="0" smtClean="0">
                <a:latin typeface="Calibri" panose="020F0502020204030204" pitchFamily="34" charset="0"/>
              </a:rPr>
              <a:t>Details only visible at “arms length” </a:t>
            </a:r>
            <a:endParaRPr lang="en-US" sz="2800" dirty="0">
              <a:latin typeface="Calibri" panose="020F0502020204030204" pitchFamily="34" charset="0"/>
            </a:endParaRPr>
          </a:p>
        </p:txBody>
      </p:sp>
      <p:sp>
        <p:nvSpPr>
          <p:cNvPr id="5" name="TextBox 4"/>
          <p:cNvSpPr txBox="1"/>
          <p:nvPr/>
        </p:nvSpPr>
        <p:spPr>
          <a:xfrm>
            <a:off x="76200" y="76200"/>
            <a:ext cx="8991600" cy="523220"/>
          </a:xfrm>
          <a:prstGeom prst="rect">
            <a:avLst/>
          </a:prstGeom>
          <a:solidFill>
            <a:srgbClr val="20130D">
              <a:alpha val="77000"/>
            </a:srgbClr>
          </a:solidFill>
          <a:ln w="22225">
            <a:solidFill>
              <a:schemeClr val="bg1"/>
            </a:solidFill>
          </a:ln>
        </p:spPr>
        <p:txBody>
          <a:bodyPr wrap="square" rtlCol="0">
            <a:spAutoFit/>
          </a:bodyPr>
          <a:lstStyle/>
          <a:p>
            <a:pPr algn="ctr"/>
            <a:r>
              <a:rPr lang="en-US" sz="2800" b="1" cap="all" spc="1000" dirty="0" smtClean="0">
                <a:solidFill>
                  <a:schemeClr val="bg1"/>
                </a:solidFill>
                <a:latin typeface="Arial Narrow" panose="020B0606020202030204" pitchFamily="34" charset="0"/>
              </a:rPr>
              <a:t>Conventional methods</a:t>
            </a:r>
            <a:endParaRPr lang="en-US" sz="2800" b="1" cap="all" spc="1000" dirty="0">
              <a:solidFill>
                <a:schemeClr val="bg1"/>
              </a:solidFill>
              <a:latin typeface="Arial Narrow" panose="020B0606020202030204"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60090"/>
            <a:ext cx="3328639" cy="4984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8081" y="660090"/>
            <a:ext cx="3695700" cy="511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1709715" y="4800600"/>
            <a:ext cx="533400" cy="5334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a:stCxn id="4" idx="6"/>
          </p:cNvCxnSpPr>
          <p:nvPr/>
        </p:nvCxnSpPr>
        <p:spPr>
          <a:xfrm>
            <a:off x="2243115" y="5067300"/>
            <a:ext cx="3395685" cy="0"/>
          </a:xfrm>
          <a:prstGeom prst="straightConnector1">
            <a:avLst/>
          </a:prstGeom>
          <a:ln w="38100">
            <a:solidFill>
              <a:srgbClr val="FFFF00"/>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90919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FE133F0-4F6E-40E1-98EB-1CAC1D985DCD}" type="slidenum">
              <a:rPr lang="en-US" smtClean="0"/>
              <a:pPr>
                <a:defRPr/>
              </a:pPr>
              <a:t>18</a:t>
            </a:fld>
            <a:endParaRPr lang="en-US"/>
          </a:p>
        </p:txBody>
      </p:sp>
      <p:sp>
        <p:nvSpPr>
          <p:cNvPr id="5" name="TextBox 4"/>
          <p:cNvSpPr txBox="1"/>
          <p:nvPr/>
        </p:nvSpPr>
        <p:spPr>
          <a:xfrm>
            <a:off x="76200" y="76200"/>
            <a:ext cx="8991600" cy="523220"/>
          </a:xfrm>
          <a:prstGeom prst="rect">
            <a:avLst/>
          </a:prstGeom>
          <a:solidFill>
            <a:srgbClr val="20130D">
              <a:alpha val="77000"/>
            </a:srgbClr>
          </a:solidFill>
          <a:ln w="22225">
            <a:solidFill>
              <a:schemeClr val="bg1"/>
            </a:solidFill>
          </a:ln>
        </p:spPr>
        <p:txBody>
          <a:bodyPr wrap="square" rtlCol="0">
            <a:spAutoFit/>
          </a:bodyPr>
          <a:lstStyle/>
          <a:p>
            <a:pPr algn="ctr"/>
            <a:r>
              <a:rPr lang="en-US" sz="2800" b="1" cap="all" spc="1000" dirty="0" smtClean="0">
                <a:solidFill>
                  <a:schemeClr val="bg1"/>
                </a:solidFill>
                <a:latin typeface="Arial Narrow" panose="020B0606020202030204" pitchFamily="34" charset="0"/>
              </a:rPr>
              <a:t>Conventional methods</a:t>
            </a:r>
            <a:endParaRPr lang="en-US" sz="2800" b="1" cap="all" spc="1000" dirty="0">
              <a:solidFill>
                <a:schemeClr val="bg1"/>
              </a:solidFill>
              <a:latin typeface="Arial Narrow" panose="020B0606020202030204" pitchFamily="34"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38"/>
            <a:ext cx="3538296" cy="4940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2389" y="781311"/>
            <a:ext cx="3255477" cy="4933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6600" y="1293905"/>
            <a:ext cx="2590800" cy="1954250"/>
          </a:xfrm>
          <a:prstGeom prst="rect">
            <a:avLst/>
          </a:prstGeom>
          <a:noFill/>
          <a:ln>
            <a:noFill/>
          </a:ln>
          <a:effectLst>
            <a:outerShdw blurRad="127000" dist="889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33153" y="5869632"/>
            <a:ext cx="8477693" cy="523220"/>
          </a:xfrm>
          <a:prstGeom prst="rect">
            <a:avLst/>
          </a:prstGeom>
          <a:noFill/>
        </p:spPr>
        <p:txBody>
          <a:bodyPr wrap="square" rtlCol="0">
            <a:spAutoFit/>
          </a:bodyPr>
          <a:lstStyle/>
          <a:p>
            <a:pPr algn="ctr"/>
            <a:r>
              <a:rPr lang="en-US" sz="2800" dirty="0" smtClean="0">
                <a:latin typeface="Calibri" panose="020F0502020204030204" pitchFamily="34" charset="0"/>
              </a:rPr>
              <a:t>Inspecting with the aid of Fiber Optic Inspection Camera</a:t>
            </a:r>
            <a:endParaRPr lang="en-US" sz="2800" dirty="0">
              <a:latin typeface="Calibri" panose="020F0502020204030204" pitchFamily="34" charset="0"/>
            </a:endParaRPr>
          </a:p>
        </p:txBody>
      </p:sp>
    </p:spTree>
    <p:extLst>
      <p:ext uri="{BB962C8B-B14F-4D97-AF65-F5344CB8AC3E}">
        <p14:creationId xmlns:p14="http://schemas.microsoft.com/office/powerpoint/2010/main" val="26341390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FE133F0-4F6E-40E1-98EB-1CAC1D985DCD}" type="slidenum">
              <a:rPr lang="en-US" smtClean="0"/>
              <a:pPr>
                <a:defRPr/>
              </a:pPr>
              <a:t>19</a:t>
            </a:fld>
            <a:endParaRPr lang="en-US"/>
          </a:p>
        </p:txBody>
      </p:sp>
      <p:sp>
        <p:nvSpPr>
          <p:cNvPr id="3" name="TextBox 2"/>
          <p:cNvSpPr txBox="1"/>
          <p:nvPr/>
        </p:nvSpPr>
        <p:spPr>
          <a:xfrm>
            <a:off x="458830" y="6069216"/>
            <a:ext cx="8477693" cy="461665"/>
          </a:xfrm>
          <a:prstGeom prst="rect">
            <a:avLst/>
          </a:prstGeom>
          <a:noFill/>
        </p:spPr>
        <p:txBody>
          <a:bodyPr wrap="square" rtlCol="0">
            <a:spAutoFit/>
          </a:bodyPr>
          <a:lstStyle/>
          <a:p>
            <a:pPr algn="ctr"/>
            <a:r>
              <a:rPr lang="en-US" sz="2400" dirty="0" smtClean="0">
                <a:latin typeface="Calibri" panose="020F0502020204030204" pitchFamily="34" charset="0"/>
              </a:rPr>
              <a:t>Details only visible at “arms length” utilizing Climbing Techniques </a:t>
            </a:r>
            <a:endParaRPr lang="en-US" sz="2400" dirty="0">
              <a:latin typeface="Calibri" panose="020F0502020204030204" pitchFamily="34" charset="0"/>
            </a:endParaRPr>
          </a:p>
        </p:txBody>
      </p:sp>
      <p:sp>
        <p:nvSpPr>
          <p:cNvPr id="5" name="TextBox 4"/>
          <p:cNvSpPr txBox="1"/>
          <p:nvPr/>
        </p:nvSpPr>
        <p:spPr>
          <a:xfrm>
            <a:off x="76200" y="76200"/>
            <a:ext cx="8991600" cy="523220"/>
          </a:xfrm>
          <a:prstGeom prst="rect">
            <a:avLst/>
          </a:prstGeom>
          <a:solidFill>
            <a:srgbClr val="20130D">
              <a:alpha val="77000"/>
            </a:srgbClr>
          </a:solidFill>
          <a:ln w="22225">
            <a:solidFill>
              <a:schemeClr val="bg1"/>
            </a:solidFill>
          </a:ln>
        </p:spPr>
        <p:txBody>
          <a:bodyPr wrap="square" rtlCol="0">
            <a:spAutoFit/>
          </a:bodyPr>
          <a:lstStyle/>
          <a:p>
            <a:pPr algn="ctr"/>
            <a:r>
              <a:rPr lang="en-US" sz="2800" b="1" cap="all" spc="1000" dirty="0" smtClean="0">
                <a:solidFill>
                  <a:schemeClr val="bg1"/>
                </a:solidFill>
                <a:latin typeface="Arial Narrow" panose="020B0606020202030204" pitchFamily="34" charset="0"/>
              </a:rPr>
              <a:t>Conventional methods</a:t>
            </a:r>
            <a:endParaRPr lang="en-US" sz="2800" b="1" cap="all" spc="1000" dirty="0">
              <a:solidFill>
                <a:schemeClr val="bg1"/>
              </a:solidFill>
              <a:latin typeface="Arial Narrow" panose="020B0606020202030204" pitchFamily="34"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74" y="755515"/>
            <a:ext cx="3754877" cy="5013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4819" y="761573"/>
            <a:ext cx="5190156" cy="2707532"/>
          </a:xfrm>
          <a:prstGeom prst="rect">
            <a:avLst/>
          </a:prstGeom>
          <a:noFill/>
          <a:ln>
            <a:noFill/>
          </a:ln>
          <a:effectLst>
            <a:outerShdw blurRad="127000" dist="889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5400" y="3170241"/>
            <a:ext cx="3505200" cy="2610714"/>
          </a:xfrm>
          <a:prstGeom prst="rect">
            <a:avLst/>
          </a:prstGeom>
          <a:noFill/>
          <a:ln>
            <a:noFill/>
          </a:ln>
          <a:effectLst>
            <a:outerShdw blurRad="127000" dist="889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66438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FE133F0-4F6E-40E1-98EB-1CAC1D985DCD}" type="slidenum">
              <a:rPr lang="en-US" smtClean="0"/>
              <a:pPr>
                <a:defRPr/>
              </a:pPr>
              <a:t>2</a:t>
            </a:fld>
            <a:endParaRPr lang="en-US"/>
          </a:p>
        </p:txBody>
      </p:sp>
      <p:sp>
        <p:nvSpPr>
          <p:cNvPr id="3" name="Rectangle 2"/>
          <p:cNvSpPr/>
          <p:nvPr/>
        </p:nvSpPr>
        <p:spPr>
          <a:xfrm>
            <a:off x="2590800" y="1524000"/>
            <a:ext cx="4876800" cy="2693045"/>
          </a:xfrm>
          <a:prstGeom prst="rect">
            <a:avLst/>
          </a:prstGeom>
        </p:spPr>
        <p:txBody>
          <a:bodyPr wrap="square">
            <a:spAutoFit/>
          </a:bodyPr>
          <a:lstStyle/>
          <a:p>
            <a:pPr>
              <a:spcAft>
                <a:spcPts val="600"/>
              </a:spcAft>
            </a:pPr>
            <a:r>
              <a:rPr lang="en-US" sz="2400" dirty="0" smtClean="0">
                <a:latin typeface="Calibri" panose="020F0502020204030204" pitchFamily="34" charset="0"/>
              </a:rPr>
              <a:t>Unmanned Aerial System</a:t>
            </a:r>
          </a:p>
          <a:p>
            <a:pPr>
              <a:spcAft>
                <a:spcPts val="600"/>
              </a:spcAft>
            </a:pPr>
            <a:r>
              <a:rPr lang="en-US" sz="2400" dirty="0" smtClean="0">
                <a:latin typeface="Calibri" panose="020F0502020204030204" pitchFamily="34" charset="0"/>
              </a:rPr>
              <a:t>Unmanned Aerial Vehicle</a:t>
            </a:r>
            <a:endParaRPr lang="en-US" sz="2400" dirty="0">
              <a:latin typeface="Calibri" panose="020F0502020204030204" pitchFamily="34" charset="0"/>
            </a:endParaRPr>
          </a:p>
          <a:p>
            <a:pPr>
              <a:spcAft>
                <a:spcPts val="600"/>
              </a:spcAft>
            </a:pPr>
            <a:r>
              <a:rPr lang="en-US" sz="2400" dirty="0" smtClean="0">
                <a:latin typeface="Calibri" panose="020F0502020204030204" pitchFamily="34" charset="0"/>
              </a:rPr>
              <a:t>Uninhabited Aerial Vehicle</a:t>
            </a:r>
          </a:p>
          <a:p>
            <a:pPr>
              <a:spcAft>
                <a:spcPts val="600"/>
              </a:spcAft>
            </a:pPr>
            <a:r>
              <a:rPr lang="en-US" sz="2400" dirty="0" err="1" smtClean="0">
                <a:latin typeface="Calibri" panose="020F0502020204030204" pitchFamily="34" charset="0"/>
              </a:rPr>
              <a:t>Uncrewed</a:t>
            </a:r>
            <a:r>
              <a:rPr lang="en-US" sz="2400" dirty="0" smtClean="0">
                <a:latin typeface="Calibri" panose="020F0502020204030204" pitchFamily="34" charset="0"/>
              </a:rPr>
              <a:t> Aerial Vehicle (Un-crude!)</a:t>
            </a:r>
          </a:p>
          <a:p>
            <a:pPr>
              <a:spcAft>
                <a:spcPts val="600"/>
              </a:spcAft>
            </a:pPr>
            <a:r>
              <a:rPr lang="en-US" sz="2400" dirty="0" smtClean="0">
                <a:latin typeface="Calibri" panose="020F0502020204030204" pitchFamily="34" charset="0"/>
              </a:rPr>
              <a:t>Drone</a:t>
            </a:r>
          </a:p>
          <a:p>
            <a:pPr>
              <a:spcAft>
                <a:spcPts val="600"/>
              </a:spcAft>
            </a:pPr>
            <a:r>
              <a:rPr lang="en-US" sz="2400" dirty="0" smtClean="0">
                <a:latin typeface="Calibri" panose="020F0502020204030204" pitchFamily="34" charset="0"/>
              </a:rPr>
              <a:t>Remotely Piloted Aircraft</a:t>
            </a:r>
          </a:p>
        </p:txBody>
      </p:sp>
    </p:spTree>
    <p:extLst>
      <p:ext uri="{BB962C8B-B14F-4D97-AF65-F5344CB8AC3E}">
        <p14:creationId xmlns:p14="http://schemas.microsoft.com/office/powerpoint/2010/main" val="3026906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809469" y="732988"/>
            <a:ext cx="3132389" cy="4691389"/>
          </a:xfrm>
          <a:prstGeom prst="rect">
            <a:avLst/>
          </a:prstGeom>
          <a:noFill/>
          <a:ln>
            <a:noFill/>
          </a:ln>
          <a:effectLst>
            <a:outerShdw blurRad="127000" dist="889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2400" y="76200"/>
            <a:ext cx="8915400" cy="523220"/>
          </a:xfrm>
          <a:prstGeom prst="rect">
            <a:avLst/>
          </a:prstGeom>
          <a:solidFill>
            <a:srgbClr val="20130D">
              <a:alpha val="77000"/>
            </a:srgbClr>
          </a:solidFill>
          <a:ln w="22225">
            <a:solidFill>
              <a:schemeClr val="bg1"/>
            </a:solidFill>
          </a:ln>
        </p:spPr>
        <p:txBody>
          <a:bodyPr wrap="square" rtlCol="0">
            <a:spAutoFit/>
          </a:bodyPr>
          <a:lstStyle/>
          <a:p>
            <a:pPr algn="ctr"/>
            <a:r>
              <a:rPr lang="en-US" sz="2800" b="1" cap="all" spc="1000" dirty="0" smtClean="0">
                <a:solidFill>
                  <a:schemeClr val="bg1"/>
                </a:solidFill>
                <a:latin typeface="Arial Narrow" panose="020B0606020202030204" pitchFamily="34" charset="0"/>
              </a:rPr>
              <a:t>Conventional methods</a:t>
            </a:r>
            <a:endParaRPr lang="en-US" sz="2800" b="1" cap="all" spc="1000" dirty="0">
              <a:solidFill>
                <a:schemeClr val="bg1"/>
              </a:solidFill>
              <a:latin typeface="Arial Narrow" panose="020B0606020202030204" pitchFamily="34" charset="0"/>
            </a:endParaRP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88068" y="732988"/>
            <a:ext cx="5131858" cy="3485790"/>
          </a:xfrm>
          <a:prstGeom prst="rect">
            <a:avLst/>
          </a:prstGeom>
          <a:noFill/>
          <a:ln>
            <a:noFill/>
          </a:ln>
          <a:effectLst>
            <a:outerShdw blurRad="127000" dist="889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49376" y="5843230"/>
            <a:ext cx="8721447" cy="707886"/>
          </a:xfrm>
          <a:prstGeom prst="rect">
            <a:avLst/>
          </a:prstGeom>
          <a:noFill/>
        </p:spPr>
        <p:txBody>
          <a:bodyPr wrap="square" rtlCol="0">
            <a:spAutoFit/>
          </a:bodyPr>
          <a:lstStyle/>
          <a:p>
            <a:r>
              <a:rPr lang="en-US" sz="2000" dirty="0" smtClean="0">
                <a:latin typeface="Calibri" panose="020F0502020204030204" pitchFamily="34" charset="0"/>
              </a:rPr>
              <a:t>Rope climbing  and rigging techniques  may be needed to access under bridge components.  This method is awkward, time consuming, costly, and risky.</a:t>
            </a:r>
            <a:endParaRPr lang="en-US" sz="2000" dirty="0">
              <a:latin typeface="Calibri" panose="020F0502020204030204" pitchFamily="34" charset="0"/>
            </a:endParaRPr>
          </a:p>
        </p:txBody>
      </p:sp>
      <p:sp>
        <p:nvSpPr>
          <p:cNvPr id="2" name="TextBox 1"/>
          <p:cNvSpPr txBox="1"/>
          <p:nvPr/>
        </p:nvSpPr>
        <p:spPr>
          <a:xfrm>
            <a:off x="2116828" y="5203939"/>
            <a:ext cx="1075936" cy="261610"/>
          </a:xfrm>
          <a:prstGeom prst="rect">
            <a:avLst/>
          </a:prstGeom>
          <a:noFill/>
        </p:spPr>
        <p:txBody>
          <a:bodyPr wrap="none" rtlCol="0">
            <a:spAutoFit/>
          </a:bodyPr>
          <a:lstStyle/>
          <a:p>
            <a:r>
              <a:rPr lang="en-US" sz="1100" dirty="0" smtClean="0">
                <a:solidFill>
                  <a:schemeClr val="bg1"/>
                </a:solidFill>
                <a:latin typeface="Calibri" panose="020F0502020204030204" pitchFamily="34" charset="0"/>
              </a:rPr>
              <a:t>Extreme Access</a:t>
            </a:r>
            <a:endParaRPr lang="en-US" sz="1100" dirty="0">
              <a:solidFill>
                <a:schemeClr val="bg1"/>
              </a:solidFill>
              <a:latin typeface="Calibri" panose="020F0502020204030204" pitchFamily="34" charset="0"/>
            </a:endParaRPr>
          </a:p>
        </p:txBody>
      </p:sp>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1712" y="3657599"/>
            <a:ext cx="2905262" cy="1996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7772400" y="5073134"/>
            <a:ext cx="1075936" cy="261610"/>
          </a:xfrm>
          <a:prstGeom prst="rect">
            <a:avLst/>
          </a:prstGeom>
          <a:noFill/>
        </p:spPr>
        <p:txBody>
          <a:bodyPr wrap="none" rtlCol="0">
            <a:spAutoFit/>
          </a:bodyPr>
          <a:lstStyle/>
          <a:p>
            <a:r>
              <a:rPr lang="en-US" sz="1100" dirty="0" smtClean="0">
                <a:solidFill>
                  <a:schemeClr val="bg1"/>
                </a:solidFill>
                <a:latin typeface="Calibri" panose="020F0502020204030204" pitchFamily="34" charset="0"/>
              </a:rPr>
              <a:t>Extreme Access</a:t>
            </a:r>
            <a:endParaRPr lang="en-US" sz="11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6566843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FE133F0-4F6E-40E1-98EB-1CAC1D985DCD}" type="slidenum">
              <a:rPr lang="en-US" smtClean="0"/>
              <a:pPr>
                <a:defRPr/>
              </a:pPr>
              <a:t>21</a:t>
            </a:fld>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683829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2400" y="76200"/>
            <a:ext cx="8915400" cy="523220"/>
          </a:xfrm>
          <a:prstGeom prst="rect">
            <a:avLst/>
          </a:prstGeom>
          <a:solidFill>
            <a:srgbClr val="20130D">
              <a:alpha val="77000"/>
            </a:srgbClr>
          </a:solidFill>
          <a:ln w="22225">
            <a:solidFill>
              <a:schemeClr val="bg1"/>
            </a:solidFill>
          </a:ln>
        </p:spPr>
        <p:txBody>
          <a:bodyPr wrap="square" rtlCol="0">
            <a:spAutoFit/>
          </a:bodyPr>
          <a:lstStyle/>
          <a:p>
            <a:pPr algn="ctr"/>
            <a:r>
              <a:rPr lang="en-US" sz="2800" b="1" cap="all" spc="1000" dirty="0" smtClean="0">
                <a:solidFill>
                  <a:schemeClr val="bg1"/>
                </a:solidFill>
                <a:latin typeface="Arial Narrow" panose="020B0606020202030204" pitchFamily="34" charset="0"/>
              </a:rPr>
              <a:t>Conventional methods</a:t>
            </a:r>
            <a:endParaRPr lang="en-US" sz="2800" b="1" cap="all" spc="1000" dirty="0">
              <a:solidFill>
                <a:schemeClr val="bg1"/>
              </a:solidFill>
              <a:latin typeface="Arial Narrow" panose="020B0606020202030204" pitchFamily="34" charset="0"/>
            </a:endParaRPr>
          </a:p>
        </p:txBody>
      </p:sp>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834957"/>
            <a:ext cx="2060494" cy="1600200"/>
          </a:xfrm>
          <a:prstGeom prst="rect">
            <a:avLst/>
          </a:prstGeom>
          <a:noFill/>
          <a:ln>
            <a:noFill/>
          </a:ln>
          <a:effectLst>
            <a:outerShdw blurRad="127000" dist="889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85800" y="5638800"/>
            <a:ext cx="7848600" cy="830997"/>
          </a:xfrm>
          <a:prstGeom prst="rect">
            <a:avLst/>
          </a:prstGeom>
          <a:noFill/>
        </p:spPr>
        <p:txBody>
          <a:bodyPr wrap="square" rtlCol="0">
            <a:spAutoFit/>
          </a:bodyPr>
          <a:lstStyle/>
          <a:p>
            <a:r>
              <a:rPr lang="en-US" sz="2400" dirty="0">
                <a:latin typeface="Calibri" panose="020F0502020204030204" pitchFamily="34" charset="0"/>
              </a:rPr>
              <a:t>UAS can </a:t>
            </a:r>
            <a:r>
              <a:rPr lang="en-US" sz="2400" dirty="0" smtClean="0">
                <a:latin typeface="Calibri" panose="020F0502020204030204" pitchFamily="34" charset="0"/>
              </a:rPr>
              <a:t>potentially access </a:t>
            </a:r>
            <a:r>
              <a:rPr lang="en-US" sz="2400" dirty="0">
                <a:latin typeface="Calibri" panose="020F0502020204030204" pitchFamily="34" charset="0"/>
              </a:rPr>
              <a:t>hidden and difficult to reach areas of bridge and collect imagery </a:t>
            </a:r>
            <a:r>
              <a:rPr lang="en-US" sz="2400" dirty="0" smtClean="0">
                <a:latin typeface="Calibri" panose="020F0502020204030204" pitchFamily="34" charset="0"/>
              </a:rPr>
              <a:t>with precision navigation.</a:t>
            </a:r>
            <a:endParaRPr lang="en-US" sz="2400" dirty="0">
              <a:latin typeface="Calibri" panose="020F0502020204030204" pitchFamily="34" charset="0"/>
            </a:endParaRPr>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361223"/>
            <a:ext cx="2687642" cy="1866900"/>
          </a:xfrm>
          <a:prstGeom prst="rect">
            <a:avLst/>
          </a:prstGeom>
          <a:noFill/>
          <a:ln>
            <a:noFill/>
          </a:ln>
          <a:effectLst>
            <a:outerShdw blurRad="127000" dist="889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72200" y="990600"/>
            <a:ext cx="2459042" cy="1702013"/>
          </a:xfrm>
          <a:prstGeom prst="rect">
            <a:avLst/>
          </a:prstGeom>
          <a:noFill/>
          <a:ln>
            <a:noFill/>
          </a:ln>
          <a:effectLst>
            <a:outerShdw blurRad="127000" dist="889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79429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FE133F0-4F6E-40E1-98EB-1CAC1D985DCD}" type="slidenum">
              <a:rPr lang="en-US" smtClean="0"/>
              <a:pPr>
                <a:defRPr/>
              </a:pPr>
              <a:t>22</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804" y="762000"/>
            <a:ext cx="5876925" cy="4800600"/>
          </a:xfrm>
          <a:prstGeom prst="rect">
            <a:avLst/>
          </a:prstGeom>
          <a:noFill/>
          <a:ln>
            <a:noFill/>
          </a:ln>
          <a:effectLst>
            <a:outerShdw blurRad="127000" dist="889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2400299" y="1828800"/>
            <a:ext cx="990600" cy="914400"/>
          </a:xfrm>
          <a:prstGeom prst="ellipse">
            <a:avLst/>
          </a:prstGeom>
          <a:noFill/>
          <a:ln>
            <a:solidFill>
              <a:srgbClr val="FFFF00"/>
            </a:solidFill>
          </a:ln>
          <a:effectLst>
            <a:outerShdw blurRad="50800" dist="50800" dir="5400000" sx="2000" sy="2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6" name="TextBox 5"/>
          <p:cNvSpPr txBox="1"/>
          <p:nvPr/>
        </p:nvSpPr>
        <p:spPr>
          <a:xfrm>
            <a:off x="6436895" y="1478340"/>
            <a:ext cx="2590799" cy="1569660"/>
          </a:xfrm>
          <a:prstGeom prst="rect">
            <a:avLst/>
          </a:prstGeom>
          <a:noFill/>
        </p:spPr>
        <p:txBody>
          <a:bodyPr wrap="square" rtlCol="0">
            <a:spAutoFit/>
          </a:bodyPr>
          <a:lstStyle/>
          <a:p>
            <a:r>
              <a:rPr lang="en-US" sz="2400" dirty="0" smtClean="0">
                <a:latin typeface="Calibri" panose="020F0502020204030204" pitchFamily="34" charset="0"/>
              </a:rPr>
              <a:t>Relative displacement between girder ends</a:t>
            </a:r>
            <a:endParaRPr lang="en-US" sz="2400" dirty="0">
              <a:latin typeface="Calibri" panose="020F0502020204030204" pitchFamily="34" charset="0"/>
            </a:endParaRPr>
          </a:p>
        </p:txBody>
      </p:sp>
      <p:sp>
        <p:nvSpPr>
          <p:cNvPr id="8" name="TextBox 7"/>
          <p:cNvSpPr txBox="1"/>
          <p:nvPr/>
        </p:nvSpPr>
        <p:spPr>
          <a:xfrm>
            <a:off x="76198" y="76200"/>
            <a:ext cx="8991601" cy="523220"/>
          </a:xfrm>
          <a:prstGeom prst="rect">
            <a:avLst/>
          </a:prstGeom>
          <a:solidFill>
            <a:srgbClr val="20130D">
              <a:alpha val="77000"/>
            </a:srgbClr>
          </a:solidFill>
          <a:ln w="22225">
            <a:solidFill>
              <a:schemeClr val="bg1"/>
            </a:solidFill>
          </a:ln>
        </p:spPr>
        <p:txBody>
          <a:bodyPr wrap="square" rtlCol="0">
            <a:spAutoFit/>
          </a:bodyPr>
          <a:lstStyle/>
          <a:p>
            <a:pPr algn="ctr"/>
            <a:r>
              <a:rPr lang="en-US" sz="2800" b="1" cap="all" spc="1000" dirty="0">
                <a:solidFill>
                  <a:schemeClr val="bg1"/>
                </a:solidFill>
                <a:latin typeface="Arial Narrow" panose="020B0606020202030204" pitchFamily="34" charset="0"/>
              </a:rPr>
              <a:t>COMMON FINDINGS</a:t>
            </a:r>
          </a:p>
        </p:txBody>
      </p:sp>
      <p:sp>
        <p:nvSpPr>
          <p:cNvPr id="10" name="TextBox 9"/>
          <p:cNvSpPr txBox="1"/>
          <p:nvPr/>
        </p:nvSpPr>
        <p:spPr>
          <a:xfrm>
            <a:off x="381000" y="5715000"/>
            <a:ext cx="8382000" cy="707886"/>
          </a:xfrm>
          <a:prstGeom prst="rect">
            <a:avLst/>
          </a:prstGeom>
          <a:solidFill>
            <a:schemeClr val="bg1"/>
          </a:solidFill>
          <a:ln>
            <a:solidFill>
              <a:schemeClr val="tx1"/>
            </a:solidFill>
          </a:ln>
        </p:spPr>
        <p:txBody>
          <a:bodyPr wrap="square" rtlCol="0">
            <a:spAutoFit/>
          </a:bodyPr>
          <a:lstStyle/>
          <a:p>
            <a:r>
              <a:rPr lang="en-US" sz="2000" b="1" dirty="0" smtClean="0">
                <a:latin typeface="Calibri" panose="020F0502020204030204" pitchFamily="34" charset="0"/>
              </a:rPr>
              <a:t>UAS configured with upward-capable sensor can image hard to reach areas and achieve spatial resolutions and FOV exceeding human capability.</a:t>
            </a:r>
            <a:endParaRPr lang="en-US" sz="2000" b="1" dirty="0">
              <a:latin typeface="Calibri" panose="020F0502020204030204" pitchFamily="34" charset="0"/>
            </a:endParaRPr>
          </a:p>
        </p:txBody>
      </p:sp>
      <p:cxnSp>
        <p:nvCxnSpPr>
          <p:cNvPr id="7" name="Straight Connector 6"/>
          <p:cNvCxnSpPr/>
          <p:nvPr/>
        </p:nvCxnSpPr>
        <p:spPr>
          <a:xfrm>
            <a:off x="3382878" y="2263170"/>
            <a:ext cx="3086101"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6649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FE133F0-4F6E-40E1-98EB-1CAC1D985DCD}" type="slidenum">
              <a:rPr lang="en-US" smtClean="0"/>
              <a:pPr>
                <a:defRPr/>
              </a:pPr>
              <a:t>23</a:t>
            </a:fld>
            <a:endParaRPr lang="en-US"/>
          </a:p>
        </p:txBody>
      </p:sp>
      <p:sp>
        <p:nvSpPr>
          <p:cNvPr id="3" name="TextBox 2"/>
          <p:cNvSpPr txBox="1"/>
          <p:nvPr/>
        </p:nvSpPr>
        <p:spPr>
          <a:xfrm>
            <a:off x="108611" y="4572000"/>
            <a:ext cx="8926773" cy="1200329"/>
          </a:xfrm>
          <a:prstGeom prst="rect">
            <a:avLst/>
          </a:prstGeom>
          <a:solidFill>
            <a:schemeClr val="bg1"/>
          </a:solidFill>
          <a:ln>
            <a:solidFill>
              <a:schemeClr val="tx1"/>
            </a:solidFill>
          </a:ln>
        </p:spPr>
        <p:txBody>
          <a:bodyPr wrap="square" rtlCol="0">
            <a:spAutoFit/>
          </a:bodyPr>
          <a:lstStyle/>
          <a:p>
            <a:r>
              <a:rPr lang="en-US" sz="2400" dirty="0" smtClean="0">
                <a:latin typeface="Calibri" panose="020F0502020204030204" pitchFamily="34" charset="0"/>
              </a:rPr>
              <a:t>Due to the construction and volume of fasteners, connectors, and joints a UAS-enhanced inspection of the Placer River Trail Bridge will be very systematic.</a:t>
            </a:r>
            <a:endParaRPr lang="en-US" sz="2400" dirty="0">
              <a:latin typeface="Calibri" panose="020F0502020204030204" pitchFamily="34" charset="0"/>
            </a:endParaRPr>
          </a:p>
        </p:txBody>
      </p:sp>
      <p:sp>
        <p:nvSpPr>
          <p:cNvPr id="4" name="TextBox 3"/>
          <p:cNvSpPr txBox="1"/>
          <p:nvPr/>
        </p:nvSpPr>
        <p:spPr>
          <a:xfrm>
            <a:off x="76200" y="76200"/>
            <a:ext cx="8991600" cy="523220"/>
          </a:xfrm>
          <a:prstGeom prst="rect">
            <a:avLst/>
          </a:prstGeom>
          <a:solidFill>
            <a:srgbClr val="20130D">
              <a:alpha val="77000"/>
            </a:srgbClr>
          </a:solidFill>
          <a:ln w="22225">
            <a:solidFill>
              <a:schemeClr val="bg1"/>
            </a:solidFill>
          </a:ln>
        </p:spPr>
        <p:txBody>
          <a:bodyPr wrap="square" rtlCol="0">
            <a:spAutoFit/>
          </a:bodyPr>
          <a:lstStyle/>
          <a:p>
            <a:pPr algn="ctr"/>
            <a:r>
              <a:rPr lang="en-US" sz="2800" b="1" cap="all" spc="1000" dirty="0" smtClean="0">
                <a:solidFill>
                  <a:schemeClr val="bg1"/>
                </a:solidFill>
                <a:latin typeface="Arial Narrow" panose="020B0606020202030204" pitchFamily="34" charset="0"/>
              </a:rPr>
              <a:t>Inspection members</a:t>
            </a:r>
            <a:endParaRPr lang="en-US" sz="2800" b="1" cap="all" spc="1000" dirty="0">
              <a:solidFill>
                <a:schemeClr val="bg1"/>
              </a:solidFill>
              <a:latin typeface="Arial Narrow" panose="020B0606020202030204" pitchFamily="34" charset="0"/>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91" y="1219200"/>
            <a:ext cx="4497463"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1219201"/>
            <a:ext cx="4283944"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2964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FE133F0-4F6E-40E1-98EB-1CAC1D985DCD}" type="slidenum">
              <a:rPr lang="en-US" smtClean="0"/>
              <a:pPr>
                <a:defRPr/>
              </a:pPr>
              <a:t>24</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1228725"/>
            <a:ext cx="657225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6200" y="76200"/>
            <a:ext cx="8991600" cy="523220"/>
          </a:xfrm>
          <a:prstGeom prst="rect">
            <a:avLst/>
          </a:prstGeom>
          <a:solidFill>
            <a:srgbClr val="20130D">
              <a:alpha val="77000"/>
            </a:srgbClr>
          </a:solidFill>
          <a:ln w="22225">
            <a:solidFill>
              <a:schemeClr val="bg1"/>
            </a:solidFill>
          </a:ln>
        </p:spPr>
        <p:txBody>
          <a:bodyPr wrap="square" rtlCol="0">
            <a:spAutoFit/>
          </a:bodyPr>
          <a:lstStyle/>
          <a:p>
            <a:pPr algn="ctr"/>
            <a:r>
              <a:rPr lang="en-US" sz="2800" b="1" cap="all" spc="1000" dirty="0" smtClean="0">
                <a:solidFill>
                  <a:schemeClr val="bg1"/>
                </a:solidFill>
                <a:latin typeface="Arial Narrow" panose="020B0606020202030204" pitchFamily="34" charset="0"/>
              </a:rPr>
              <a:t>Inspection in Germany</a:t>
            </a:r>
            <a:endParaRPr lang="en-US" sz="2800" b="1" cap="all" spc="1000" dirty="0">
              <a:solidFill>
                <a:schemeClr val="bg1"/>
              </a:solidFill>
              <a:latin typeface="Arial Narrow" panose="020B0606020202030204" pitchFamily="34" charset="0"/>
            </a:endParaRPr>
          </a:p>
        </p:txBody>
      </p:sp>
      <p:sp>
        <p:nvSpPr>
          <p:cNvPr id="3" name="Rectangle 2"/>
          <p:cNvSpPr/>
          <p:nvPr/>
        </p:nvSpPr>
        <p:spPr>
          <a:xfrm>
            <a:off x="4981575" y="5610910"/>
            <a:ext cx="2876550" cy="276999"/>
          </a:xfrm>
          <a:prstGeom prst="rect">
            <a:avLst/>
          </a:prstGeom>
        </p:spPr>
        <p:txBody>
          <a:bodyPr wrap="square">
            <a:spAutoFit/>
          </a:bodyPr>
          <a:lstStyle/>
          <a:p>
            <a:r>
              <a:rPr lang="en-US" sz="1200" dirty="0" smtClean="0">
                <a:latin typeface="Calibri" panose="020F0502020204030204" pitchFamily="34" charset="0"/>
              </a:rPr>
              <a:t>www.aibotix.com/bridge-inspection.html</a:t>
            </a:r>
            <a:endParaRPr lang="en-US" sz="1200" dirty="0">
              <a:latin typeface="Calibri" panose="020F0502020204030204" pitchFamily="34" charset="0"/>
            </a:endParaRPr>
          </a:p>
        </p:txBody>
      </p:sp>
      <p:sp>
        <p:nvSpPr>
          <p:cNvPr id="5" name="Rectangle 4"/>
          <p:cNvSpPr/>
          <p:nvPr/>
        </p:nvSpPr>
        <p:spPr>
          <a:xfrm>
            <a:off x="1524000" y="838200"/>
            <a:ext cx="5860579" cy="369332"/>
          </a:xfrm>
          <a:prstGeom prst="rect">
            <a:avLst/>
          </a:prstGeom>
        </p:spPr>
        <p:txBody>
          <a:bodyPr wrap="none">
            <a:spAutoFit/>
          </a:bodyPr>
          <a:lstStyle/>
          <a:p>
            <a:r>
              <a:rPr lang="en-US" b="1" dirty="0" err="1" smtClean="0">
                <a:latin typeface="Calibri" panose="020F0502020204030204" pitchFamily="34" charset="0"/>
              </a:rPr>
              <a:t>sUAS</a:t>
            </a:r>
            <a:r>
              <a:rPr lang="en-US" b="1" dirty="0" smtClean="0">
                <a:latin typeface="Calibri" panose="020F0502020204030204" pitchFamily="34" charset="0"/>
              </a:rPr>
              <a:t> collected detail images for Hamburg </a:t>
            </a:r>
            <a:r>
              <a:rPr lang="en-US" b="1" dirty="0" err="1">
                <a:latin typeface="Calibri" panose="020F0502020204030204" pitchFamily="34" charset="0"/>
              </a:rPr>
              <a:t>Köhlbrand</a:t>
            </a:r>
            <a:r>
              <a:rPr lang="en-US" b="1" dirty="0">
                <a:latin typeface="Calibri" panose="020F0502020204030204" pitchFamily="34" charset="0"/>
              </a:rPr>
              <a:t> bridge</a:t>
            </a:r>
          </a:p>
        </p:txBody>
      </p:sp>
      <p:pic>
        <p:nvPicPr>
          <p:cNvPr id="6" name="Picture 2" descr="Aibot X6 V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677" y="4827543"/>
            <a:ext cx="2178396" cy="1060366"/>
          </a:xfrm>
          <a:prstGeom prst="rect">
            <a:avLst/>
          </a:prstGeom>
          <a:noFill/>
          <a:effectLst>
            <a:outerShdw blurRad="127000" dist="889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682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FE133F0-4F6E-40E1-98EB-1CAC1D985DCD}" type="slidenum">
              <a:rPr lang="en-US" smtClean="0"/>
              <a:pPr>
                <a:defRPr/>
              </a:pPr>
              <a:t>25</a:t>
            </a:fld>
            <a:endParaRPr lang="en-US"/>
          </a:p>
        </p:txBody>
      </p:sp>
      <p:sp>
        <p:nvSpPr>
          <p:cNvPr id="3" name="TextBox 2"/>
          <p:cNvSpPr txBox="1"/>
          <p:nvPr/>
        </p:nvSpPr>
        <p:spPr>
          <a:xfrm>
            <a:off x="152400" y="76200"/>
            <a:ext cx="8915400" cy="523220"/>
          </a:xfrm>
          <a:prstGeom prst="rect">
            <a:avLst/>
          </a:prstGeom>
          <a:solidFill>
            <a:srgbClr val="20130D">
              <a:alpha val="77000"/>
            </a:srgbClr>
          </a:solidFill>
          <a:ln w="22225">
            <a:solidFill>
              <a:schemeClr val="bg1"/>
            </a:solidFill>
          </a:ln>
        </p:spPr>
        <p:txBody>
          <a:bodyPr wrap="square" rtlCol="0">
            <a:spAutoFit/>
          </a:bodyPr>
          <a:lstStyle/>
          <a:p>
            <a:pPr algn="ctr"/>
            <a:r>
              <a:rPr lang="en-US" sz="2800" b="1" cap="all" spc="1000" dirty="0" smtClean="0">
                <a:solidFill>
                  <a:schemeClr val="bg1"/>
                </a:solidFill>
                <a:latin typeface="Arial Narrow" panose="020B0606020202030204" pitchFamily="34" charset="0"/>
              </a:rPr>
              <a:t>Structure from motion</a:t>
            </a:r>
            <a:endParaRPr lang="en-US" sz="2800" b="1" cap="all" spc="1000" dirty="0">
              <a:solidFill>
                <a:schemeClr val="bg1"/>
              </a:solidFill>
              <a:latin typeface="Arial Narrow" panose="020B0606020202030204" pitchFamily="34" charset="0"/>
            </a:endParaRPr>
          </a:p>
        </p:txBody>
      </p:sp>
      <p:sp>
        <p:nvSpPr>
          <p:cNvPr id="4" name="TextBox 3"/>
          <p:cNvSpPr txBox="1"/>
          <p:nvPr/>
        </p:nvSpPr>
        <p:spPr>
          <a:xfrm>
            <a:off x="592384" y="651808"/>
            <a:ext cx="7367017" cy="1938992"/>
          </a:xfrm>
          <a:prstGeom prst="rect">
            <a:avLst/>
          </a:prstGeom>
          <a:noFill/>
        </p:spPr>
        <p:txBody>
          <a:bodyPr wrap="none" rtlCol="0">
            <a:spAutoFit/>
          </a:bodyPr>
          <a:lstStyle/>
          <a:p>
            <a:pPr marL="342900" indent="-342900">
              <a:buFont typeface="Arial" panose="020B0604020202020204" pitchFamily="34" charset="0"/>
              <a:buChar char="•"/>
            </a:pPr>
            <a:r>
              <a:rPr lang="en-US" sz="2400" dirty="0" smtClean="0">
                <a:latin typeface="Calibri" panose="020F0502020204030204" pitchFamily="34" charset="0"/>
              </a:rPr>
              <a:t>Measureable wire frame</a:t>
            </a:r>
          </a:p>
          <a:p>
            <a:pPr marL="342900" indent="-342900">
              <a:buFont typeface="Arial" panose="020B0604020202020204" pitchFamily="34" charset="0"/>
              <a:buChar char="•"/>
            </a:pPr>
            <a:r>
              <a:rPr lang="en-US" sz="2400" dirty="0" smtClean="0">
                <a:latin typeface="Calibri" panose="020F0502020204030204" pitchFamily="34" charset="0"/>
              </a:rPr>
              <a:t>3D model and point clouds similar to lidar</a:t>
            </a:r>
          </a:p>
          <a:p>
            <a:pPr marL="342900" indent="-342900">
              <a:buFont typeface="Arial" panose="020B0604020202020204" pitchFamily="34" charset="0"/>
              <a:buChar char="•"/>
            </a:pPr>
            <a:r>
              <a:rPr lang="en-US" sz="2400" dirty="0" smtClean="0">
                <a:latin typeface="Calibri" panose="020F0502020204030204" pitchFamily="34" charset="0"/>
              </a:rPr>
              <a:t>Ortho-corrected using earth or local coordinate system</a:t>
            </a:r>
          </a:p>
          <a:p>
            <a:pPr marL="342900" indent="-342900">
              <a:buFont typeface="Arial" panose="020B0604020202020204" pitchFamily="34" charset="0"/>
              <a:buChar char="•"/>
            </a:pPr>
            <a:r>
              <a:rPr lang="en-US" sz="2400" dirty="0" smtClean="0">
                <a:latin typeface="Calibri" panose="020F0502020204030204" pitchFamily="34" charset="0"/>
              </a:rPr>
              <a:t>Baseline for deflection over time, monitoring</a:t>
            </a:r>
          </a:p>
          <a:p>
            <a:pPr marL="342900" indent="-342900">
              <a:buFont typeface="Arial" panose="020B0604020202020204" pitchFamily="34" charset="0"/>
              <a:buChar char="•"/>
            </a:pPr>
            <a:r>
              <a:rPr lang="en-US" sz="2400" dirty="0" smtClean="0">
                <a:latin typeface="Calibri" panose="020F0502020204030204" pitchFamily="34" charset="0"/>
              </a:rPr>
              <a:t>Requires powerful computer</a:t>
            </a:r>
            <a:endParaRPr lang="en-US" sz="2400" dirty="0">
              <a:latin typeface="Calibri" panose="020F0502020204030204" pitchFamily="34" charset="0"/>
            </a:endParaRPr>
          </a:p>
        </p:txBody>
      </p:sp>
      <p:sp>
        <p:nvSpPr>
          <p:cNvPr id="7" name="TextBox 6"/>
          <p:cNvSpPr txBox="1"/>
          <p:nvPr/>
        </p:nvSpPr>
        <p:spPr>
          <a:xfrm>
            <a:off x="76200" y="5461846"/>
            <a:ext cx="8926773" cy="830997"/>
          </a:xfrm>
          <a:prstGeom prst="rect">
            <a:avLst/>
          </a:prstGeom>
          <a:solidFill>
            <a:schemeClr val="bg1"/>
          </a:solidFill>
          <a:ln>
            <a:solidFill>
              <a:schemeClr val="tx1"/>
            </a:solidFill>
          </a:ln>
        </p:spPr>
        <p:txBody>
          <a:bodyPr wrap="square" rtlCol="0">
            <a:spAutoFit/>
          </a:bodyPr>
          <a:lstStyle/>
          <a:p>
            <a:r>
              <a:rPr lang="en-US" sz="2400" dirty="0" err="1" smtClean="0">
                <a:latin typeface="Calibri" panose="020F0502020204030204" pitchFamily="34" charset="0"/>
              </a:rPr>
              <a:t>SfM</a:t>
            </a:r>
            <a:r>
              <a:rPr lang="en-US" sz="2400" dirty="0" smtClean="0">
                <a:latin typeface="Calibri" panose="020F0502020204030204" pitchFamily="34" charset="0"/>
              </a:rPr>
              <a:t> is the next evolution in digital softcopy photogrammetry and UAS-specific workflows and software have been developed.</a:t>
            </a:r>
            <a:endParaRPr lang="en-US" sz="2400" dirty="0">
              <a:latin typeface="Calibri" panose="020F0502020204030204" pitchFamily="34" charset="0"/>
            </a:endParaRPr>
          </a:p>
        </p:txBody>
      </p:sp>
      <p:pic>
        <p:nvPicPr>
          <p:cNvPr id="1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197" y="2898577"/>
            <a:ext cx="9144000" cy="2167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Down Arrow 16"/>
          <p:cNvSpPr/>
          <p:nvPr/>
        </p:nvSpPr>
        <p:spPr>
          <a:xfrm>
            <a:off x="4229100" y="4318847"/>
            <a:ext cx="685800" cy="914400"/>
          </a:xfrm>
          <a:prstGeom prst="downArrow">
            <a:avLst/>
          </a:prstGeom>
          <a:solidFill>
            <a:srgbClr val="92D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latin typeface="Calibri" panose="020F0502020204030204" pitchFamily="34" charset="0"/>
            </a:endParaRPr>
          </a:p>
        </p:txBody>
      </p:sp>
      <p:sp>
        <p:nvSpPr>
          <p:cNvPr id="18" name="Down Arrow 17"/>
          <p:cNvSpPr/>
          <p:nvPr/>
        </p:nvSpPr>
        <p:spPr>
          <a:xfrm rot="10800000">
            <a:off x="4229100" y="2794846"/>
            <a:ext cx="685800" cy="914400"/>
          </a:xfrm>
          <a:prstGeom prst="downArrow">
            <a:avLst/>
          </a:prstGeom>
          <a:solidFill>
            <a:srgbClr val="92D050"/>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latin typeface="Calibri" panose="020F0502020204030204" pitchFamily="34" charset="0"/>
            </a:endParaRPr>
          </a:p>
        </p:txBody>
      </p:sp>
      <p:cxnSp>
        <p:nvCxnSpPr>
          <p:cNvPr id="19" name="Straight Connector 18"/>
          <p:cNvCxnSpPr/>
          <p:nvPr/>
        </p:nvCxnSpPr>
        <p:spPr>
          <a:xfrm>
            <a:off x="0" y="4090247"/>
            <a:ext cx="9067800" cy="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3634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FE133F0-4F6E-40E1-98EB-1CAC1D985DCD}" type="slidenum">
              <a:rPr lang="en-US" smtClean="0"/>
              <a:pPr>
                <a:defRPr/>
              </a:pPr>
              <a:t>26</a:t>
            </a:fld>
            <a:endParaRPr lang="en-US"/>
          </a:p>
        </p:txBody>
      </p:sp>
      <p:sp>
        <p:nvSpPr>
          <p:cNvPr id="3" name="TextBox 2"/>
          <p:cNvSpPr txBox="1"/>
          <p:nvPr/>
        </p:nvSpPr>
        <p:spPr>
          <a:xfrm>
            <a:off x="323848" y="1066800"/>
            <a:ext cx="8496301" cy="3539430"/>
          </a:xfrm>
          <a:prstGeom prst="rect">
            <a:avLst/>
          </a:prstGeom>
          <a:noFill/>
        </p:spPr>
        <p:txBody>
          <a:bodyPr wrap="square" rtlCol="0">
            <a:spAutoFit/>
          </a:bodyPr>
          <a:lstStyle/>
          <a:p>
            <a:r>
              <a:rPr lang="en-US" sz="3200" b="1" dirty="0" smtClean="0">
                <a:latin typeface="Calibri" panose="020F0502020204030204" pitchFamily="34" charset="0"/>
              </a:rPr>
              <a:t>Advantages of </a:t>
            </a:r>
            <a:r>
              <a:rPr lang="en-US" sz="3200" b="1" dirty="0" err="1" smtClean="0">
                <a:latin typeface="Calibri" panose="020F0502020204030204" pitchFamily="34" charset="0"/>
              </a:rPr>
              <a:t>sUAS</a:t>
            </a:r>
            <a:r>
              <a:rPr lang="en-US" sz="3200" b="1" dirty="0" smtClean="0">
                <a:latin typeface="Calibri" panose="020F0502020204030204" pitchFamily="34" charset="0"/>
              </a:rPr>
              <a:t> Methods</a:t>
            </a:r>
          </a:p>
          <a:p>
            <a:pPr marL="285750" indent="-285750">
              <a:buFont typeface="Arial" panose="020B0604020202020204" pitchFamily="34" charset="0"/>
              <a:buChar char="•"/>
            </a:pPr>
            <a:r>
              <a:rPr lang="en-US" sz="2400" dirty="0" smtClean="0">
                <a:latin typeface="Calibri" panose="020F0502020204030204" pitchFamily="34" charset="0"/>
              </a:rPr>
              <a:t>UAS </a:t>
            </a:r>
            <a:r>
              <a:rPr lang="en-US" sz="2400" dirty="0">
                <a:latin typeface="Calibri" panose="020F0502020204030204" pitchFamily="34" charset="0"/>
              </a:rPr>
              <a:t>may provide more comprehensive imaging for </a:t>
            </a:r>
            <a:r>
              <a:rPr lang="en-US" sz="2400" dirty="0" smtClean="0">
                <a:latin typeface="Calibri" panose="020F0502020204030204" pitchFamily="34" charset="0"/>
              </a:rPr>
              <a:t>inspection, potentially </a:t>
            </a:r>
            <a:r>
              <a:rPr lang="en-US" sz="2400" dirty="0">
                <a:latin typeface="Calibri" panose="020F0502020204030204" pitchFamily="34" charset="0"/>
              </a:rPr>
              <a:t>extending lifespan of </a:t>
            </a:r>
            <a:r>
              <a:rPr lang="en-US" sz="2400" dirty="0" smtClean="0">
                <a:latin typeface="Calibri" panose="020F0502020204030204" pitchFamily="34" charset="0"/>
              </a:rPr>
              <a:t>bridge more effectively than conventional methods </a:t>
            </a:r>
            <a:endParaRPr lang="en-US" sz="2400" dirty="0">
              <a:latin typeface="Calibri" panose="020F0502020204030204" pitchFamily="34" charset="0"/>
            </a:endParaRPr>
          </a:p>
          <a:p>
            <a:pPr marL="285750" indent="-285750">
              <a:buFont typeface="Arial" panose="020B0604020202020204" pitchFamily="34" charset="0"/>
              <a:buChar char="•"/>
            </a:pPr>
            <a:r>
              <a:rPr lang="en-US" sz="2400" dirty="0">
                <a:latin typeface="Calibri" panose="020F0502020204030204" pitchFamily="34" charset="0"/>
              </a:rPr>
              <a:t>Supplement conventional methods</a:t>
            </a:r>
          </a:p>
          <a:p>
            <a:pPr marL="285750" indent="-285750">
              <a:buFont typeface="Arial" panose="020B0604020202020204" pitchFamily="34" charset="0"/>
              <a:buChar char="•"/>
            </a:pPr>
            <a:r>
              <a:rPr lang="en-US" sz="2400" dirty="0" smtClean="0">
                <a:latin typeface="Calibri" panose="020F0502020204030204" pitchFamily="34" charset="0"/>
              </a:rPr>
              <a:t>May be used in a wider range of weather and environmental conditions</a:t>
            </a:r>
            <a:endParaRPr lang="en-US" sz="2400" dirty="0">
              <a:latin typeface="Calibri" panose="020F0502020204030204" pitchFamily="34" charset="0"/>
            </a:endParaRPr>
          </a:p>
          <a:p>
            <a:pPr marL="285750" indent="-285750">
              <a:buFont typeface="Arial" panose="020B0604020202020204" pitchFamily="34" charset="0"/>
              <a:buChar char="•"/>
            </a:pPr>
            <a:r>
              <a:rPr lang="en-US" sz="2400" dirty="0">
                <a:latin typeface="Calibri" panose="020F0502020204030204" pitchFamily="34" charset="0"/>
              </a:rPr>
              <a:t>Post inspection image analysis and measurement potential with </a:t>
            </a:r>
            <a:r>
              <a:rPr lang="en-US" sz="2400" dirty="0" err="1" smtClean="0">
                <a:latin typeface="Calibri" panose="020F0502020204030204" pitchFamily="34" charset="0"/>
              </a:rPr>
              <a:t>SfM</a:t>
            </a:r>
            <a:endParaRPr lang="en-US" sz="2400" dirty="0" smtClean="0">
              <a:latin typeface="Calibri" panose="020F0502020204030204" pitchFamily="34" charset="0"/>
            </a:endParaRPr>
          </a:p>
        </p:txBody>
      </p:sp>
      <p:sp>
        <p:nvSpPr>
          <p:cNvPr id="4" name="TextBox 3"/>
          <p:cNvSpPr txBox="1"/>
          <p:nvPr/>
        </p:nvSpPr>
        <p:spPr>
          <a:xfrm>
            <a:off x="76199" y="76200"/>
            <a:ext cx="8991601" cy="523220"/>
          </a:xfrm>
          <a:prstGeom prst="rect">
            <a:avLst/>
          </a:prstGeom>
          <a:solidFill>
            <a:srgbClr val="20130D">
              <a:alpha val="77000"/>
            </a:srgbClr>
          </a:solidFill>
          <a:ln w="22225">
            <a:solidFill>
              <a:schemeClr val="bg1"/>
            </a:solidFill>
          </a:ln>
        </p:spPr>
        <p:txBody>
          <a:bodyPr wrap="square" rtlCol="0">
            <a:spAutoFit/>
          </a:bodyPr>
          <a:lstStyle/>
          <a:p>
            <a:pPr algn="ctr"/>
            <a:r>
              <a:rPr lang="en-US" sz="2800" b="1" cap="all" spc="1000" dirty="0" smtClean="0">
                <a:solidFill>
                  <a:schemeClr val="bg1"/>
                </a:solidFill>
                <a:latin typeface="Arial Narrow" panose="020B0606020202030204" pitchFamily="34" charset="0"/>
              </a:rPr>
              <a:t>UAS methods</a:t>
            </a:r>
            <a:endParaRPr lang="en-US" sz="2800" b="1" cap="all" spc="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9837950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FE133F0-4F6E-40E1-98EB-1CAC1D985DCD}" type="slidenum">
              <a:rPr lang="en-US" smtClean="0"/>
              <a:pPr>
                <a:defRPr/>
              </a:pPr>
              <a:t>27</a:t>
            </a:fld>
            <a:endParaRPr lang="en-US"/>
          </a:p>
        </p:txBody>
      </p:sp>
      <p:sp>
        <p:nvSpPr>
          <p:cNvPr id="3" name="Rectangle 2"/>
          <p:cNvSpPr/>
          <p:nvPr/>
        </p:nvSpPr>
        <p:spPr>
          <a:xfrm>
            <a:off x="228600" y="990600"/>
            <a:ext cx="8763000" cy="3170099"/>
          </a:xfrm>
          <a:prstGeom prst="rect">
            <a:avLst/>
          </a:prstGeom>
        </p:spPr>
        <p:txBody>
          <a:bodyPr wrap="square">
            <a:spAutoFit/>
          </a:bodyPr>
          <a:lstStyle/>
          <a:p>
            <a:r>
              <a:rPr lang="en-US" sz="3200" b="1" dirty="0">
                <a:latin typeface="Calibri" panose="020F0502020204030204" pitchFamily="34" charset="0"/>
              </a:rPr>
              <a:t>Advantages of </a:t>
            </a:r>
            <a:r>
              <a:rPr lang="en-US" sz="3200" b="1" dirty="0" err="1">
                <a:latin typeface="Calibri" panose="020F0502020204030204" pitchFamily="34" charset="0"/>
              </a:rPr>
              <a:t>sUAS</a:t>
            </a:r>
            <a:r>
              <a:rPr lang="en-US" sz="3200" b="1" dirty="0">
                <a:latin typeface="Calibri" panose="020F0502020204030204" pitchFamily="34" charset="0"/>
              </a:rPr>
              <a:t> Methods</a:t>
            </a:r>
          </a:p>
          <a:p>
            <a:pPr marL="285750" indent="-285750">
              <a:buFont typeface="Arial" panose="020B0604020202020204" pitchFamily="34" charset="0"/>
              <a:buChar char="•"/>
            </a:pPr>
            <a:r>
              <a:rPr lang="en-US" sz="2400" dirty="0" smtClean="0">
                <a:latin typeface="Calibri" panose="020F0502020204030204" pitchFamily="34" charset="0"/>
              </a:rPr>
              <a:t>Cost </a:t>
            </a:r>
            <a:r>
              <a:rPr lang="en-US" sz="2400" dirty="0">
                <a:latin typeface="Calibri" panose="020F0502020204030204" pitchFamily="34" charset="0"/>
              </a:rPr>
              <a:t>reduction due to fewer personnel, operating costs, and time on site</a:t>
            </a:r>
          </a:p>
          <a:p>
            <a:pPr marL="285750" indent="-285750">
              <a:buFont typeface="Arial" panose="020B0604020202020204" pitchFamily="34" charset="0"/>
              <a:buChar char="•"/>
            </a:pPr>
            <a:r>
              <a:rPr lang="en-US" sz="2400" dirty="0">
                <a:latin typeface="Calibri" panose="020F0502020204030204" pitchFamily="34" charset="0"/>
              </a:rPr>
              <a:t>Improved time-on-site efficiencies</a:t>
            </a:r>
          </a:p>
          <a:p>
            <a:pPr marL="285750" indent="-285750">
              <a:buFont typeface="Arial" panose="020B0604020202020204" pitchFamily="34" charset="0"/>
              <a:buChar char="•"/>
            </a:pPr>
            <a:r>
              <a:rPr lang="en-US" sz="2400" dirty="0" smtClean="0">
                <a:latin typeface="Calibri" panose="020F0502020204030204" pitchFamily="34" charset="0"/>
              </a:rPr>
              <a:t>Reduced </a:t>
            </a:r>
            <a:r>
              <a:rPr lang="en-US" sz="2400" dirty="0">
                <a:latin typeface="Calibri" panose="020F0502020204030204" pitchFamily="34" charset="0"/>
              </a:rPr>
              <a:t>transportation and logistics costs</a:t>
            </a:r>
          </a:p>
          <a:p>
            <a:pPr marL="285750" indent="-285750">
              <a:buFont typeface="Arial" panose="020B0604020202020204" pitchFamily="34" charset="0"/>
              <a:buChar char="•"/>
            </a:pPr>
            <a:r>
              <a:rPr lang="en-US" sz="2400" dirty="0">
                <a:latin typeface="Calibri" panose="020F0502020204030204" pitchFamily="34" charset="0"/>
              </a:rPr>
              <a:t>Access hard to reach areas with less </a:t>
            </a:r>
            <a:r>
              <a:rPr lang="en-US" sz="2400" dirty="0" smtClean="0">
                <a:latin typeface="Calibri" panose="020F0502020204030204" pitchFamily="34" charset="0"/>
              </a:rPr>
              <a:t>effort:  increased maneuverability</a:t>
            </a:r>
          </a:p>
          <a:p>
            <a:pPr marL="285750" indent="-285750">
              <a:buFont typeface="Arial" panose="020B0604020202020204" pitchFamily="34" charset="0"/>
              <a:buChar char="•"/>
            </a:pPr>
            <a:r>
              <a:rPr lang="en-US" sz="2400" dirty="0">
                <a:latin typeface="Calibri" panose="020F0502020204030204" pitchFamily="34" charset="0"/>
              </a:rPr>
              <a:t>I</a:t>
            </a:r>
            <a:r>
              <a:rPr lang="en-US" sz="2400" dirty="0" smtClean="0">
                <a:latin typeface="Calibri" panose="020F0502020204030204" pitchFamily="34" charset="0"/>
              </a:rPr>
              <a:t>ncreased safety and risk reduction</a:t>
            </a:r>
            <a:endParaRPr lang="en-US" sz="2400" dirty="0">
              <a:latin typeface="Calibri" panose="020F0502020204030204" pitchFamily="34" charset="0"/>
            </a:endParaRPr>
          </a:p>
        </p:txBody>
      </p:sp>
      <p:sp>
        <p:nvSpPr>
          <p:cNvPr id="4" name="TextBox 3"/>
          <p:cNvSpPr txBox="1"/>
          <p:nvPr/>
        </p:nvSpPr>
        <p:spPr>
          <a:xfrm>
            <a:off x="76199" y="76200"/>
            <a:ext cx="8991601" cy="523220"/>
          </a:xfrm>
          <a:prstGeom prst="rect">
            <a:avLst/>
          </a:prstGeom>
          <a:solidFill>
            <a:srgbClr val="20130D">
              <a:alpha val="77000"/>
            </a:srgbClr>
          </a:solidFill>
          <a:ln w="22225">
            <a:solidFill>
              <a:schemeClr val="bg1"/>
            </a:solidFill>
          </a:ln>
        </p:spPr>
        <p:txBody>
          <a:bodyPr wrap="square" rtlCol="0">
            <a:spAutoFit/>
          </a:bodyPr>
          <a:lstStyle/>
          <a:p>
            <a:pPr algn="ctr"/>
            <a:r>
              <a:rPr lang="en-US" sz="2800" b="1" cap="all" spc="1000" dirty="0" smtClean="0">
                <a:solidFill>
                  <a:schemeClr val="bg1"/>
                </a:solidFill>
                <a:latin typeface="Arial Narrow" panose="020B0606020202030204" pitchFamily="34" charset="0"/>
              </a:rPr>
              <a:t>UAS methods</a:t>
            </a:r>
            <a:endParaRPr lang="en-US" sz="2800" b="1" cap="all" spc="1000" dirty="0">
              <a:solidFill>
                <a:schemeClr val="bg1"/>
              </a:solidFill>
              <a:latin typeface="Arial Narrow" panose="020B0606020202030204" pitchFamily="34" charset="0"/>
            </a:endParaRPr>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4160699"/>
            <a:ext cx="3657599" cy="2438400"/>
          </a:xfrm>
          <a:prstGeom prst="rect">
            <a:avLst/>
          </a:prstGeom>
          <a:noFill/>
          <a:ln>
            <a:noFill/>
          </a:ln>
          <a:effectLst>
            <a:outerShdw blurRad="127000" dist="889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10201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FE133F0-4F6E-40E1-98EB-1CAC1D985DCD}" type="slidenum">
              <a:rPr lang="en-US" smtClean="0"/>
              <a:pPr>
                <a:defRPr/>
              </a:pPr>
              <a:t>28</a:t>
            </a:fld>
            <a:endParaRPr lang="en-US"/>
          </a:p>
        </p:txBody>
      </p:sp>
      <p:sp>
        <p:nvSpPr>
          <p:cNvPr id="3" name="TextBox 2"/>
          <p:cNvSpPr txBox="1"/>
          <p:nvPr/>
        </p:nvSpPr>
        <p:spPr>
          <a:xfrm>
            <a:off x="120502" y="653950"/>
            <a:ext cx="8143191" cy="369332"/>
          </a:xfrm>
          <a:prstGeom prst="rect">
            <a:avLst/>
          </a:prstGeom>
          <a:noFill/>
        </p:spPr>
        <p:txBody>
          <a:bodyPr wrap="none" rtlCol="0">
            <a:spAutoFit/>
          </a:bodyPr>
          <a:lstStyle/>
          <a:p>
            <a:r>
              <a:rPr lang="en-US" dirty="0" smtClean="0">
                <a:latin typeface="Calibri" panose="020F0502020204030204" pitchFamily="34" charset="0"/>
              </a:rPr>
              <a:t>Visual inspection from suspended rope access, binoculars, or telephoto camera lens. </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502" y="1476375"/>
            <a:ext cx="3571875" cy="4924425"/>
          </a:xfrm>
          <a:prstGeom prst="rect">
            <a:avLst/>
          </a:prstGeom>
          <a:noFill/>
          <a:ln>
            <a:noFill/>
          </a:ln>
          <a:effectLst>
            <a:outerShdw blurRad="127000" dist="889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429000" y="2344053"/>
            <a:ext cx="5425604" cy="3748334"/>
          </a:xfrm>
          <a:prstGeom prst="rect">
            <a:avLst/>
          </a:prstGeom>
          <a:noFill/>
          <a:ln>
            <a:noFill/>
          </a:ln>
          <a:effectLst>
            <a:outerShdw blurRad="127000" dist="889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1295400" y="4993243"/>
            <a:ext cx="381000" cy="3810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Oval 7"/>
          <p:cNvSpPr/>
          <p:nvPr/>
        </p:nvSpPr>
        <p:spPr>
          <a:xfrm>
            <a:off x="7620000" y="3697843"/>
            <a:ext cx="1371600" cy="132863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cxnSp>
        <p:nvCxnSpPr>
          <p:cNvPr id="6" name="Straight Connector 5"/>
          <p:cNvCxnSpPr>
            <a:stCxn id="4" idx="6"/>
            <a:endCxn id="8" idx="2"/>
          </p:cNvCxnSpPr>
          <p:nvPr/>
        </p:nvCxnSpPr>
        <p:spPr>
          <a:xfrm flipV="1">
            <a:off x="1676400" y="4362158"/>
            <a:ext cx="5943600" cy="821585"/>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957385" y="3147775"/>
            <a:ext cx="2770695" cy="369332"/>
          </a:xfrm>
          <a:prstGeom prst="rect">
            <a:avLst/>
          </a:prstGeom>
          <a:solidFill>
            <a:schemeClr val="bg1"/>
          </a:solidFill>
        </p:spPr>
        <p:txBody>
          <a:bodyPr wrap="none" rtlCol="0">
            <a:spAutoFit/>
          </a:bodyPr>
          <a:lstStyle/>
          <a:p>
            <a:r>
              <a:rPr lang="en-US" dirty="0" smtClean="0">
                <a:latin typeface="Calibri" panose="020F0502020204030204" pitchFamily="34" charset="0"/>
              </a:rPr>
              <a:t>Honeycombing at waterline</a:t>
            </a:r>
            <a:endParaRPr lang="en-US" dirty="0">
              <a:latin typeface="Calibri" panose="020F0502020204030204" pitchFamily="34" charset="0"/>
            </a:endParaRPr>
          </a:p>
        </p:txBody>
      </p:sp>
      <p:sp>
        <p:nvSpPr>
          <p:cNvPr id="11" name="TextBox 10"/>
          <p:cNvSpPr txBox="1"/>
          <p:nvPr/>
        </p:nvSpPr>
        <p:spPr>
          <a:xfrm>
            <a:off x="76199" y="76200"/>
            <a:ext cx="8991601" cy="523220"/>
          </a:xfrm>
          <a:prstGeom prst="rect">
            <a:avLst/>
          </a:prstGeom>
          <a:solidFill>
            <a:srgbClr val="20130D">
              <a:alpha val="77000"/>
            </a:srgbClr>
          </a:solidFill>
          <a:ln w="22225">
            <a:solidFill>
              <a:schemeClr val="bg1"/>
            </a:solidFill>
          </a:ln>
        </p:spPr>
        <p:txBody>
          <a:bodyPr wrap="square" rtlCol="0">
            <a:spAutoFit/>
          </a:bodyPr>
          <a:lstStyle/>
          <a:p>
            <a:pPr algn="ctr"/>
            <a:r>
              <a:rPr lang="en-US" sz="2800" b="1" cap="all" spc="1000" dirty="0">
                <a:solidFill>
                  <a:schemeClr val="bg1"/>
                </a:solidFill>
                <a:latin typeface="Arial Narrow" panose="020B0606020202030204" pitchFamily="34" charset="0"/>
              </a:rPr>
              <a:t>UAS considerations</a:t>
            </a:r>
          </a:p>
        </p:txBody>
      </p:sp>
      <p:sp>
        <p:nvSpPr>
          <p:cNvPr id="12" name="Rectangle 11"/>
          <p:cNvSpPr/>
          <p:nvPr/>
        </p:nvSpPr>
        <p:spPr>
          <a:xfrm>
            <a:off x="3942432" y="1556266"/>
            <a:ext cx="4800600" cy="369332"/>
          </a:xfrm>
          <a:prstGeom prst="rect">
            <a:avLst/>
          </a:prstGeom>
          <a:solidFill>
            <a:schemeClr val="bg1"/>
          </a:solidFill>
          <a:ln>
            <a:solidFill>
              <a:schemeClr val="tx1"/>
            </a:solidFill>
          </a:ln>
        </p:spPr>
        <p:txBody>
          <a:bodyPr wrap="square">
            <a:spAutoFit/>
          </a:bodyPr>
          <a:lstStyle/>
          <a:p>
            <a:r>
              <a:rPr lang="en-US" b="1" dirty="0">
                <a:latin typeface="Calibri" panose="020F0502020204030204" pitchFamily="34" charset="0"/>
              </a:rPr>
              <a:t>UAS can capture </a:t>
            </a:r>
            <a:r>
              <a:rPr lang="en-US" b="1" dirty="0" smtClean="0">
                <a:latin typeface="Calibri" panose="020F0502020204030204" pitchFamily="34" charset="0"/>
              </a:rPr>
              <a:t>images </a:t>
            </a:r>
            <a:r>
              <a:rPr lang="en-US" b="1" dirty="0">
                <a:latin typeface="Calibri" panose="020F0502020204030204" pitchFamily="34" charset="0"/>
              </a:rPr>
              <a:t>more safely and </a:t>
            </a:r>
            <a:r>
              <a:rPr lang="en-US" b="1" dirty="0" smtClean="0">
                <a:latin typeface="Calibri" panose="020F0502020204030204" pitchFamily="34" charset="0"/>
              </a:rPr>
              <a:t>quickly. </a:t>
            </a:r>
            <a:endParaRPr lang="en-US" b="1" dirty="0">
              <a:latin typeface="Calibri" panose="020F0502020204030204" pitchFamily="34" charset="0"/>
            </a:endParaRPr>
          </a:p>
        </p:txBody>
      </p:sp>
      <p:sp>
        <p:nvSpPr>
          <p:cNvPr id="7" name="Rectangle 6"/>
          <p:cNvSpPr/>
          <p:nvPr/>
        </p:nvSpPr>
        <p:spPr>
          <a:xfrm>
            <a:off x="4267200" y="5391821"/>
            <a:ext cx="4572000" cy="646331"/>
          </a:xfrm>
          <a:prstGeom prst="rect">
            <a:avLst/>
          </a:prstGeom>
          <a:solidFill>
            <a:schemeClr val="bg1">
              <a:alpha val="70000"/>
            </a:schemeClr>
          </a:solidFill>
        </p:spPr>
        <p:txBody>
          <a:bodyPr>
            <a:spAutoFit/>
          </a:bodyPr>
          <a:lstStyle/>
          <a:p>
            <a:r>
              <a:rPr lang="en-US" b="1" dirty="0" smtClean="0">
                <a:latin typeface="Calibri" panose="020F0502020204030204" pitchFamily="34" charset="0"/>
              </a:rPr>
              <a:t>Depth </a:t>
            </a:r>
            <a:r>
              <a:rPr lang="en-US" b="1" dirty="0">
                <a:latin typeface="Calibri" panose="020F0502020204030204" pitchFamily="34" charset="0"/>
              </a:rPr>
              <a:t>of damage measurement using </a:t>
            </a:r>
            <a:r>
              <a:rPr lang="en-US" b="1" dirty="0" err="1">
                <a:latin typeface="Calibri" panose="020F0502020204030204" pitchFamily="34" charset="0"/>
              </a:rPr>
              <a:t>SfM</a:t>
            </a:r>
            <a:r>
              <a:rPr lang="en-US" b="1" dirty="0">
                <a:latin typeface="Calibri" panose="020F0502020204030204" pitchFamily="34" charset="0"/>
              </a:rPr>
              <a:t> methods.</a:t>
            </a:r>
          </a:p>
        </p:txBody>
      </p:sp>
    </p:spTree>
    <p:extLst>
      <p:ext uri="{BB962C8B-B14F-4D97-AF65-F5344CB8AC3E}">
        <p14:creationId xmlns:p14="http://schemas.microsoft.com/office/powerpoint/2010/main" val="35743246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FE133F0-4F6E-40E1-98EB-1CAC1D985DCD}" type="slidenum">
              <a:rPr lang="en-US" smtClean="0"/>
              <a:pPr>
                <a:defRPr/>
              </a:pPr>
              <a:t>29</a:t>
            </a:fld>
            <a:endParaRPr lang="en-US"/>
          </a:p>
        </p:txBody>
      </p:sp>
      <p:pic>
        <p:nvPicPr>
          <p:cNvPr id="3" name="Picture 2"/>
          <p:cNvPicPr/>
          <p:nvPr/>
        </p:nvPicPr>
        <p:blipFill>
          <a:blip r:embed="rId3" cstate="email">
            <a:extLst>
              <a:ext uri="{28A0092B-C50C-407E-A947-70E740481C1C}">
                <a14:useLocalDpi xmlns:a14="http://schemas.microsoft.com/office/drawing/2010/main" val="0"/>
              </a:ext>
            </a:extLst>
          </a:blip>
          <a:stretch>
            <a:fillRect/>
          </a:stretch>
        </p:blipFill>
        <p:spPr>
          <a:xfrm>
            <a:off x="838200" y="618460"/>
            <a:ext cx="7543800" cy="4951492"/>
          </a:xfrm>
          <a:prstGeom prst="rect">
            <a:avLst/>
          </a:prstGeom>
          <a:ln>
            <a:solidFill>
              <a:schemeClr val="tx1"/>
            </a:solidFill>
          </a:ln>
        </p:spPr>
      </p:pic>
      <p:sp>
        <p:nvSpPr>
          <p:cNvPr id="4" name="Rectangle 3"/>
          <p:cNvSpPr/>
          <p:nvPr/>
        </p:nvSpPr>
        <p:spPr>
          <a:xfrm>
            <a:off x="715926" y="5715000"/>
            <a:ext cx="7924800" cy="646331"/>
          </a:xfrm>
          <a:prstGeom prst="rect">
            <a:avLst/>
          </a:prstGeom>
        </p:spPr>
        <p:txBody>
          <a:bodyPr wrap="square">
            <a:spAutoFit/>
          </a:bodyPr>
          <a:lstStyle/>
          <a:p>
            <a:r>
              <a:rPr lang="en-US" dirty="0" smtClean="0">
                <a:latin typeface="Calibri" panose="020F0502020204030204" pitchFamily="34" charset="0"/>
              </a:rPr>
              <a:t>Insufficient </a:t>
            </a:r>
            <a:r>
              <a:rPr lang="en-US" dirty="0">
                <a:latin typeface="Calibri" panose="020F0502020204030204" pitchFamily="34" charset="0"/>
              </a:rPr>
              <a:t>natural lighting for quality imaging </a:t>
            </a:r>
            <a:r>
              <a:rPr lang="en-US" dirty="0" smtClean="0">
                <a:latin typeface="Calibri" panose="020F0502020204030204" pitchFamily="34" charset="0"/>
              </a:rPr>
              <a:t>(e.g. beneath </a:t>
            </a:r>
            <a:r>
              <a:rPr lang="en-US" dirty="0">
                <a:latin typeface="Calibri" panose="020F0502020204030204" pitchFamily="34" charset="0"/>
              </a:rPr>
              <a:t>the </a:t>
            </a:r>
            <a:r>
              <a:rPr lang="en-US" dirty="0" smtClean="0">
                <a:latin typeface="Calibri" panose="020F0502020204030204" pitchFamily="34" charset="0"/>
              </a:rPr>
              <a:t>bridge) is a common problem which may necessitate </a:t>
            </a:r>
            <a:r>
              <a:rPr lang="en-US" dirty="0">
                <a:latin typeface="Calibri" panose="020F0502020204030204" pitchFamily="34" charset="0"/>
              </a:rPr>
              <a:t>some form of </a:t>
            </a:r>
            <a:r>
              <a:rPr lang="en-US" dirty="0" smtClean="0">
                <a:latin typeface="Calibri" panose="020F0502020204030204" pitchFamily="34" charset="0"/>
              </a:rPr>
              <a:t>illumination for the UAS.</a:t>
            </a:r>
            <a:endParaRPr lang="en-US" dirty="0">
              <a:latin typeface="Calibri" panose="020F0502020204030204" pitchFamily="34" charset="0"/>
            </a:endParaRPr>
          </a:p>
        </p:txBody>
      </p:sp>
      <p:sp>
        <p:nvSpPr>
          <p:cNvPr id="5" name="TextBox 4"/>
          <p:cNvSpPr txBox="1"/>
          <p:nvPr/>
        </p:nvSpPr>
        <p:spPr>
          <a:xfrm>
            <a:off x="76200" y="76200"/>
            <a:ext cx="8991600" cy="523220"/>
          </a:xfrm>
          <a:prstGeom prst="rect">
            <a:avLst/>
          </a:prstGeom>
          <a:solidFill>
            <a:srgbClr val="20130D">
              <a:alpha val="77000"/>
            </a:srgbClr>
          </a:solidFill>
          <a:ln w="22225">
            <a:solidFill>
              <a:schemeClr val="bg1"/>
            </a:solidFill>
          </a:ln>
        </p:spPr>
        <p:txBody>
          <a:bodyPr wrap="square" rtlCol="0">
            <a:spAutoFit/>
          </a:bodyPr>
          <a:lstStyle/>
          <a:p>
            <a:pPr algn="ctr"/>
            <a:r>
              <a:rPr lang="en-US" sz="2800" b="1" cap="all" spc="1000" dirty="0">
                <a:solidFill>
                  <a:schemeClr val="bg1"/>
                </a:solidFill>
                <a:latin typeface="Arial Narrow" panose="020B0606020202030204" pitchFamily="34" charset="0"/>
              </a:rPr>
              <a:t>UAS considerations</a:t>
            </a:r>
          </a:p>
        </p:txBody>
      </p:sp>
      <p:grpSp>
        <p:nvGrpSpPr>
          <p:cNvPr id="6" name="Group 5"/>
          <p:cNvGrpSpPr>
            <a:grpSpLocks noChangeAspect="1"/>
          </p:cNvGrpSpPr>
          <p:nvPr/>
        </p:nvGrpSpPr>
        <p:grpSpPr>
          <a:xfrm>
            <a:off x="4284458" y="3328253"/>
            <a:ext cx="4089436" cy="2241699"/>
            <a:chOff x="381000" y="747071"/>
            <a:chExt cx="8386762" cy="4597357"/>
          </a:xfrm>
        </p:grpSpPr>
        <p:pic>
          <p:nvPicPr>
            <p:cNvPr id="7"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381000" y="747071"/>
              <a:ext cx="4038600" cy="4582429"/>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3"/>
            <p:cNvPicPr>
              <a:picLocks noChangeAspect="1" noChangeArrowheads="1"/>
            </p:cNvPicPr>
            <p:nvPr/>
          </p:nvPicPr>
          <p:blipFill>
            <a:blip r:embed="rId6">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rcRect/>
            <a:stretch>
              <a:fillRect/>
            </a:stretch>
          </p:blipFill>
          <p:spPr bwMode="auto">
            <a:xfrm>
              <a:off x="4724400" y="756596"/>
              <a:ext cx="4043362" cy="4587832"/>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234198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FE133F0-4F6E-40E1-98EB-1CAC1D985DCD}" type="slidenum">
              <a:rPr lang="en-US" smtClean="0"/>
              <a:pPr>
                <a:defRPr/>
              </a:pPr>
              <a:t>3</a:t>
            </a:fld>
            <a:endParaRPr lang="en-US"/>
          </a:p>
        </p:txBody>
      </p:sp>
      <p:sp>
        <p:nvSpPr>
          <p:cNvPr id="3" name="TextBox 2"/>
          <p:cNvSpPr txBox="1"/>
          <p:nvPr/>
        </p:nvSpPr>
        <p:spPr>
          <a:xfrm>
            <a:off x="152400" y="1038285"/>
            <a:ext cx="8839200" cy="4893647"/>
          </a:xfrm>
          <a:prstGeom prst="rect">
            <a:avLst/>
          </a:prstGeom>
          <a:noFill/>
        </p:spPr>
        <p:txBody>
          <a:bodyPr wrap="square" rtlCol="0">
            <a:spAutoFit/>
          </a:bodyPr>
          <a:lstStyle/>
          <a:p>
            <a:pPr marL="457200" indent="-457200">
              <a:buFont typeface="+mj-lt"/>
              <a:buAutoNum type="arabicParenR"/>
            </a:pPr>
            <a:r>
              <a:rPr lang="en-US" sz="2400" dirty="0">
                <a:latin typeface="Calibri" panose="020F0502020204030204" pitchFamily="34" charset="0"/>
              </a:rPr>
              <a:t>Evaluate UAS capability </a:t>
            </a:r>
            <a:r>
              <a:rPr lang="en-US" sz="2400" dirty="0" smtClean="0">
                <a:latin typeface="Calibri" panose="020F0502020204030204" pitchFamily="34" charset="0"/>
              </a:rPr>
              <a:t>to perform bridge infrastructure inspections and compare the results </a:t>
            </a:r>
            <a:r>
              <a:rPr lang="en-US" sz="2400" dirty="0">
                <a:latin typeface="Calibri" panose="020F0502020204030204" pitchFamily="34" charset="0"/>
              </a:rPr>
              <a:t>to </a:t>
            </a:r>
            <a:r>
              <a:rPr lang="en-US" sz="2400" dirty="0" smtClean="0">
                <a:latin typeface="Calibri" panose="020F0502020204030204" pitchFamily="34" charset="0"/>
              </a:rPr>
              <a:t>USFS conventional techniques.</a:t>
            </a:r>
          </a:p>
          <a:p>
            <a:pPr marL="457200" indent="-457200">
              <a:buFont typeface="+mj-lt"/>
              <a:buAutoNum type="arabicParenR"/>
            </a:pPr>
            <a:endParaRPr lang="en-US" sz="2400" dirty="0" smtClean="0">
              <a:latin typeface="Calibri" panose="020F0502020204030204" pitchFamily="34" charset="0"/>
            </a:endParaRPr>
          </a:p>
          <a:p>
            <a:pPr marL="457200" indent="-457200">
              <a:buFont typeface="+mj-lt"/>
              <a:buAutoNum type="arabicParenR"/>
            </a:pPr>
            <a:r>
              <a:rPr lang="en-US" sz="2400" dirty="0" smtClean="0">
                <a:latin typeface="Calibri" panose="020F0502020204030204" pitchFamily="34" charset="0"/>
              </a:rPr>
              <a:t>Minimize risk to inspection personnel associated with conventional techniques.</a:t>
            </a:r>
          </a:p>
          <a:p>
            <a:pPr marL="457200" indent="-457200">
              <a:buFont typeface="+mj-lt"/>
              <a:buAutoNum type="arabicParenR"/>
            </a:pPr>
            <a:endParaRPr lang="en-US" sz="2400" dirty="0">
              <a:latin typeface="Calibri" panose="020F0502020204030204" pitchFamily="34" charset="0"/>
            </a:endParaRPr>
          </a:p>
          <a:p>
            <a:pPr marL="457200" indent="-457200">
              <a:buFont typeface="+mj-lt"/>
              <a:buAutoNum type="arabicParenR"/>
            </a:pPr>
            <a:r>
              <a:rPr lang="en-US" sz="2400" dirty="0">
                <a:latin typeface="Calibri" panose="020F0502020204030204" pitchFamily="34" charset="0"/>
              </a:rPr>
              <a:t>Contribute to the development of </a:t>
            </a:r>
            <a:r>
              <a:rPr lang="en-US" sz="2400" dirty="0" smtClean="0">
                <a:latin typeface="Calibri" panose="020F0502020204030204" pitchFamily="34" charset="0"/>
              </a:rPr>
              <a:t>FAA and </a:t>
            </a:r>
            <a:r>
              <a:rPr lang="en-US" sz="2400" b="1" dirty="0" smtClean="0">
                <a:latin typeface="Calibri" panose="020F0502020204030204" pitchFamily="34" charset="0"/>
              </a:rPr>
              <a:t>Forest </a:t>
            </a:r>
            <a:r>
              <a:rPr lang="en-US" sz="2400" b="1" dirty="0">
                <a:latin typeface="Calibri" panose="020F0502020204030204" pitchFamily="34" charset="0"/>
              </a:rPr>
              <a:t>Service UAS policy and </a:t>
            </a:r>
            <a:r>
              <a:rPr lang="en-US" sz="2400" b="1" dirty="0" smtClean="0">
                <a:latin typeface="Calibri" panose="020F0502020204030204" pitchFamily="34" charset="0"/>
              </a:rPr>
              <a:t>guidelines</a:t>
            </a:r>
            <a:r>
              <a:rPr lang="en-US" sz="2400" dirty="0" smtClean="0">
                <a:latin typeface="Calibri" panose="020F0502020204030204" pitchFamily="34" charset="0"/>
              </a:rPr>
              <a:t>.</a:t>
            </a:r>
            <a:endParaRPr lang="en-US" sz="2400" dirty="0">
              <a:latin typeface="Calibri" panose="020F0502020204030204" pitchFamily="34" charset="0"/>
            </a:endParaRPr>
          </a:p>
          <a:p>
            <a:pPr marL="457200" indent="-457200">
              <a:buFont typeface="+mj-lt"/>
              <a:buAutoNum type="arabicParenR"/>
            </a:pPr>
            <a:endParaRPr lang="en-US" sz="2400" dirty="0" smtClean="0">
              <a:latin typeface="Calibri" panose="020F0502020204030204" pitchFamily="34" charset="0"/>
            </a:endParaRPr>
          </a:p>
          <a:p>
            <a:pPr marL="457200" indent="-457200">
              <a:buFont typeface="+mj-lt"/>
              <a:buAutoNum type="arabicParenR"/>
            </a:pPr>
            <a:r>
              <a:rPr lang="en-US" sz="2400" dirty="0" smtClean="0">
                <a:latin typeface="Calibri" panose="020F0502020204030204" pitchFamily="34" charset="0"/>
              </a:rPr>
              <a:t>Use dense Structure from Motion (</a:t>
            </a:r>
            <a:r>
              <a:rPr lang="en-US" sz="2400" dirty="0" err="1" smtClean="0">
                <a:latin typeface="Calibri" panose="020F0502020204030204" pitchFamily="34" charset="0"/>
              </a:rPr>
              <a:t>SfM</a:t>
            </a:r>
            <a:r>
              <a:rPr lang="en-US" sz="2400" dirty="0" smtClean="0">
                <a:latin typeface="Calibri" panose="020F0502020204030204" pitchFamily="34" charset="0"/>
              </a:rPr>
              <a:t>) image processing techniques to produce a </a:t>
            </a:r>
            <a:r>
              <a:rPr lang="en-US" sz="2400" dirty="0">
                <a:latin typeface="Calibri" panose="020F0502020204030204" pitchFamily="34" charset="0"/>
              </a:rPr>
              <a:t>measurable </a:t>
            </a:r>
            <a:r>
              <a:rPr lang="en-US" sz="2400" dirty="0" smtClean="0">
                <a:latin typeface="Calibri" panose="020F0502020204030204" pitchFamily="34" charset="0"/>
              </a:rPr>
              <a:t>3D wireframe and raster bridge model.</a:t>
            </a:r>
          </a:p>
        </p:txBody>
      </p:sp>
      <p:sp>
        <p:nvSpPr>
          <p:cNvPr id="5" name="TextBox 4"/>
          <p:cNvSpPr txBox="1"/>
          <p:nvPr/>
        </p:nvSpPr>
        <p:spPr>
          <a:xfrm>
            <a:off x="76200" y="76200"/>
            <a:ext cx="8991600" cy="523220"/>
          </a:xfrm>
          <a:prstGeom prst="rect">
            <a:avLst/>
          </a:prstGeom>
          <a:solidFill>
            <a:srgbClr val="20130D">
              <a:alpha val="77000"/>
            </a:srgbClr>
          </a:solidFill>
          <a:ln w="22225">
            <a:solidFill>
              <a:schemeClr val="bg1"/>
            </a:solidFill>
          </a:ln>
        </p:spPr>
        <p:txBody>
          <a:bodyPr wrap="square" rtlCol="0">
            <a:spAutoFit/>
          </a:bodyPr>
          <a:lstStyle/>
          <a:p>
            <a:pPr algn="ctr"/>
            <a:r>
              <a:rPr lang="en-US" sz="2800" b="1" cap="all" spc="1000" dirty="0" smtClean="0">
                <a:solidFill>
                  <a:schemeClr val="bg1"/>
                </a:solidFill>
                <a:latin typeface="Arial Narrow" panose="020B0606020202030204" pitchFamily="34" charset="0"/>
              </a:rPr>
              <a:t>Goals</a:t>
            </a:r>
            <a:endParaRPr lang="en-US" sz="2800" b="1" cap="all" spc="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9144945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FE133F0-4F6E-40E1-98EB-1CAC1D985DCD}" type="slidenum">
              <a:rPr lang="en-US" smtClean="0"/>
              <a:pPr>
                <a:defRPr/>
              </a:pPr>
              <a:t>30</a:t>
            </a:fld>
            <a:endParaRPr lang="en-US"/>
          </a:p>
        </p:txBody>
      </p:sp>
      <p:sp>
        <p:nvSpPr>
          <p:cNvPr id="3" name="TextBox 2"/>
          <p:cNvSpPr txBox="1"/>
          <p:nvPr/>
        </p:nvSpPr>
        <p:spPr>
          <a:xfrm>
            <a:off x="76200" y="76200"/>
            <a:ext cx="8991600" cy="523220"/>
          </a:xfrm>
          <a:prstGeom prst="rect">
            <a:avLst/>
          </a:prstGeom>
          <a:solidFill>
            <a:srgbClr val="20130D">
              <a:alpha val="77000"/>
            </a:srgbClr>
          </a:solidFill>
          <a:ln w="22225">
            <a:solidFill>
              <a:schemeClr val="bg1"/>
            </a:solidFill>
          </a:ln>
        </p:spPr>
        <p:txBody>
          <a:bodyPr wrap="square" rtlCol="0">
            <a:spAutoFit/>
          </a:bodyPr>
          <a:lstStyle/>
          <a:p>
            <a:pPr algn="ctr"/>
            <a:r>
              <a:rPr lang="en-US" sz="2800" b="1" cap="all" spc="1000" dirty="0" smtClean="0">
                <a:solidFill>
                  <a:schemeClr val="bg1"/>
                </a:solidFill>
                <a:latin typeface="Arial Narrow" panose="020B0606020202030204" pitchFamily="34" charset="0"/>
              </a:rPr>
              <a:t>UAS considerations</a:t>
            </a:r>
            <a:endParaRPr lang="en-US" sz="2800" b="1" cap="all" spc="1000" dirty="0">
              <a:solidFill>
                <a:schemeClr val="bg1"/>
              </a:solidFill>
              <a:latin typeface="Arial Narrow" panose="020B0606020202030204" pitchFamily="34" charset="0"/>
            </a:endParaRPr>
          </a:p>
        </p:txBody>
      </p:sp>
      <p:sp>
        <p:nvSpPr>
          <p:cNvPr id="4" name="Rectangle 3"/>
          <p:cNvSpPr/>
          <p:nvPr/>
        </p:nvSpPr>
        <p:spPr>
          <a:xfrm>
            <a:off x="76200" y="652760"/>
            <a:ext cx="4343400" cy="3693319"/>
          </a:xfrm>
          <a:prstGeom prst="rect">
            <a:avLst/>
          </a:prstGeom>
          <a:ln>
            <a:solidFill>
              <a:schemeClr val="bg2">
                <a:lumMod val="50000"/>
              </a:schemeClr>
            </a:solidFill>
          </a:ln>
        </p:spPr>
        <p:txBody>
          <a:bodyPr wrap="square">
            <a:spAutoFit/>
          </a:bodyPr>
          <a:lstStyle/>
          <a:p>
            <a:r>
              <a:rPr lang="en-US" sz="2400" b="1" dirty="0">
                <a:latin typeface="Calibri" panose="020F0502020204030204" pitchFamily="34" charset="0"/>
              </a:rPr>
              <a:t>Camera &amp; other Sensors</a:t>
            </a:r>
          </a:p>
          <a:p>
            <a:r>
              <a:rPr lang="en-US" dirty="0">
                <a:latin typeface="Calibri" panose="020F0502020204030204" pitchFamily="34" charset="0"/>
              </a:rPr>
              <a:t> </a:t>
            </a:r>
          </a:p>
          <a:p>
            <a:pPr marL="285750" lvl="0" indent="-285750">
              <a:buFont typeface="Arial" panose="020B0604020202020204" pitchFamily="34" charset="0"/>
              <a:buChar char="•"/>
            </a:pPr>
            <a:r>
              <a:rPr lang="en-US" sz="1600" b="1" dirty="0">
                <a:latin typeface="Calibri" panose="020F0502020204030204" pitchFamily="34" charset="0"/>
              </a:rPr>
              <a:t>Up-looking gimbaled cameras</a:t>
            </a:r>
          </a:p>
          <a:p>
            <a:pPr marL="285750" lvl="0" indent="-285750">
              <a:buFont typeface="Arial" panose="020B0604020202020204" pitchFamily="34" charset="0"/>
              <a:buChar char="•"/>
            </a:pPr>
            <a:r>
              <a:rPr lang="en-US" sz="1600" dirty="0">
                <a:latin typeface="Calibri" panose="020F0502020204030204" pitchFamily="34" charset="0"/>
              </a:rPr>
              <a:t>Streaming video</a:t>
            </a:r>
          </a:p>
          <a:p>
            <a:pPr marL="285750" lvl="0" indent="-285750">
              <a:buFont typeface="Arial" panose="020B0604020202020204" pitchFamily="34" charset="0"/>
              <a:buChar char="•"/>
            </a:pPr>
            <a:r>
              <a:rPr lang="en-US" sz="1600" dirty="0">
                <a:latin typeface="Calibri" panose="020F0502020204030204" pitchFamily="34" charset="0"/>
              </a:rPr>
              <a:t>Optical – RGB image, larger than 10 megapixel</a:t>
            </a:r>
          </a:p>
          <a:p>
            <a:pPr marL="285750" lvl="0" indent="-285750">
              <a:buFont typeface="Arial" panose="020B0604020202020204" pitchFamily="34" charset="0"/>
              <a:buChar char="•"/>
            </a:pPr>
            <a:r>
              <a:rPr lang="fr-FR" sz="1600" dirty="0" err="1">
                <a:latin typeface="Calibri" panose="020F0502020204030204" pitchFamily="34" charset="0"/>
              </a:rPr>
              <a:t>Shutter</a:t>
            </a:r>
            <a:r>
              <a:rPr lang="fr-FR" sz="1600" dirty="0">
                <a:latin typeface="Calibri" panose="020F0502020204030204" pitchFamily="34" charset="0"/>
              </a:rPr>
              <a:t> types – frame versus scan</a:t>
            </a:r>
            <a:endParaRPr lang="en-US" sz="1600" dirty="0">
              <a:latin typeface="Calibri" panose="020F0502020204030204" pitchFamily="34" charset="0"/>
            </a:endParaRPr>
          </a:p>
          <a:p>
            <a:pPr marL="285750" lvl="0" indent="-285750">
              <a:buFont typeface="Arial" panose="020B0604020202020204" pitchFamily="34" charset="0"/>
              <a:buChar char="•"/>
            </a:pPr>
            <a:r>
              <a:rPr lang="fr-FR" sz="1600" dirty="0">
                <a:latin typeface="Calibri" panose="020F0502020204030204" pitchFamily="34" charset="0"/>
              </a:rPr>
              <a:t>Focus distance – </a:t>
            </a:r>
            <a:r>
              <a:rPr lang="fr-FR" sz="1600" dirty="0" err="1">
                <a:latin typeface="Calibri" panose="020F0502020204030204" pitchFamily="34" charset="0"/>
              </a:rPr>
              <a:t>fix</a:t>
            </a:r>
            <a:r>
              <a:rPr lang="fr-FR" sz="1600" dirty="0">
                <a:latin typeface="Calibri" panose="020F0502020204030204" pitchFamily="34" charset="0"/>
              </a:rPr>
              <a:t> focus</a:t>
            </a:r>
            <a:endParaRPr lang="en-US" sz="1600" dirty="0">
              <a:latin typeface="Calibri" panose="020F0502020204030204" pitchFamily="34" charset="0"/>
            </a:endParaRPr>
          </a:p>
          <a:p>
            <a:pPr marL="285750" lvl="0" indent="-285750">
              <a:buFont typeface="Arial" panose="020B0604020202020204" pitchFamily="34" charset="0"/>
              <a:buChar char="•"/>
            </a:pPr>
            <a:r>
              <a:rPr lang="en-US" sz="1600" dirty="0">
                <a:latin typeface="Calibri" panose="020F0502020204030204" pitchFamily="34" charset="0"/>
              </a:rPr>
              <a:t>Infrared – Research on IR for bridge inspections</a:t>
            </a:r>
          </a:p>
          <a:p>
            <a:pPr marL="285750" lvl="0" indent="-285750">
              <a:buFont typeface="Arial" panose="020B0604020202020204" pitchFamily="34" charset="0"/>
              <a:buChar char="•"/>
            </a:pPr>
            <a:r>
              <a:rPr lang="en-US" sz="1600" dirty="0">
                <a:latin typeface="Calibri" panose="020F0502020204030204" pitchFamily="34" charset="0"/>
              </a:rPr>
              <a:t>Hyperspectral – Research on HS for bridge inspections</a:t>
            </a:r>
          </a:p>
          <a:p>
            <a:pPr marL="285750" lvl="0" indent="-285750">
              <a:buFont typeface="Arial" panose="020B0604020202020204" pitchFamily="34" charset="0"/>
              <a:buChar char="•"/>
            </a:pPr>
            <a:r>
              <a:rPr lang="en-US" sz="1600" dirty="0">
                <a:latin typeface="Calibri" panose="020F0502020204030204" pitchFamily="34" charset="0"/>
              </a:rPr>
              <a:t>Sensor illumination – Flash, strobe, IR LED:  aligned with sensor or area illumination</a:t>
            </a:r>
          </a:p>
          <a:p>
            <a:pPr marL="285750" lvl="0" indent="-285750">
              <a:buFont typeface="Arial" panose="020B0604020202020204" pitchFamily="34" charset="0"/>
              <a:buChar char="•"/>
            </a:pPr>
            <a:r>
              <a:rPr lang="en-US" sz="1600" dirty="0">
                <a:latin typeface="Calibri" panose="020F0502020204030204" pitchFamily="34" charset="0"/>
              </a:rPr>
              <a:t>Sensor options and costs</a:t>
            </a:r>
          </a:p>
        </p:txBody>
      </p:sp>
      <p:sp>
        <p:nvSpPr>
          <p:cNvPr id="5" name="Rectangle 4"/>
          <p:cNvSpPr/>
          <p:nvPr/>
        </p:nvSpPr>
        <p:spPr>
          <a:xfrm>
            <a:off x="4495800" y="657046"/>
            <a:ext cx="4572000" cy="6155531"/>
          </a:xfrm>
          <a:prstGeom prst="rect">
            <a:avLst/>
          </a:prstGeom>
          <a:ln>
            <a:solidFill>
              <a:schemeClr val="bg2">
                <a:lumMod val="50000"/>
              </a:schemeClr>
            </a:solidFill>
          </a:ln>
        </p:spPr>
        <p:txBody>
          <a:bodyPr>
            <a:spAutoFit/>
          </a:bodyPr>
          <a:lstStyle/>
          <a:p>
            <a:r>
              <a:rPr lang="en-US" sz="2400" b="1" dirty="0" smtClean="0">
                <a:latin typeface="Calibri" panose="020F0502020204030204" pitchFamily="34" charset="0"/>
              </a:rPr>
              <a:t>Aircraft</a:t>
            </a:r>
          </a:p>
          <a:p>
            <a:r>
              <a:rPr lang="en-US" dirty="0">
                <a:latin typeface="Calibri" panose="020F0502020204030204" pitchFamily="34" charset="0"/>
              </a:rPr>
              <a:t> </a:t>
            </a:r>
          </a:p>
          <a:p>
            <a:pPr marL="285750" lvl="0" indent="-285750">
              <a:buFont typeface="Arial" panose="020B0604020202020204" pitchFamily="34" charset="0"/>
              <a:buChar char="•"/>
            </a:pPr>
            <a:r>
              <a:rPr lang="en-US" sz="1600" b="1" dirty="0">
                <a:latin typeface="Calibri" panose="020F0502020204030204" pitchFamily="34" charset="0"/>
              </a:rPr>
              <a:t>Hover is a requirement</a:t>
            </a:r>
          </a:p>
          <a:p>
            <a:pPr marL="285750" lvl="0" indent="-285750">
              <a:buFont typeface="Arial" panose="020B0604020202020204" pitchFamily="34" charset="0"/>
              <a:buChar char="•"/>
            </a:pPr>
            <a:r>
              <a:rPr lang="en-US" sz="1600" dirty="0">
                <a:latin typeface="Calibri" panose="020F0502020204030204" pitchFamily="34" charset="0"/>
              </a:rPr>
              <a:t>Stability requirement – may have an updraft issue if aircraft is too close to road deck</a:t>
            </a:r>
          </a:p>
          <a:p>
            <a:pPr marL="285750" lvl="0" indent="-285750">
              <a:buFont typeface="Arial" panose="020B0604020202020204" pitchFamily="34" charset="0"/>
              <a:buChar char="•"/>
            </a:pPr>
            <a:r>
              <a:rPr lang="en-US" sz="1600" dirty="0">
                <a:latin typeface="Calibri" panose="020F0502020204030204" pitchFamily="34" charset="0"/>
              </a:rPr>
              <a:t>4-6-8 or more rotors, with 8 rotors providing optimal stability</a:t>
            </a:r>
          </a:p>
          <a:p>
            <a:pPr marL="285750" lvl="0" indent="-285750">
              <a:buFont typeface="Arial" panose="020B0604020202020204" pitchFamily="34" charset="0"/>
              <a:buChar char="•"/>
            </a:pPr>
            <a:r>
              <a:rPr lang="en-US" sz="1600" dirty="0">
                <a:latin typeface="Calibri" panose="020F0502020204030204" pitchFamily="34" charset="0"/>
              </a:rPr>
              <a:t>GPS may not work well under bridge</a:t>
            </a:r>
          </a:p>
          <a:p>
            <a:pPr marL="285750" lvl="0" indent="-285750">
              <a:buFont typeface="Arial" panose="020B0604020202020204" pitchFamily="34" charset="0"/>
              <a:buChar char="•"/>
            </a:pPr>
            <a:r>
              <a:rPr lang="en-US" sz="1600" dirty="0">
                <a:latin typeface="Calibri" panose="020F0502020204030204" pitchFamily="34" charset="0"/>
              </a:rPr>
              <a:t>Sensor weight</a:t>
            </a:r>
          </a:p>
          <a:p>
            <a:pPr marL="285750" lvl="0" indent="-285750">
              <a:buFont typeface="Arial" panose="020B0604020202020204" pitchFamily="34" charset="0"/>
              <a:buChar char="•"/>
            </a:pPr>
            <a:r>
              <a:rPr lang="en-US" sz="1600" dirty="0">
                <a:latin typeface="Calibri" panose="020F0502020204030204" pitchFamily="34" charset="0"/>
              </a:rPr>
              <a:t>Battery life requirements and weight (20-minutes?)</a:t>
            </a:r>
          </a:p>
          <a:p>
            <a:pPr marL="285750" lvl="0" indent="-285750">
              <a:buFont typeface="Arial" panose="020B0604020202020204" pitchFamily="34" charset="0"/>
              <a:buChar char="•"/>
            </a:pPr>
            <a:r>
              <a:rPr lang="en-US" sz="1600" dirty="0">
                <a:latin typeface="Calibri" panose="020F0502020204030204" pitchFamily="34" charset="0"/>
              </a:rPr>
              <a:t>Sensor on </a:t>
            </a:r>
            <a:r>
              <a:rPr lang="en-US" sz="1600" dirty="0" err="1">
                <a:latin typeface="Calibri" panose="020F0502020204030204" pitchFamily="34" charset="0"/>
              </a:rPr>
              <a:t>sUAS</a:t>
            </a:r>
            <a:r>
              <a:rPr lang="en-US" sz="1600" dirty="0">
                <a:latin typeface="Calibri" panose="020F0502020204030204" pitchFamily="34" charset="0"/>
              </a:rPr>
              <a:t> top, to look up at structure from underneath</a:t>
            </a:r>
          </a:p>
          <a:p>
            <a:pPr marL="285750" lvl="0" indent="-285750">
              <a:buFont typeface="Arial" panose="020B0604020202020204" pitchFamily="34" charset="0"/>
              <a:buChar char="•"/>
            </a:pPr>
            <a:r>
              <a:rPr lang="en-US" sz="1600" b="1" dirty="0">
                <a:latin typeface="Calibri" panose="020F0502020204030204" pitchFamily="34" charset="0"/>
              </a:rPr>
              <a:t>LED natural light illuminator on </a:t>
            </a:r>
            <a:r>
              <a:rPr lang="en-US" sz="1600" b="1" dirty="0" err="1">
                <a:latin typeface="Calibri" panose="020F0502020204030204" pitchFamily="34" charset="0"/>
              </a:rPr>
              <a:t>sUAS</a:t>
            </a:r>
            <a:r>
              <a:rPr lang="en-US" sz="1600" b="1" dirty="0">
                <a:latin typeface="Calibri" panose="020F0502020204030204" pitchFamily="34" charset="0"/>
              </a:rPr>
              <a:t> top</a:t>
            </a:r>
          </a:p>
          <a:p>
            <a:pPr marL="285750" lvl="0" indent="-285750">
              <a:buFont typeface="Arial" panose="020B0604020202020204" pitchFamily="34" charset="0"/>
              <a:buChar char="•"/>
            </a:pPr>
            <a:r>
              <a:rPr lang="en-US" sz="1600" dirty="0">
                <a:latin typeface="Calibri" panose="020F0502020204030204" pitchFamily="34" charset="0"/>
              </a:rPr>
              <a:t>Aircraft Options and </a:t>
            </a:r>
            <a:r>
              <a:rPr lang="en-US" sz="1600" dirty="0" smtClean="0">
                <a:latin typeface="Calibri" panose="020F0502020204030204" pitchFamily="34" charset="0"/>
              </a:rPr>
              <a:t>Costs</a:t>
            </a:r>
          </a:p>
          <a:p>
            <a:pPr marL="285750" lvl="0" indent="-285750">
              <a:buFont typeface="Arial" panose="020B0604020202020204" pitchFamily="34" charset="0"/>
              <a:buChar char="•"/>
            </a:pPr>
            <a:r>
              <a:rPr lang="en-US" sz="1600" dirty="0" smtClean="0">
                <a:latin typeface="Calibri" panose="020F0502020204030204" pitchFamily="34" charset="0"/>
              </a:rPr>
              <a:t>Passive collision prevention</a:t>
            </a:r>
          </a:p>
          <a:p>
            <a:pPr marL="285750" lvl="0" indent="-285750">
              <a:buFont typeface="Arial" panose="020B0604020202020204" pitchFamily="34" charset="0"/>
              <a:buChar char="•"/>
            </a:pPr>
            <a:r>
              <a:rPr lang="en-US" sz="1600" b="1" dirty="0" smtClean="0">
                <a:latin typeface="Calibri" panose="020F0502020204030204" pitchFamily="34" charset="0"/>
              </a:rPr>
              <a:t>Auto return home</a:t>
            </a:r>
          </a:p>
          <a:p>
            <a:pPr marL="285750" lvl="0" indent="-285750">
              <a:buFont typeface="Arial" panose="020B0604020202020204" pitchFamily="34" charset="0"/>
              <a:buChar char="•"/>
            </a:pPr>
            <a:r>
              <a:rPr lang="en-US" sz="1600" dirty="0" smtClean="0">
                <a:latin typeface="Calibri" panose="020F0502020204030204" pitchFamily="34" charset="0"/>
              </a:rPr>
              <a:t>Handle light wind and rain</a:t>
            </a:r>
          </a:p>
          <a:p>
            <a:pPr marL="285750" lvl="0" indent="-285750">
              <a:buFont typeface="Arial" panose="020B0604020202020204" pitchFamily="34" charset="0"/>
              <a:buChar char="•"/>
            </a:pPr>
            <a:r>
              <a:rPr lang="en-US" sz="1600" b="1" dirty="0" smtClean="0">
                <a:latin typeface="Calibri" panose="020F0502020204030204" pitchFamily="34" charset="0"/>
              </a:rPr>
              <a:t>Prop guards</a:t>
            </a:r>
            <a:endParaRPr lang="en-US" sz="1600" b="1" dirty="0">
              <a:latin typeface="Calibri" panose="020F0502020204030204" pitchFamily="34" charset="0"/>
            </a:endParaRPr>
          </a:p>
          <a:p>
            <a:r>
              <a:rPr lang="en-US" sz="1600" dirty="0">
                <a:latin typeface="Calibri" panose="020F0502020204030204" pitchFamily="34" charset="0"/>
              </a:rPr>
              <a:t> </a:t>
            </a:r>
          </a:p>
          <a:p>
            <a:r>
              <a:rPr lang="en-US" sz="1600" b="1" dirty="0">
                <a:latin typeface="Calibri" panose="020F0502020204030204" pitchFamily="34" charset="0"/>
              </a:rPr>
              <a:t>Sensor &amp; Aircraft Modifications</a:t>
            </a:r>
          </a:p>
          <a:p>
            <a:pPr marL="285750" indent="-285750">
              <a:buFont typeface="Arial" panose="020B0604020202020204" pitchFamily="34" charset="0"/>
              <a:buChar char="•"/>
            </a:pPr>
            <a:r>
              <a:rPr lang="en-US" sz="1600" dirty="0" smtClean="0">
                <a:latin typeface="Calibri" panose="020F0502020204030204" pitchFamily="34" charset="0"/>
              </a:rPr>
              <a:t>Is </a:t>
            </a:r>
            <a:r>
              <a:rPr lang="en-US" sz="1600" dirty="0">
                <a:latin typeface="Calibri" panose="020F0502020204030204" pitchFamily="34" charset="0"/>
              </a:rPr>
              <a:t>counterweighting necessary if sensor is on </a:t>
            </a:r>
            <a:r>
              <a:rPr lang="en-US" sz="1600" dirty="0" smtClean="0">
                <a:latin typeface="Calibri" panose="020F0502020204030204" pitchFamily="34" charset="0"/>
              </a:rPr>
              <a:t>top?</a:t>
            </a:r>
            <a:endParaRPr lang="en-US" sz="1600" dirty="0">
              <a:latin typeface="Calibri" panose="020F0502020204030204" pitchFamily="34" charset="0"/>
            </a:endParaRPr>
          </a:p>
          <a:p>
            <a:pPr marL="285750" lvl="0" indent="-285750">
              <a:buFont typeface="Arial" panose="020B0604020202020204" pitchFamily="34" charset="0"/>
              <a:buChar char="•"/>
            </a:pPr>
            <a:r>
              <a:rPr lang="en-US" sz="1600" dirty="0" smtClean="0">
                <a:latin typeface="Calibri" panose="020F0502020204030204" pitchFamily="34" charset="0"/>
              </a:rPr>
              <a:t>Do the rotor blades need to be shrouded?</a:t>
            </a:r>
          </a:p>
          <a:p>
            <a:pPr marL="285750" lvl="0" indent="-285750">
              <a:buFont typeface="Arial" panose="020B0604020202020204" pitchFamily="34" charset="0"/>
              <a:buChar char="•"/>
            </a:pPr>
            <a:r>
              <a:rPr lang="en-US" sz="1600" dirty="0" smtClean="0">
                <a:latin typeface="Calibri" panose="020F0502020204030204" pitchFamily="34" charset="0"/>
              </a:rPr>
              <a:t>Modification costs</a:t>
            </a:r>
            <a:endParaRPr lang="en-US" sz="1600" dirty="0">
              <a:latin typeface="Calibri" panose="020F0502020204030204" pitchFamily="34" charset="0"/>
            </a:endParaRPr>
          </a:p>
        </p:txBody>
      </p:sp>
    </p:spTree>
    <p:extLst>
      <p:ext uri="{BB962C8B-B14F-4D97-AF65-F5344CB8AC3E}">
        <p14:creationId xmlns:p14="http://schemas.microsoft.com/office/powerpoint/2010/main" val="17904294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FE133F0-4F6E-40E1-98EB-1CAC1D985DCD}" type="slidenum">
              <a:rPr lang="en-US" smtClean="0"/>
              <a:pPr>
                <a:defRPr/>
              </a:pPr>
              <a:t>31</a:t>
            </a:fld>
            <a:endParaRPr lang="en-US"/>
          </a:p>
        </p:txBody>
      </p:sp>
      <p:pic>
        <p:nvPicPr>
          <p:cNvPr id="3" name="Picture 2"/>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16" y="1600200"/>
            <a:ext cx="5126724" cy="3733800"/>
          </a:xfrm>
          <a:prstGeom prst="rect">
            <a:avLst/>
          </a:prstGeom>
          <a:noFill/>
          <a:ln>
            <a:noFill/>
          </a:ln>
          <a:effectLst>
            <a:outerShdw blurRad="127000" dist="88900" dir="2700000" algn="tl" rotWithShape="0">
              <a:prstClr val="black">
                <a:alpha val="40000"/>
              </a:prstClr>
            </a:outerShdw>
          </a:effectLst>
        </p:spPr>
      </p:pic>
      <p:sp>
        <p:nvSpPr>
          <p:cNvPr id="4" name="TextBox 3"/>
          <p:cNvSpPr txBox="1"/>
          <p:nvPr/>
        </p:nvSpPr>
        <p:spPr>
          <a:xfrm>
            <a:off x="152400" y="76200"/>
            <a:ext cx="8915400" cy="523220"/>
          </a:xfrm>
          <a:prstGeom prst="rect">
            <a:avLst/>
          </a:prstGeom>
          <a:solidFill>
            <a:srgbClr val="20130D">
              <a:alpha val="77000"/>
            </a:srgbClr>
          </a:solidFill>
          <a:ln w="22225">
            <a:solidFill>
              <a:schemeClr val="bg1"/>
            </a:solidFill>
          </a:ln>
        </p:spPr>
        <p:txBody>
          <a:bodyPr wrap="square" rtlCol="0">
            <a:spAutoFit/>
          </a:bodyPr>
          <a:lstStyle/>
          <a:p>
            <a:pPr algn="ctr"/>
            <a:r>
              <a:rPr lang="en-US" sz="2800" b="1" cap="all" spc="1000" dirty="0" smtClean="0">
                <a:solidFill>
                  <a:schemeClr val="bg1"/>
                </a:solidFill>
                <a:latin typeface="Arial Narrow" panose="020B0606020202030204" pitchFamily="34" charset="0"/>
              </a:rPr>
              <a:t>UAS platform</a:t>
            </a:r>
            <a:endParaRPr lang="en-US" sz="2800" b="1" cap="all" spc="1000" dirty="0">
              <a:solidFill>
                <a:schemeClr val="bg1"/>
              </a:solidFill>
              <a:latin typeface="Arial Narrow" panose="020B0606020202030204" pitchFamily="34" charset="0"/>
            </a:endParaRPr>
          </a:p>
        </p:txBody>
      </p:sp>
      <p:sp>
        <p:nvSpPr>
          <p:cNvPr id="5" name="TextBox 4"/>
          <p:cNvSpPr txBox="1"/>
          <p:nvPr/>
        </p:nvSpPr>
        <p:spPr>
          <a:xfrm>
            <a:off x="5316" y="762000"/>
            <a:ext cx="4622547" cy="584775"/>
          </a:xfrm>
          <a:prstGeom prst="rect">
            <a:avLst/>
          </a:prstGeom>
          <a:noFill/>
        </p:spPr>
        <p:txBody>
          <a:bodyPr wrap="none" rtlCol="0">
            <a:spAutoFit/>
          </a:bodyPr>
          <a:lstStyle/>
          <a:p>
            <a:r>
              <a:rPr lang="en-US" sz="3200" dirty="0" smtClean="0">
                <a:latin typeface="Calibri" panose="020F0502020204030204" pitchFamily="34" charset="0"/>
              </a:rPr>
              <a:t>UAF Ptarmigan hexacopter</a:t>
            </a:r>
            <a:endParaRPr lang="en-US" sz="3200" dirty="0">
              <a:latin typeface="Calibri" panose="020F0502020204030204" pitchFamily="34" charset="0"/>
            </a:endParaRPr>
          </a:p>
        </p:txBody>
      </p:sp>
      <p:sp>
        <p:nvSpPr>
          <p:cNvPr id="6" name="Rectangle 5"/>
          <p:cNvSpPr/>
          <p:nvPr/>
        </p:nvSpPr>
        <p:spPr>
          <a:xfrm>
            <a:off x="5208240" y="1700748"/>
            <a:ext cx="3935760" cy="3785652"/>
          </a:xfrm>
          <a:prstGeom prst="rect">
            <a:avLst/>
          </a:prstGeom>
        </p:spPr>
        <p:txBody>
          <a:bodyPr wrap="square">
            <a:spAutoFit/>
          </a:bodyPr>
          <a:lstStyle/>
          <a:p>
            <a:pPr marL="285750" lvl="0" indent="-285750">
              <a:buFont typeface="Arial" panose="020B0604020202020204" pitchFamily="34" charset="0"/>
              <a:buChar char="•"/>
            </a:pPr>
            <a:r>
              <a:rPr lang="en-US" sz="2000" dirty="0">
                <a:latin typeface="Calibri" panose="020F0502020204030204" pitchFamily="34" charset="0"/>
              </a:rPr>
              <a:t>Mass in flight configuration: 11 kg </a:t>
            </a:r>
            <a:r>
              <a:rPr lang="en-US" sz="2000" dirty="0" smtClean="0">
                <a:latin typeface="Calibri" panose="020F0502020204030204" pitchFamily="34" charset="0"/>
              </a:rPr>
              <a:t>(24 </a:t>
            </a:r>
            <a:r>
              <a:rPr lang="en-US" sz="2000" dirty="0" err="1" smtClean="0">
                <a:latin typeface="Calibri" panose="020F0502020204030204" pitchFamily="34" charset="0"/>
              </a:rPr>
              <a:t>lbs</a:t>
            </a:r>
            <a:r>
              <a:rPr lang="en-US" sz="2000" dirty="0" smtClean="0">
                <a:latin typeface="Calibri" panose="020F0502020204030204" pitchFamily="34" charset="0"/>
              </a:rPr>
              <a:t>)</a:t>
            </a:r>
            <a:endParaRPr lang="en-US" sz="2000" dirty="0">
              <a:latin typeface="Calibri" panose="020F0502020204030204" pitchFamily="34" charset="0"/>
            </a:endParaRPr>
          </a:p>
          <a:p>
            <a:pPr marL="285750" lvl="0" indent="-285750">
              <a:buFont typeface="Arial" panose="020B0604020202020204" pitchFamily="34" charset="0"/>
              <a:buChar char="•"/>
            </a:pPr>
            <a:r>
              <a:rPr lang="en-US" sz="2000" dirty="0">
                <a:latin typeface="Calibri" panose="020F0502020204030204" pitchFamily="34" charset="0"/>
              </a:rPr>
              <a:t>Dimensions: 1m x 1m x 0.5m </a:t>
            </a:r>
          </a:p>
          <a:p>
            <a:pPr marL="285750" lvl="0" indent="-285750">
              <a:buFont typeface="Arial" panose="020B0604020202020204" pitchFamily="34" charset="0"/>
              <a:buChar char="•"/>
            </a:pPr>
            <a:r>
              <a:rPr lang="en-US" sz="2000" dirty="0">
                <a:latin typeface="Calibri" panose="020F0502020204030204" pitchFamily="34" charset="0"/>
              </a:rPr>
              <a:t>Max. forward speed: 10 m/s </a:t>
            </a:r>
          </a:p>
          <a:p>
            <a:pPr marL="285750" lvl="0" indent="-285750">
              <a:buFont typeface="Arial" panose="020B0604020202020204" pitchFamily="34" charset="0"/>
              <a:buChar char="•"/>
            </a:pPr>
            <a:r>
              <a:rPr lang="en-US" sz="2000" dirty="0">
                <a:latin typeface="Calibri" panose="020F0502020204030204" pitchFamily="34" charset="0"/>
              </a:rPr>
              <a:t>Max. flight time: 18 min </a:t>
            </a:r>
          </a:p>
          <a:p>
            <a:pPr marL="285750" lvl="0" indent="-285750">
              <a:buFont typeface="Arial" panose="020B0604020202020204" pitchFamily="34" charset="0"/>
              <a:buChar char="•"/>
            </a:pPr>
            <a:r>
              <a:rPr lang="en-US" sz="2000" dirty="0" smtClean="0">
                <a:latin typeface="Calibri" panose="020F0502020204030204" pitchFamily="34" charset="0"/>
              </a:rPr>
              <a:t>Capable of various payloads up to 2.2 </a:t>
            </a:r>
            <a:r>
              <a:rPr lang="en-US" sz="2000" dirty="0" err="1" smtClean="0">
                <a:latin typeface="Calibri" panose="020F0502020204030204" pitchFamily="34" charset="0"/>
              </a:rPr>
              <a:t>lbs</a:t>
            </a:r>
            <a:endParaRPr lang="en-US" sz="2000" dirty="0">
              <a:latin typeface="Calibri" panose="020F0502020204030204" pitchFamily="34" charset="0"/>
            </a:endParaRPr>
          </a:p>
          <a:p>
            <a:pPr marL="285750" lvl="0" indent="-285750">
              <a:buFont typeface="Arial" panose="020B0604020202020204" pitchFamily="34" charset="0"/>
              <a:buChar char="•"/>
            </a:pPr>
            <a:r>
              <a:rPr lang="en-US" sz="2000" dirty="0">
                <a:latin typeface="Calibri" panose="020F0502020204030204" pitchFamily="34" charset="0"/>
              </a:rPr>
              <a:t>2.4 GHz radio control </a:t>
            </a:r>
            <a:endParaRPr lang="en-US" sz="2000" dirty="0" smtClean="0">
              <a:latin typeface="Calibri" panose="020F0502020204030204" pitchFamily="34" charset="0"/>
            </a:endParaRPr>
          </a:p>
          <a:p>
            <a:pPr marL="285750" lvl="0" indent="-285750">
              <a:buFont typeface="Arial" panose="020B0604020202020204" pitchFamily="34" charset="0"/>
              <a:buChar char="•"/>
            </a:pPr>
            <a:r>
              <a:rPr lang="en-US" sz="2000" dirty="0" smtClean="0">
                <a:latin typeface="Calibri" panose="020F0502020204030204" pitchFamily="34" charset="0"/>
              </a:rPr>
              <a:t>Affordable option</a:t>
            </a:r>
          </a:p>
          <a:p>
            <a:pPr marL="285750" lvl="0" indent="-285750">
              <a:buFont typeface="Arial" panose="020B0604020202020204" pitchFamily="34" charset="0"/>
              <a:buChar char="•"/>
            </a:pPr>
            <a:r>
              <a:rPr lang="en-US" sz="2000" dirty="0" smtClean="0">
                <a:latin typeface="Calibri" panose="020F0502020204030204" pitchFamily="34" charset="0"/>
              </a:rPr>
              <a:t>Electric</a:t>
            </a:r>
          </a:p>
          <a:p>
            <a:pPr marL="285750" lvl="0" indent="-285750">
              <a:buFont typeface="Arial" panose="020B0604020202020204" pitchFamily="34" charset="0"/>
              <a:buChar char="•"/>
            </a:pPr>
            <a:r>
              <a:rPr lang="en-US" sz="2000" dirty="0" smtClean="0">
                <a:latin typeface="Calibri" panose="020F0502020204030204" pitchFamily="34" charset="0"/>
              </a:rPr>
              <a:t>Nikon D800 and GoPro</a:t>
            </a:r>
          </a:p>
          <a:p>
            <a:pPr lvl="0"/>
            <a:endParaRPr lang="en-US" sz="2000" dirty="0">
              <a:latin typeface="Calibri" panose="020F0502020204030204" pitchFamily="34" charset="0"/>
            </a:endParaRPr>
          </a:p>
        </p:txBody>
      </p:sp>
      <p:sp>
        <p:nvSpPr>
          <p:cNvPr id="7" name="TextBox 6"/>
          <p:cNvSpPr txBox="1"/>
          <p:nvPr/>
        </p:nvSpPr>
        <p:spPr>
          <a:xfrm>
            <a:off x="457200" y="5715000"/>
            <a:ext cx="8252965" cy="584775"/>
          </a:xfrm>
          <a:prstGeom prst="rect">
            <a:avLst/>
          </a:prstGeom>
          <a:solidFill>
            <a:schemeClr val="bg1"/>
          </a:solidFill>
          <a:ln>
            <a:solidFill>
              <a:schemeClr val="tx1"/>
            </a:solidFill>
          </a:ln>
        </p:spPr>
        <p:txBody>
          <a:bodyPr wrap="none" rtlCol="0">
            <a:spAutoFit/>
          </a:bodyPr>
          <a:lstStyle/>
          <a:p>
            <a:r>
              <a:rPr lang="en-US" sz="3200" b="1" dirty="0" smtClean="0">
                <a:latin typeface="Calibri" panose="020F0502020204030204" pitchFamily="34" charset="0"/>
              </a:rPr>
              <a:t>Purpose built, higher order data collection tool.</a:t>
            </a:r>
            <a:endParaRPr lang="en-US" sz="3200" b="1" dirty="0">
              <a:latin typeface="Calibri" panose="020F0502020204030204" pitchFamily="34" charset="0"/>
            </a:endParaRPr>
          </a:p>
        </p:txBody>
      </p:sp>
      <p:sp>
        <p:nvSpPr>
          <p:cNvPr id="8" name="TextBox 7"/>
          <p:cNvSpPr txBox="1"/>
          <p:nvPr/>
        </p:nvSpPr>
        <p:spPr>
          <a:xfrm>
            <a:off x="4419986" y="5025252"/>
            <a:ext cx="612668" cy="261610"/>
          </a:xfrm>
          <a:prstGeom prst="rect">
            <a:avLst/>
          </a:prstGeom>
          <a:noFill/>
        </p:spPr>
        <p:txBody>
          <a:bodyPr wrap="none" rtlCol="0">
            <a:spAutoFit/>
          </a:bodyPr>
          <a:lstStyle/>
          <a:p>
            <a:r>
              <a:rPr lang="en-US" sz="1100" dirty="0" smtClean="0">
                <a:solidFill>
                  <a:schemeClr val="bg1"/>
                </a:solidFill>
                <a:latin typeface="Calibri" panose="020F0502020204030204" pitchFamily="34" charset="0"/>
              </a:rPr>
              <a:t>ACUASI</a:t>
            </a:r>
            <a:endParaRPr lang="en-US" sz="11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31654997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FE133F0-4F6E-40E1-98EB-1CAC1D985DCD}" type="slidenum">
              <a:rPr lang="en-US" smtClean="0"/>
              <a:pPr>
                <a:defRPr/>
              </a:pPr>
              <a:t>32</a:t>
            </a:fld>
            <a:endParaRPr lang="en-US"/>
          </a:p>
        </p:txBody>
      </p:sp>
      <p:pic>
        <p:nvPicPr>
          <p:cNvPr id="3" name="Picture 2" descr="http://acuasi.alaska.edu/files/styles/large/public/systems/images/Tigershark%20at%20RC%20Field_small.jpg?itok=W9Kp9s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600200"/>
            <a:ext cx="3581400" cy="3581402"/>
          </a:xfrm>
          <a:prstGeom prst="rect">
            <a:avLst/>
          </a:prstGeom>
          <a:noFill/>
          <a:effectLst>
            <a:outerShdw blurRad="127000" dist="889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83388" y="1459302"/>
            <a:ext cx="5029200" cy="2352952"/>
          </a:xfrm>
          <a:prstGeom prst="rect">
            <a:avLst/>
          </a:prstGeom>
        </p:spPr>
        <p:txBody>
          <a:bodyPr wrap="square">
            <a:spAutoFit/>
          </a:bodyPr>
          <a:lstStyle/>
          <a:p>
            <a:pPr lvl="0">
              <a:lnSpc>
                <a:spcPct val="150000"/>
              </a:lnSpc>
            </a:pPr>
            <a:r>
              <a:rPr lang="en-US" sz="2000" dirty="0">
                <a:latin typeface="Calibri" panose="020F0502020204030204" pitchFamily="34" charset="0"/>
              </a:rPr>
              <a:t>This aircraft is equipped with a GPS navigation system. Should the link between the aircraft and the ground controller be lost, the aircraft will immediately </a:t>
            </a:r>
            <a:r>
              <a:rPr lang="en-US" sz="2000" dirty="0" smtClean="0">
                <a:latin typeface="Calibri" panose="020F0502020204030204" pitchFamily="34" charset="0"/>
              </a:rPr>
              <a:t>return and </a:t>
            </a:r>
            <a:r>
              <a:rPr lang="en-US" sz="2000" dirty="0">
                <a:latin typeface="Calibri" panose="020F0502020204030204" pitchFamily="34" charset="0"/>
              </a:rPr>
              <a:t>land at the takeoff point. </a:t>
            </a:r>
            <a:endParaRPr lang="en-US" sz="2000" dirty="0" smtClean="0">
              <a:latin typeface="Calibri" panose="020F0502020204030204" pitchFamily="34" charset="0"/>
            </a:endParaRPr>
          </a:p>
        </p:txBody>
      </p:sp>
      <p:sp>
        <p:nvSpPr>
          <p:cNvPr id="5" name="TextBox 4"/>
          <p:cNvSpPr txBox="1"/>
          <p:nvPr/>
        </p:nvSpPr>
        <p:spPr>
          <a:xfrm>
            <a:off x="152400" y="76200"/>
            <a:ext cx="8915400" cy="523220"/>
          </a:xfrm>
          <a:prstGeom prst="rect">
            <a:avLst/>
          </a:prstGeom>
          <a:solidFill>
            <a:srgbClr val="20130D">
              <a:alpha val="77000"/>
            </a:srgbClr>
          </a:solidFill>
          <a:ln w="22225">
            <a:solidFill>
              <a:schemeClr val="bg1"/>
            </a:solidFill>
          </a:ln>
        </p:spPr>
        <p:txBody>
          <a:bodyPr wrap="square" rtlCol="0">
            <a:spAutoFit/>
          </a:bodyPr>
          <a:lstStyle/>
          <a:p>
            <a:pPr algn="ctr"/>
            <a:r>
              <a:rPr lang="en-US" sz="2800" b="1" cap="all" spc="1000" dirty="0" smtClean="0">
                <a:solidFill>
                  <a:schemeClr val="bg1"/>
                </a:solidFill>
                <a:latin typeface="Arial Narrow" panose="020B0606020202030204" pitchFamily="34" charset="0"/>
              </a:rPr>
              <a:t>UAS platform</a:t>
            </a:r>
            <a:endParaRPr lang="en-US" sz="2800" b="1" cap="all" spc="1000" dirty="0">
              <a:solidFill>
                <a:schemeClr val="bg1"/>
              </a:solidFill>
              <a:latin typeface="Arial Narrow" panose="020B0606020202030204" pitchFamily="34" charset="0"/>
            </a:endParaRPr>
          </a:p>
        </p:txBody>
      </p:sp>
      <p:sp>
        <p:nvSpPr>
          <p:cNvPr id="6" name="TextBox 5"/>
          <p:cNvSpPr txBox="1"/>
          <p:nvPr/>
        </p:nvSpPr>
        <p:spPr>
          <a:xfrm>
            <a:off x="152400" y="761999"/>
            <a:ext cx="4622547" cy="584775"/>
          </a:xfrm>
          <a:prstGeom prst="rect">
            <a:avLst/>
          </a:prstGeom>
          <a:noFill/>
        </p:spPr>
        <p:txBody>
          <a:bodyPr wrap="none" rtlCol="0">
            <a:spAutoFit/>
          </a:bodyPr>
          <a:lstStyle/>
          <a:p>
            <a:r>
              <a:rPr lang="en-US" sz="3200" dirty="0" smtClean="0">
                <a:latin typeface="Calibri" panose="020F0502020204030204" pitchFamily="34" charset="0"/>
              </a:rPr>
              <a:t>UAF Ptarmigan hexacopter</a:t>
            </a:r>
            <a:endParaRPr lang="en-US" sz="3200" dirty="0">
              <a:latin typeface="Calibri" panose="020F0502020204030204" pitchFamily="34" charset="0"/>
            </a:endParaRPr>
          </a:p>
        </p:txBody>
      </p:sp>
      <p:sp>
        <p:nvSpPr>
          <p:cNvPr id="7" name="TextBox 6"/>
          <p:cNvSpPr txBox="1"/>
          <p:nvPr/>
        </p:nvSpPr>
        <p:spPr>
          <a:xfrm>
            <a:off x="8183853" y="4892712"/>
            <a:ext cx="612668" cy="261610"/>
          </a:xfrm>
          <a:prstGeom prst="rect">
            <a:avLst/>
          </a:prstGeom>
          <a:noFill/>
        </p:spPr>
        <p:txBody>
          <a:bodyPr wrap="none" rtlCol="0">
            <a:spAutoFit/>
          </a:bodyPr>
          <a:lstStyle/>
          <a:p>
            <a:r>
              <a:rPr lang="en-US" sz="1100" dirty="0" smtClean="0">
                <a:solidFill>
                  <a:schemeClr val="bg1"/>
                </a:solidFill>
                <a:latin typeface="Calibri" panose="020F0502020204030204" pitchFamily="34" charset="0"/>
              </a:rPr>
              <a:t>ACUASI</a:t>
            </a:r>
            <a:endParaRPr lang="en-US" sz="1100" dirty="0">
              <a:solidFill>
                <a:schemeClr val="bg1"/>
              </a:solidFill>
              <a:latin typeface="Calibri" panose="020F0502020204030204"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951" y="4145137"/>
            <a:ext cx="3743325" cy="229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643996" y="5486400"/>
            <a:ext cx="6023750" cy="1200329"/>
          </a:xfrm>
          <a:prstGeom prst="rect">
            <a:avLst/>
          </a:prstGeom>
          <a:solidFill>
            <a:schemeClr val="bg1"/>
          </a:solidFill>
          <a:ln>
            <a:solidFill>
              <a:schemeClr val="tx1"/>
            </a:solidFill>
          </a:ln>
        </p:spPr>
        <p:txBody>
          <a:bodyPr wrap="square">
            <a:spAutoFit/>
          </a:bodyPr>
          <a:lstStyle/>
          <a:p>
            <a:pPr lvl="0"/>
            <a:r>
              <a:rPr lang="en-US" sz="2400" b="1" dirty="0">
                <a:latin typeface="Calibri" panose="020F0502020204030204" pitchFamily="34" charset="0"/>
              </a:rPr>
              <a:t>Has met FAA requirements and has a formal </a:t>
            </a:r>
            <a:endParaRPr lang="en-US" sz="2400" b="1" dirty="0" smtClean="0">
              <a:latin typeface="Calibri" panose="020F0502020204030204" pitchFamily="34" charset="0"/>
            </a:endParaRPr>
          </a:p>
          <a:p>
            <a:pPr lvl="0"/>
            <a:r>
              <a:rPr lang="en-US" sz="2400" b="1" dirty="0" smtClean="0">
                <a:latin typeface="Calibri" panose="020F0502020204030204" pitchFamily="34" charset="0"/>
              </a:rPr>
              <a:t>Statement </a:t>
            </a:r>
            <a:r>
              <a:rPr lang="en-US" sz="2400" b="1" dirty="0">
                <a:latin typeface="Calibri" panose="020F0502020204030204" pitchFamily="34" charset="0"/>
              </a:rPr>
              <a:t>of </a:t>
            </a:r>
            <a:r>
              <a:rPr lang="en-US" sz="2400" b="1" dirty="0" smtClean="0">
                <a:latin typeface="Calibri" panose="020F0502020204030204" pitchFamily="34" charset="0"/>
              </a:rPr>
              <a:t>Airworthiness based on rigorous testing.</a:t>
            </a:r>
            <a:endParaRPr lang="en-US" sz="2400" b="1" dirty="0">
              <a:latin typeface="Calibri" panose="020F0502020204030204" pitchFamily="34" charset="0"/>
            </a:endParaRPr>
          </a:p>
        </p:txBody>
      </p:sp>
      <p:pic>
        <p:nvPicPr>
          <p:cNvPr id="2050" name="Picture 2" descr="Airbor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5871" y="761999"/>
            <a:ext cx="2243321" cy="1495547"/>
          </a:xfrm>
          <a:prstGeom prst="rect">
            <a:avLst/>
          </a:prstGeom>
          <a:noFill/>
          <a:effectLst>
            <a:outerShdw blurRad="127000" dist="889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5122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FE133F0-4F6E-40E1-98EB-1CAC1D985DCD}" type="slidenum">
              <a:rPr lang="en-US" smtClean="0"/>
              <a:pPr>
                <a:defRPr/>
              </a:pPr>
              <a:t>33</a:t>
            </a:fld>
            <a:endParaRPr lang="en-US"/>
          </a:p>
        </p:txBody>
      </p:sp>
      <p:sp>
        <p:nvSpPr>
          <p:cNvPr id="3" name="TextBox 2"/>
          <p:cNvSpPr txBox="1"/>
          <p:nvPr/>
        </p:nvSpPr>
        <p:spPr>
          <a:xfrm>
            <a:off x="152400" y="76200"/>
            <a:ext cx="8915400" cy="523220"/>
          </a:xfrm>
          <a:prstGeom prst="rect">
            <a:avLst/>
          </a:prstGeom>
          <a:solidFill>
            <a:srgbClr val="20130D">
              <a:alpha val="77000"/>
            </a:srgbClr>
          </a:solidFill>
          <a:ln w="22225">
            <a:solidFill>
              <a:schemeClr val="bg1"/>
            </a:solidFill>
          </a:ln>
        </p:spPr>
        <p:txBody>
          <a:bodyPr wrap="square" rtlCol="0">
            <a:spAutoFit/>
          </a:bodyPr>
          <a:lstStyle/>
          <a:p>
            <a:pPr algn="ctr"/>
            <a:r>
              <a:rPr lang="en-US" sz="2800" b="1" cap="all" spc="1000" dirty="0" smtClean="0">
                <a:solidFill>
                  <a:schemeClr val="bg1"/>
                </a:solidFill>
                <a:latin typeface="Arial Narrow" panose="020B0606020202030204" pitchFamily="34" charset="0"/>
              </a:rPr>
              <a:t>UAS platform</a:t>
            </a:r>
            <a:endParaRPr lang="en-US" sz="2800" b="1" cap="all" spc="1000" dirty="0">
              <a:solidFill>
                <a:schemeClr val="bg1"/>
              </a:solidFill>
              <a:latin typeface="Arial Narrow" panose="020B060602020203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676400"/>
            <a:ext cx="6130956" cy="1611630"/>
          </a:xfrm>
          <a:prstGeom prst="rect">
            <a:avLst/>
          </a:prstGeom>
          <a:effectLst>
            <a:outerShdw blurRad="127000" dist="88900" dir="2700000" algn="tl" rotWithShape="0">
              <a:prstClr val="black">
                <a:alpha val="40000"/>
              </a:prstClr>
            </a:outerShdw>
          </a:effectLst>
        </p:spPr>
      </p:pic>
      <p:sp>
        <p:nvSpPr>
          <p:cNvPr id="5" name="TextBox 4"/>
          <p:cNvSpPr txBox="1"/>
          <p:nvPr/>
        </p:nvSpPr>
        <p:spPr>
          <a:xfrm>
            <a:off x="5316" y="762000"/>
            <a:ext cx="4622547" cy="584775"/>
          </a:xfrm>
          <a:prstGeom prst="rect">
            <a:avLst/>
          </a:prstGeom>
          <a:noFill/>
        </p:spPr>
        <p:txBody>
          <a:bodyPr wrap="none" rtlCol="0">
            <a:spAutoFit/>
          </a:bodyPr>
          <a:lstStyle/>
          <a:p>
            <a:r>
              <a:rPr lang="en-US" sz="3200" dirty="0" smtClean="0">
                <a:latin typeface="Calibri" panose="020F0502020204030204" pitchFamily="34" charset="0"/>
              </a:rPr>
              <a:t>UAF Ptarmigan hexacopter</a:t>
            </a:r>
            <a:endParaRPr lang="en-US" sz="3200" dirty="0">
              <a:latin typeface="Calibri" panose="020F0502020204030204" pitchFamily="34" charset="0"/>
            </a:endParaRPr>
          </a:p>
        </p:txBody>
      </p:sp>
      <p:sp>
        <p:nvSpPr>
          <p:cNvPr id="6" name="Rectangle 5"/>
          <p:cNvSpPr/>
          <p:nvPr/>
        </p:nvSpPr>
        <p:spPr>
          <a:xfrm>
            <a:off x="1295400" y="3470635"/>
            <a:ext cx="6781800" cy="369332"/>
          </a:xfrm>
          <a:prstGeom prst="rect">
            <a:avLst/>
          </a:prstGeom>
        </p:spPr>
        <p:txBody>
          <a:bodyPr wrap="square">
            <a:spAutoFit/>
          </a:bodyPr>
          <a:lstStyle/>
          <a:p>
            <a:r>
              <a:rPr lang="en-US" dirty="0" smtClean="0">
                <a:latin typeface="Calibri" panose="020F0502020204030204" pitchFamily="34" charset="0"/>
              </a:rPr>
              <a:t>Equipment is bulking and transport to site poses some challenges.</a:t>
            </a:r>
            <a:endParaRPr lang="en-US" dirty="0">
              <a:latin typeface="Calibri" panose="020F0502020204030204" pitchFamily="34" charset="0"/>
            </a:endParaRPr>
          </a:p>
        </p:txBody>
      </p:sp>
      <p:pic>
        <p:nvPicPr>
          <p:cNvPr id="1026" name="Picture 2" descr="https://encrypted-tbn2.gstatic.com/images?q=tbn:ANd9GcQEXkrpMQLpT6SWz_GjajgCyxSVQW3SfzNFL0socTphIhhTjgN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519802"/>
            <a:ext cx="2229881" cy="1526569"/>
          </a:xfrm>
          <a:prstGeom prst="rect">
            <a:avLst/>
          </a:prstGeom>
          <a:noFill/>
          <a:effectLst>
            <a:outerShdw blurRad="127000" dist="889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ttp://static1.squarespace.com/static/530a9c79e4b01885d3187e63/t/5312960de4b02a8d2510e030/1393727000725/DSC0438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4245014"/>
            <a:ext cx="3276600" cy="2184400"/>
          </a:xfrm>
          <a:prstGeom prst="rect">
            <a:avLst/>
          </a:prstGeom>
          <a:noFill/>
          <a:effectLst>
            <a:outerShdw blurRad="127000" dist="889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5515511" y="6531064"/>
            <a:ext cx="3612222" cy="307777"/>
          </a:xfrm>
          <a:prstGeom prst="rect">
            <a:avLst/>
          </a:prstGeom>
        </p:spPr>
        <p:txBody>
          <a:bodyPr wrap="square">
            <a:spAutoFit/>
          </a:bodyPr>
          <a:lstStyle/>
          <a:p>
            <a:r>
              <a:rPr lang="en-US" sz="1400" dirty="0">
                <a:latin typeface="Calibri" panose="020F0502020204030204" pitchFamily="34" charset="0"/>
              </a:rPr>
              <a:t>http://www.northernembeddedsolutions.com</a:t>
            </a:r>
          </a:p>
        </p:txBody>
      </p:sp>
    </p:spTree>
    <p:extLst>
      <p:ext uri="{BB962C8B-B14F-4D97-AF65-F5344CB8AC3E}">
        <p14:creationId xmlns:p14="http://schemas.microsoft.com/office/powerpoint/2010/main" val="6879089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FE133F0-4F6E-40E1-98EB-1CAC1D985DCD}" type="slidenum">
              <a:rPr lang="en-US" smtClean="0"/>
              <a:pPr>
                <a:defRPr/>
              </a:pPr>
              <a:t>34</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799405143"/>
              </p:ext>
            </p:extLst>
          </p:nvPr>
        </p:nvGraphicFramePr>
        <p:xfrm>
          <a:off x="1371600" y="914400"/>
          <a:ext cx="6316980" cy="2370528"/>
        </p:xfrm>
        <a:graphic>
          <a:graphicData uri="http://schemas.openxmlformats.org/drawingml/2006/table">
            <a:tbl>
              <a:tblPr firstRow="1" firstCol="1" bandRow="1">
                <a:tableStyleId>{5C22544A-7EE6-4342-B048-85BDC9FD1C3A}</a:tableStyleId>
              </a:tblPr>
              <a:tblGrid>
                <a:gridCol w="1676400"/>
                <a:gridCol w="4640580"/>
              </a:tblGrid>
              <a:tr h="304800">
                <a:tc gridSpan="2">
                  <a:txBody>
                    <a:bodyPr/>
                    <a:lstStyle/>
                    <a:p>
                      <a:pPr marL="0" marR="0" algn="ctr">
                        <a:spcBef>
                          <a:spcPts val="0"/>
                        </a:spcBef>
                        <a:spcAft>
                          <a:spcPts val="0"/>
                        </a:spcAft>
                      </a:pPr>
                      <a:r>
                        <a:rPr lang="en-US" sz="1600" dirty="0" smtClean="0">
                          <a:effectLst/>
                          <a:latin typeface="Calibri" panose="020F0502020204030204" pitchFamily="34" charset="0"/>
                        </a:rPr>
                        <a:t>2014 Research History</a:t>
                      </a:r>
                      <a:endParaRPr lang="en-US" sz="1600" dirty="0">
                        <a:effectLst/>
                        <a:latin typeface="Cambria"/>
                        <a:ea typeface="MS Mincho"/>
                        <a:cs typeface="Times New Roman"/>
                      </a:endParaRPr>
                    </a:p>
                  </a:txBody>
                  <a:tcPr marL="68580" marR="68580" marT="0" marB="0" anchor="ctr">
                    <a:solidFill>
                      <a:schemeClr val="bg1">
                        <a:lumMod val="50000"/>
                      </a:schemeClr>
                    </a:solidFill>
                  </a:tcPr>
                </a:tc>
                <a:tc hMerge="1">
                  <a:txBody>
                    <a:bodyPr/>
                    <a:lstStyle/>
                    <a:p>
                      <a:endParaRPr lang="en-US"/>
                    </a:p>
                  </a:txBody>
                  <a:tcPr/>
                </a:tc>
              </a:tr>
              <a:tr h="258216">
                <a:tc>
                  <a:txBody>
                    <a:bodyPr/>
                    <a:lstStyle/>
                    <a:p>
                      <a:pPr marL="0" marR="0">
                        <a:spcBef>
                          <a:spcPts val="0"/>
                        </a:spcBef>
                        <a:spcAft>
                          <a:spcPts val="0"/>
                        </a:spcAft>
                      </a:pPr>
                      <a:r>
                        <a:rPr lang="en-US" sz="1200" dirty="0">
                          <a:solidFill>
                            <a:schemeClr val="tx1"/>
                          </a:solidFill>
                          <a:effectLst/>
                          <a:latin typeface="Calibri" panose="020F0502020204030204" pitchFamily="34" charset="0"/>
                        </a:rPr>
                        <a:t>April 22</a:t>
                      </a:r>
                      <a:endParaRPr lang="en-US" sz="1200" dirty="0">
                        <a:solidFill>
                          <a:schemeClr val="tx1"/>
                        </a:solidFill>
                        <a:effectLst/>
                        <a:latin typeface="Cambria"/>
                        <a:ea typeface="MS Mincho"/>
                        <a:cs typeface="Times New Roman"/>
                      </a:endParaRPr>
                    </a:p>
                  </a:txBody>
                  <a:tcPr marL="68580" marR="68580" marT="0" marB="0" anchor="ctr"/>
                </a:tc>
                <a:tc>
                  <a:txBody>
                    <a:bodyPr/>
                    <a:lstStyle/>
                    <a:p>
                      <a:pPr marL="0" marR="0">
                        <a:spcBef>
                          <a:spcPts val="0"/>
                        </a:spcBef>
                        <a:spcAft>
                          <a:spcPts val="0"/>
                        </a:spcAft>
                      </a:pPr>
                      <a:r>
                        <a:rPr lang="en-US" sz="1200" dirty="0">
                          <a:effectLst/>
                          <a:latin typeface="Calibri" panose="020F0502020204030204" pitchFamily="34" charset="0"/>
                        </a:rPr>
                        <a:t>Introduction &amp; description of problem</a:t>
                      </a:r>
                      <a:endParaRPr lang="en-US" sz="1200" dirty="0">
                        <a:effectLst/>
                        <a:latin typeface="Cambria"/>
                        <a:ea typeface="MS Mincho"/>
                        <a:cs typeface="Times New Roman"/>
                      </a:endParaRPr>
                    </a:p>
                  </a:txBody>
                  <a:tcPr marL="68580" marR="68580" marT="0" marB="0" anchor="ctr"/>
                </a:tc>
              </a:tr>
              <a:tr h="258216">
                <a:tc>
                  <a:txBody>
                    <a:bodyPr/>
                    <a:lstStyle/>
                    <a:p>
                      <a:pPr marL="0" marR="0">
                        <a:spcBef>
                          <a:spcPts val="0"/>
                        </a:spcBef>
                        <a:spcAft>
                          <a:spcPts val="0"/>
                        </a:spcAft>
                      </a:pPr>
                      <a:r>
                        <a:rPr lang="en-US" sz="1200" dirty="0">
                          <a:solidFill>
                            <a:schemeClr val="tx1"/>
                          </a:solidFill>
                          <a:effectLst/>
                          <a:latin typeface="Calibri" panose="020F0502020204030204" pitchFamily="34" charset="0"/>
                        </a:rPr>
                        <a:t>April 25</a:t>
                      </a:r>
                      <a:endParaRPr lang="en-US" sz="1200" dirty="0">
                        <a:solidFill>
                          <a:schemeClr val="tx1"/>
                        </a:solidFill>
                        <a:effectLst/>
                        <a:latin typeface="Cambria"/>
                        <a:ea typeface="MS Mincho"/>
                        <a:cs typeface="Times New Roman"/>
                      </a:endParaRPr>
                    </a:p>
                  </a:txBody>
                  <a:tcPr marL="68580" marR="68580" marT="0" marB="0" anchor="ctr"/>
                </a:tc>
                <a:tc>
                  <a:txBody>
                    <a:bodyPr/>
                    <a:lstStyle/>
                    <a:p>
                      <a:pPr marL="0" marR="0">
                        <a:spcBef>
                          <a:spcPts val="0"/>
                        </a:spcBef>
                        <a:spcAft>
                          <a:spcPts val="0"/>
                        </a:spcAft>
                      </a:pPr>
                      <a:r>
                        <a:rPr lang="en-US" sz="1200" dirty="0">
                          <a:effectLst/>
                          <a:latin typeface="Calibri" panose="020F0502020204030204" pitchFamily="34" charset="0"/>
                        </a:rPr>
                        <a:t>Preliminary user needs document</a:t>
                      </a:r>
                      <a:endParaRPr lang="en-US" sz="1200" dirty="0">
                        <a:effectLst/>
                        <a:latin typeface="Cambria"/>
                        <a:ea typeface="MS Mincho"/>
                        <a:cs typeface="Times New Roman"/>
                      </a:endParaRPr>
                    </a:p>
                  </a:txBody>
                  <a:tcPr marL="68580" marR="68580" marT="0" marB="0" anchor="ctr"/>
                </a:tc>
              </a:tr>
              <a:tr h="258216">
                <a:tc>
                  <a:txBody>
                    <a:bodyPr/>
                    <a:lstStyle/>
                    <a:p>
                      <a:pPr marL="0" marR="0">
                        <a:spcBef>
                          <a:spcPts val="0"/>
                        </a:spcBef>
                        <a:spcAft>
                          <a:spcPts val="0"/>
                        </a:spcAft>
                      </a:pPr>
                      <a:r>
                        <a:rPr lang="en-US" sz="1200" dirty="0">
                          <a:solidFill>
                            <a:schemeClr val="tx1"/>
                          </a:solidFill>
                          <a:effectLst/>
                          <a:latin typeface="Calibri" panose="020F0502020204030204" pitchFamily="34" charset="0"/>
                        </a:rPr>
                        <a:t>May 2</a:t>
                      </a:r>
                      <a:endParaRPr lang="en-US" sz="1200" dirty="0">
                        <a:solidFill>
                          <a:schemeClr val="tx1"/>
                        </a:solidFill>
                        <a:effectLst/>
                        <a:latin typeface="Cambria"/>
                        <a:ea typeface="MS Mincho"/>
                        <a:cs typeface="Times New Roman"/>
                      </a:endParaRPr>
                    </a:p>
                  </a:txBody>
                  <a:tcPr marL="68580" marR="68580" marT="0" marB="0" anchor="ctr"/>
                </a:tc>
                <a:tc>
                  <a:txBody>
                    <a:bodyPr/>
                    <a:lstStyle/>
                    <a:p>
                      <a:pPr marL="0" marR="0">
                        <a:spcBef>
                          <a:spcPts val="0"/>
                        </a:spcBef>
                        <a:spcAft>
                          <a:spcPts val="0"/>
                        </a:spcAft>
                      </a:pPr>
                      <a:r>
                        <a:rPr lang="en-US" sz="1200" dirty="0">
                          <a:effectLst/>
                          <a:latin typeface="Calibri" panose="020F0502020204030204" pitchFamily="34" charset="0"/>
                        </a:rPr>
                        <a:t>Bridge Inspection methods</a:t>
                      </a:r>
                      <a:endParaRPr lang="en-US" sz="1200" dirty="0">
                        <a:effectLst/>
                        <a:latin typeface="Cambria"/>
                        <a:ea typeface="MS Mincho"/>
                        <a:cs typeface="Times New Roman"/>
                      </a:endParaRPr>
                    </a:p>
                  </a:txBody>
                  <a:tcPr marL="68580" marR="68580" marT="0" marB="0" anchor="ctr"/>
                </a:tc>
              </a:tr>
              <a:tr h="258216">
                <a:tc>
                  <a:txBody>
                    <a:bodyPr/>
                    <a:lstStyle/>
                    <a:p>
                      <a:pPr marL="0" marR="0">
                        <a:spcBef>
                          <a:spcPts val="0"/>
                        </a:spcBef>
                        <a:spcAft>
                          <a:spcPts val="0"/>
                        </a:spcAft>
                      </a:pPr>
                      <a:r>
                        <a:rPr lang="en-US" sz="1200" dirty="0">
                          <a:solidFill>
                            <a:schemeClr val="tx1"/>
                          </a:solidFill>
                          <a:effectLst/>
                          <a:latin typeface="Calibri" panose="020F0502020204030204" pitchFamily="34" charset="0"/>
                        </a:rPr>
                        <a:t>June 6</a:t>
                      </a:r>
                      <a:endParaRPr lang="en-US" sz="1200" dirty="0">
                        <a:solidFill>
                          <a:schemeClr val="tx1"/>
                        </a:solidFill>
                        <a:effectLst/>
                        <a:latin typeface="Cambria"/>
                        <a:ea typeface="MS Mincho"/>
                        <a:cs typeface="Times New Roman"/>
                      </a:endParaRPr>
                    </a:p>
                  </a:txBody>
                  <a:tcPr marL="68580" marR="68580" marT="0" marB="0" anchor="ctr"/>
                </a:tc>
                <a:tc>
                  <a:txBody>
                    <a:bodyPr/>
                    <a:lstStyle/>
                    <a:p>
                      <a:pPr marL="0" marR="0">
                        <a:spcBef>
                          <a:spcPts val="0"/>
                        </a:spcBef>
                        <a:spcAft>
                          <a:spcPts val="0"/>
                        </a:spcAft>
                      </a:pPr>
                      <a:r>
                        <a:rPr lang="en-US" sz="1200" dirty="0">
                          <a:effectLst/>
                          <a:latin typeface="Calibri" panose="020F0502020204030204" pitchFamily="34" charset="0"/>
                        </a:rPr>
                        <a:t>Questions of COA &amp; tethered operation</a:t>
                      </a:r>
                      <a:endParaRPr lang="en-US" sz="1200" dirty="0">
                        <a:effectLst/>
                        <a:latin typeface="Cambria"/>
                        <a:ea typeface="MS Mincho"/>
                        <a:cs typeface="Times New Roman"/>
                      </a:endParaRPr>
                    </a:p>
                  </a:txBody>
                  <a:tcPr marL="68580" marR="68580" marT="0" marB="0" anchor="ctr"/>
                </a:tc>
              </a:tr>
              <a:tr h="258216">
                <a:tc>
                  <a:txBody>
                    <a:bodyPr/>
                    <a:lstStyle/>
                    <a:p>
                      <a:pPr marL="0" marR="0">
                        <a:spcBef>
                          <a:spcPts val="0"/>
                        </a:spcBef>
                        <a:spcAft>
                          <a:spcPts val="0"/>
                        </a:spcAft>
                      </a:pPr>
                      <a:r>
                        <a:rPr lang="en-US" sz="1200" dirty="0">
                          <a:solidFill>
                            <a:schemeClr val="tx1"/>
                          </a:solidFill>
                          <a:effectLst/>
                          <a:latin typeface="Calibri" panose="020F0502020204030204" pitchFamily="34" charset="0"/>
                        </a:rPr>
                        <a:t>July 15</a:t>
                      </a:r>
                      <a:endParaRPr lang="en-US" sz="1200" dirty="0">
                        <a:solidFill>
                          <a:schemeClr val="tx1"/>
                        </a:solidFill>
                        <a:effectLst/>
                        <a:latin typeface="Cambria"/>
                        <a:ea typeface="MS Mincho"/>
                        <a:cs typeface="Times New Roman"/>
                      </a:endParaRPr>
                    </a:p>
                  </a:txBody>
                  <a:tcPr marL="68580" marR="68580" marT="0" marB="0" anchor="ctr"/>
                </a:tc>
                <a:tc>
                  <a:txBody>
                    <a:bodyPr/>
                    <a:lstStyle/>
                    <a:p>
                      <a:pPr marL="0" marR="0">
                        <a:spcBef>
                          <a:spcPts val="0"/>
                        </a:spcBef>
                        <a:spcAft>
                          <a:spcPts val="0"/>
                        </a:spcAft>
                      </a:pPr>
                      <a:r>
                        <a:rPr lang="en-US" sz="1200" dirty="0">
                          <a:effectLst/>
                          <a:latin typeface="Calibri" panose="020F0502020204030204" pitchFamily="34" charset="0"/>
                        </a:rPr>
                        <a:t>User needs summary &amp; next steps</a:t>
                      </a:r>
                      <a:endParaRPr lang="en-US" sz="1200" dirty="0">
                        <a:effectLst/>
                        <a:latin typeface="Cambria"/>
                        <a:ea typeface="MS Mincho"/>
                        <a:cs typeface="Times New Roman"/>
                      </a:endParaRPr>
                    </a:p>
                  </a:txBody>
                  <a:tcPr marL="68580" marR="68580" marT="0" marB="0" anchor="ctr"/>
                </a:tc>
              </a:tr>
              <a:tr h="258216">
                <a:tc>
                  <a:txBody>
                    <a:bodyPr/>
                    <a:lstStyle/>
                    <a:p>
                      <a:pPr marL="0" marR="0">
                        <a:spcBef>
                          <a:spcPts val="0"/>
                        </a:spcBef>
                        <a:spcAft>
                          <a:spcPts val="0"/>
                        </a:spcAft>
                      </a:pPr>
                      <a:r>
                        <a:rPr lang="en-US" sz="1200" dirty="0">
                          <a:solidFill>
                            <a:schemeClr val="tx1"/>
                          </a:solidFill>
                          <a:effectLst/>
                          <a:latin typeface="Calibri" panose="020F0502020204030204" pitchFamily="34" charset="0"/>
                        </a:rPr>
                        <a:t>July 29</a:t>
                      </a:r>
                      <a:endParaRPr lang="en-US" sz="1200" dirty="0">
                        <a:solidFill>
                          <a:schemeClr val="tx1"/>
                        </a:solidFill>
                        <a:effectLst/>
                        <a:latin typeface="Cambria"/>
                        <a:ea typeface="MS Mincho"/>
                        <a:cs typeface="Times New Roman"/>
                      </a:endParaRPr>
                    </a:p>
                  </a:txBody>
                  <a:tcPr marL="68580" marR="68580" marT="0" marB="0" anchor="ctr"/>
                </a:tc>
                <a:tc>
                  <a:txBody>
                    <a:bodyPr/>
                    <a:lstStyle/>
                    <a:p>
                      <a:pPr marL="0" marR="0">
                        <a:spcBef>
                          <a:spcPts val="0"/>
                        </a:spcBef>
                        <a:spcAft>
                          <a:spcPts val="0"/>
                        </a:spcAft>
                      </a:pPr>
                      <a:r>
                        <a:rPr lang="en-US" sz="1200" dirty="0">
                          <a:effectLst/>
                          <a:latin typeface="Calibri" panose="020F0502020204030204" pitchFamily="34" charset="0"/>
                        </a:rPr>
                        <a:t>FAA clarification on tethered operations &amp; COA</a:t>
                      </a:r>
                      <a:endParaRPr lang="en-US" sz="1200" dirty="0">
                        <a:effectLst/>
                        <a:latin typeface="Cambria"/>
                        <a:ea typeface="MS Mincho"/>
                        <a:cs typeface="Times New Roman"/>
                      </a:endParaRPr>
                    </a:p>
                  </a:txBody>
                  <a:tcPr marL="68580" marR="68580" marT="0" marB="0" anchor="ctr"/>
                </a:tc>
              </a:tr>
              <a:tr h="258216">
                <a:tc>
                  <a:txBody>
                    <a:bodyPr/>
                    <a:lstStyle/>
                    <a:p>
                      <a:pPr marL="0" marR="0">
                        <a:spcBef>
                          <a:spcPts val="0"/>
                        </a:spcBef>
                        <a:spcAft>
                          <a:spcPts val="0"/>
                        </a:spcAft>
                      </a:pPr>
                      <a:r>
                        <a:rPr lang="en-US" sz="1200" dirty="0">
                          <a:solidFill>
                            <a:schemeClr val="tx1"/>
                          </a:solidFill>
                          <a:effectLst/>
                          <a:latin typeface="Calibri" panose="020F0502020204030204" pitchFamily="34" charset="0"/>
                        </a:rPr>
                        <a:t>August 11</a:t>
                      </a:r>
                      <a:endParaRPr lang="en-US" sz="1200" dirty="0">
                        <a:solidFill>
                          <a:schemeClr val="tx1"/>
                        </a:solidFill>
                        <a:effectLst/>
                        <a:latin typeface="Cambria"/>
                        <a:ea typeface="MS Mincho"/>
                        <a:cs typeface="Times New Roman"/>
                      </a:endParaRPr>
                    </a:p>
                  </a:txBody>
                  <a:tcPr marL="68580" marR="68580" marT="0" marB="0" anchor="ctr"/>
                </a:tc>
                <a:tc>
                  <a:txBody>
                    <a:bodyPr/>
                    <a:lstStyle/>
                    <a:p>
                      <a:pPr marL="0" marR="0">
                        <a:spcBef>
                          <a:spcPts val="0"/>
                        </a:spcBef>
                        <a:spcAft>
                          <a:spcPts val="0"/>
                        </a:spcAft>
                      </a:pPr>
                      <a:r>
                        <a:rPr lang="en-US" sz="1200" dirty="0">
                          <a:effectLst/>
                          <a:latin typeface="Calibri" panose="020F0502020204030204" pitchFamily="34" charset="0"/>
                        </a:rPr>
                        <a:t>Discussion of Alaska UAS Interest Group Conference</a:t>
                      </a:r>
                      <a:endParaRPr lang="en-US" sz="1200" dirty="0">
                        <a:effectLst/>
                        <a:latin typeface="Cambria"/>
                        <a:ea typeface="MS Mincho"/>
                        <a:cs typeface="Times New Roman"/>
                      </a:endParaRPr>
                    </a:p>
                  </a:txBody>
                  <a:tcPr marL="68580" marR="68580" marT="0" marB="0" anchor="ctr"/>
                </a:tc>
              </a:tr>
              <a:tr h="258216">
                <a:tc>
                  <a:txBody>
                    <a:bodyPr/>
                    <a:lstStyle/>
                    <a:p>
                      <a:pPr marL="0" marR="0">
                        <a:spcBef>
                          <a:spcPts val="0"/>
                        </a:spcBef>
                        <a:spcAft>
                          <a:spcPts val="0"/>
                        </a:spcAft>
                      </a:pPr>
                      <a:r>
                        <a:rPr lang="en-US" sz="1200" dirty="0" smtClean="0">
                          <a:solidFill>
                            <a:schemeClr val="tx1"/>
                          </a:solidFill>
                          <a:effectLst/>
                          <a:latin typeface="Calibri" panose="020F0502020204030204" pitchFamily="34" charset="0"/>
                        </a:rPr>
                        <a:t>September 4</a:t>
                      </a:r>
                      <a:endParaRPr lang="en-US" sz="1200" dirty="0">
                        <a:solidFill>
                          <a:schemeClr val="tx1"/>
                        </a:solidFill>
                        <a:effectLst/>
                        <a:latin typeface="Cambria"/>
                        <a:ea typeface="MS Mincho"/>
                        <a:cs typeface="Times New Roman"/>
                      </a:endParaRPr>
                    </a:p>
                  </a:txBody>
                  <a:tcPr marL="68580" marR="68580" marT="0" marB="0" anchor="ctr"/>
                </a:tc>
                <a:tc>
                  <a:txBody>
                    <a:bodyPr/>
                    <a:lstStyle/>
                    <a:p>
                      <a:pPr marL="0" marR="0">
                        <a:spcBef>
                          <a:spcPts val="0"/>
                        </a:spcBef>
                        <a:spcAft>
                          <a:spcPts val="0"/>
                        </a:spcAft>
                      </a:pPr>
                      <a:r>
                        <a:rPr lang="en-US" sz="1200" dirty="0">
                          <a:effectLst/>
                          <a:latin typeface="Calibri" panose="020F0502020204030204" pitchFamily="34" charset="0"/>
                        </a:rPr>
                        <a:t>Latest updates to the User Needs Analysis</a:t>
                      </a:r>
                      <a:endParaRPr lang="en-US" sz="1200" dirty="0">
                        <a:effectLst/>
                        <a:latin typeface="Cambria"/>
                        <a:ea typeface="MS Mincho"/>
                        <a:cs typeface="Times New Roman"/>
                      </a:endParaRPr>
                    </a:p>
                  </a:txBody>
                  <a:tcPr marL="68580" marR="68580" marT="0" marB="0" anchor="ctr"/>
                </a:tc>
              </a:tr>
            </a:tbl>
          </a:graphicData>
        </a:graphic>
      </p:graphicFrame>
      <p:sp>
        <p:nvSpPr>
          <p:cNvPr id="5" name="TextBox 4"/>
          <p:cNvSpPr txBox="1"/>
          <p:nvPr/>
        </p:nvSpPr>
        <p:spPr>
          <a:xfrm>
            <a:off x="152400" y="76200"/>
            <a:ext cx="8915400" cy="523220"/>
          </a:xfrm>
          <a:prstGeom prst="rect">
            <a:avLst/>
          </a:prstGeom>
          <a:solidFill>
            <a:srgbClr val="20130D">
              <a:alpha val="77000"/>
            </a:srgbClr>
          </a:solidFill>
          <a:ln w="22225">
            <a:solidFill>
              <a:schemeClr val="bg1"/>
            </a:solidFill>
          </a:ln>
        </p:spPr>
        <p:txBody>
          <a:bodyPr wrap="square" rtlCol="0">
            <a:spAutoFit/>
          </a:bodyPr>
          <a:lstStyle/>
          <a:p>
            <a:pPr algn="ctr"/>
            <a:r>
              <a:rPr lang="en-US" sz="2800" b="1" cap="all" spc="1000" dirty="0" smtClean="0">
                <a:solidFill>
                  <a:schemeClr val="bg1"/>
                </a:solidFill>
                <a:latin typeface="Arial Narrow" panose="020B0606020202030204" pitchFamily="34" charset="0"/>
              </a:rPr>
              <a:t>Current status</a:t>
            </a:r>
            <a:endParaRPr lang="en-US" sz="2800" b="1" cap="all" spc="1000" dirty="0">
              <a:solidFill>
                <a:schemeClr val="bg1"/>
              </a:solidFill>
              <a:latin typeface="Arial Narrow" panose="020B0606020202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002506271"/>
              </p:ext>
            </p:extLst>
          </p:nvPr>
        </p:nvGraphicFramePr>
        <p:xfrm>
          <a:off x="1371600" y="3810000"/>
          <a:ext cx="6324600" cy="2514600"/>
        </p:xfrm>
        <a:graphic>
          <a:graphicData uri="http://schemas.openxmlformats.org/drawingml/2006/table">
            <a:tbl>
              <a:tblPr firstRow="1" firstCol="1" bandRow="1">
                <a:tableStyleId>{5C22544A-7EE6-4342-B048-85BDC9FD1C3A}</a:tableStyleId>
              </a:tblPr>
              <a:tblGrid>
                <a:gridCol w="1752600"/>
                <a:gridCol w="2313517"/>
                <a:gridCol w="2258483"/>
              </a:tblGrid>
              <a:tr h="304800">
                <a:tc gridSpan="3">
                  <a:txBody>
                    <a:bodyPr/>
                    <a:lstStyle/>
                    <a:p>
                      <a:pPr marL="0" marR="0" algn="ctr">
                        <a:spcBef>
                          <a:spcPts val="0"/>
                        </a:spcBef>
                        <a:spcAft>
                          <a:spcPts val="0"/>
                        </a:spcAft>
                      </a:pPr>
                      <a:r>
                        <a:rPr lang="en-US" sz="1600" dirty="0">
                          <a:effectLst/>
                          <a:latin typeface="Calibri" panose="020F0502020204030204" pitchFamily="34" charset="0"/>
                        </a:rPr>
                        <a:t>Contributors</a:t>
                      </a:r>
                      <a:endParaRPr lang="en-US" sz="1600" dirty="0">
                        <a:effectLst/>
                        <a:latin typeface="Cambria"/>
                        <a:ea typeface="MS Mincho"/>
                        <a:cs typeface="Times New Roman"/>
                      </a:endParaRPr>
                    </a:p>
                  </a:txBody>
                  <a:tcPr marL="68580" marR="68580" marT="0" marB="0" anchor="ctr">
                    <a:solidFill>
                      <a:schemeClr val="bg1">
                        <a:lumMod val="50000"/>
                      </a:schemeClr>
                    </a:solidFill>
                  </a:tcPr>
                </a:tc>
                <a:tc hMerge="1">
                  <a:txBody>
                    <a:bodyPr/>
                    <a:lstStyle/>
                    <a:p>
                      <a:endParaRPr lang="en-US"/>
                    </a:p>
                  </a:txBody>
                  <a:tcPr/>
                </a:tc>
                <a:tc hMerge="1">
                  <a:txBody>
                    <a:bodyPr/>
                    <a:lstStyle/>
                    <a:p>
                      <a:endParaRPr lang="en-US"/>
                    </a:p>
                  </a:txBody>
                  <a:tcPr/>
                </a:tc>
              </a:tr>
              <a:tr h="292100">
                <a:tc>
                  <a:txBody>
                    <a:bodyPr/>
                    <a:lstStyle/>
                    <a:p>
                      <a:pPr marL="0" marR="0">
                        <a:spcBef>
                          <a:spcPts val="0"/>
                        </a:spcBef>
                        <a:spcAft>
                          <a:spcPts val="0"/>
                        </a:spcAft>
                      </a:pPr>
                      <a:r>
                        <a:rPr lang="en-US" sz="1200" dirty="0">
                          <a:solidFill>
                            <a:schemeClr val="tx1"/>
                          </a:solidFill>
                          <a:effectLst/>
                          <a:latin typeface="Calibri" panose="020F0502020204030204" pitchFamily="34" charset="0"/>
                        </a:rPr>
                        <a:t>Keith Cunningham</a:t>
                      </a:r>
                      <a:endParaRPr lang="en-US" sz="1200" dirty="0">
                        <a:solidFill>
                          <a:schemeClr val="tx1"/>
                        </a:solidFill>
                        <a:effectLst/>
                        <a:latin typeface="Cambria"/>
                        <a:ea typeface="MS Mincho"/>
                        <a:cs typeface="Times New Roman"/>
                      </a:endParaRPr>
                    </a:p>
                  </a:txBody>
                  <a:tcPr marL="68580" marR="68580" marT="0" marB="0" anchor="ctr"/>
                </a:tc>
                <a:tc>
                  <a:txBody>
                    <a:bodyPr/>
                    <a:lstStyle/>
                    <a:p>
                      <a:pPr marL="0" marR="0">
                        <a:spcBef>
                          <a:spcPts val="0"/>
                        </a:spcBef>
                        <a:spcAft>
                          <a:spcPts val="0"/>
                        </a:spcAft>
                      </a:pPr>
                      <a:r>
                        <a:rPr lang="en-US" sz="1200" dirty="0">
                          <a:effectLst/>
                          <a:latin typeface="Calibri" panose="020F0502020204030204" pitchFamily="34" charset="0"/>
                        </a:rPr>
                        <a:t>UAF, ACUASI</a:t>
                      </a:r>
                      <a:endParaRPr lang="en-US" sz="1200" dirty="0">
                        <a:effectLst/>
                        <a:latin typeface="Cambria"/>
                        <a:ea typeface="MS Mincho"/>
                        <a:cs typeface="Times New Roman"/>
                      </a:endParaRPr>
                    </a:p>
                  </a:txBody>
                  <a:tcPr marL="68580" marR="68580" marT="0" marB="0" anchor="ctr"/>
                </a:tc>
                <a:tc>
                  <a:txBody>
                    <a:bodyPr/>
                    <a:lstStyle/>
                    <a:p>
                      <a:pPr marL="0" marR="0">
                        <a:spcBef>
                          <a:spcPts val="0"/>
                        </a:spcBef>
                        <a:spcAft>
                          <a:spcPts val="0"/>
                        </a:spcAft>
                      </a:pPr>
                      <a:r>
                        <a:rPr lang="en-US" sz="1200" u="none" strike="noStrike" dirty="0">
                          <a:effectLst/>
                          <a:latin typeface="Calibri" panose="020F0502020204030204" pitchFamily="34" charset="0"/>
                        </a:rPr>
                        <a:t>kwcunningham@alaska.edu</a:t>
                      </a:r>
                      <a:endParaRPr lang="en-US" sz="1200" dirty="0">
                        <a:effectLst/>
                        <a:latin typeface="Cambria"/>
                        <a:ea typeface="MS Mincho"/>
                        <a:cs typeface="Times New Roman"/>
                      </a:endParaRPr>
                    </a:p>
                  </a:txBody>
                  <a:tcPr marL="68580" marR="68580" marT="0" marB="0" anchor="ctr"/>
                </a:tc>
              </a:tr>
              <a:tr h="228600">
                <a:tc>
                  <a:txBody>
                    <a:bodyPr/>
                    <a:lstStyle/>
                    <a:p>
                      <a:pPr marL="0" marR="0">
                        <a:spcBef>
                          <a:spcPts val="0"/>
                        </a:spcBef>
                        <a:spcAft>
                          <a:spcPts val="0"/>
                        </a:spcAft>
                      </a:pPr>
                      <a:r>
                        <a:rPr lang="en-US" sz="1200" dirty="0">
                          <a:solidFill>
                            <a:schemeClr val="tx1"/>
                          </a:solidFill>
                          <a:effectLst/>
                          <a:latin typeface="Calibri" panose="020F0502020204030204" pitchFamily="34" charset="0"/>
                        </a:rPr>
                        <a:t>Dave Lattanzi</a:t>
                      </a:r>
                      <a:endParaRPr lang="en-US" sz="1200" dirty="0">
                        <a:solidFill>
                          <a:schemeClr val="tx1"/>
                        </a:solidFill>
                        <a:effectLst/>
                        <a:latin typeface="Cambria"/>
                        <a:ea typeface="MS Mincho"/>
                        <a:cs typeface="Times New Roman"/>
                      </a:endParaRPr>
                    </a:p>
                  </a:txBody>
                  <a:tcPr marL="68580" marR="68580" marT="0" marB="0" anchor="ctr"/>
                </a:tc>
                <a:tc>
                  <a:txBody>
                    <a:bodyPr/>
                    <a:lstStyle/>
                    <a:p>
                      <a:pPr marL="0" marR="0">
                        <a:spcBef>
                          <a:spcPts val="0"/>
                        </a:spcBef>
                        <a:spcAft>
                          <a:spcPts val="0"/>
                        </a:spcAft>
                      </a:pPr>
                      <a:r>
                        <a:rPr lang="en-US" sz="1200" dirty="0">
                          <a:effectLst/>
                          <a:latin typeface="Calibri" panose="020F0502020204030204" pitchFamily="34" charset="0"/>
                        </a:rPr>
                        <a:t>George Mason University</a:t>
                      </a:r>
                      <a:endParaRPr lang="en-US" sz="1200" dirty="0">
                        <a:effectLst/>
                        <a:latin typeface="Cambria"/>
                        <a:ea typeface="MS Mincho"/>
                        <a:cs typeface="Times New Roman"/>
                      </a:endParaRPr>
                    </a:p>
                  </a:txBody>
                  <a:tcPr marL="68580" marR="68580" marT="0" marB="0" anchor="ctr"/>
                </a:tc>
                <a:tc>
                  <a:txBody>
                    <a:bodyPr/>
                    <a:lstStyle/>
                    <a:p>
                      <a:pPr marL="0" marR="0">
                        <a:spcBef>
                          <a:spcPts val="0"/>
                        </a:spcBef>
                        <a:spcAft>
                          <a:spcPts val="0"/>
                        </a:spcAft>
                      </a:pPr>
                      <a:r>
                        <a:rPr lang="en-US" sz="1200" u="none" strike="noStrike" dirty="0" smtClean="0">
                          <a:effectLst/>
                          <a:latin typeface="Calibri" panose="020F0502020204030204" pitchFamily="34" charset="0"/>
                        </a:rPr>
                        <a:t>dlattanz@gmu.edu</a:t>
                      </a:r>
                    </a:p>
                  </a:txBody>
                  <a:tcPr marL="68580" marR="68580" marT="0" marB="0" anchor="ctr"/>
                </a:tc>
              </a:tr>
              <a:tr h="241300">
                <a:tc>
                  <a:txBody>
                    <a:bodyPr/>
                    <a:lstStyle/>
                    <a:p>
                      <a:pPr marL="0" marR="0">
                        <a:spcBef>
                          <a:spcPts val="0"/>
                        </a:spcBef>
                        <a:spcAft>
                          <a:spcPts val="0"/>
                        </a:spcAft>
                      </a:pPr>
                      <a:r>
                        <a:rPr lang="en-US" sz="1200" dirty="0">
                          <a:solidFill>
                            <a:schemeClr val="tx1"/>
                          </a:solidFill>
                          <a:effectLst/>
                          <a:latin typeface="Calibri" panose="020F0502020204030204" pitchFamily="34" charset="0"/>
                        </a:rPr>
                        <a:t>Rodney Dell’Andrea</a:t>
                      </a:r>
                      <a:endParaRPr lang="en-US" sz="1200" dirty="0">
                        <a:solidFill>
                          <a:schemeClr val="tx1"/>
                        </a:solidFill>
                        <a:effectLst/>
                        <a:latin typeface="Cambria"/>
                        <a:ea typeface="MS Mincho"/>
                        <a:cs typeface="Times New Roman"/>
                      </a:endParaRPr>
                    </a:p>
                  </a:txBody>
                  <a:tcPr marL="68580" marR="68580" marT="0" marB="0" anchor="ctr"/>
                </a:tc>
                <a:tc>
                  <a:txBody>
                    <a:bodyPr/>
                    <a:lstStyle/>
                    <a:p>
                      <a:pPr marL="0" marR="0">
                        <a:spcBef>
                          <a:spcPts val="0"/>
                        </a:spcBef>
                        <a:spcAft>
                          <a:spcPts val="0"/>
                        </a:spcAft>
                      </a:pPr>
                      <a:r>
                        <a:rPr lang="en-US" sz="1200" dirty="0">
                          <a:effectLst/>
                          <a:latin typeface="Calibri" panose="020F0502020204030204" pitchFamily="34" charset="0"/>
                        </a:rPr>
                        <a:t>USFS, Structural Engineer</a:t>
                      </a:r>
                      <a:endParaRPr lang="en-US" sz="1200" dirty="0">
                        <a:effectLst/>
                        <a:latin typeface="Cambria"/>
                        <a:ea typeface="MS Mincho"/>
                        <a:cs typeface="Times New Roman"/>
                      </a:endParaRPr>
                    </a:p>
                  </a:txBody>
                  <a:tcPr marL="68580" marR="68580" marT="0" marB="0" anchor="ctr"/>
                </a:tc>
                <a:tc>
                  <a:txBody>
                    <a:bodyPr/>
                    <a:lstStyle/>
                    <a:p>
                      <a:pPr marL="0" marR="0">
                        <a:spcBef>
                          <a:spcPts val="0"/>
                        </a:spcBef>
                        <a:spcAft>
                          <a:spcPts val="0"/>
                        </a:spcAft>
                      </a:pPr>
                      <a:r>
                        <a:rPr lang="en-US" sz="1200" u="none" strike="noStrike" dirty="0">
                          <a:effectLst/>
                          <a:latin typeface="Calibri" panose="020F0502020204030204" pitchFamily="34" charset="0"/>
                        </a:rPr>
                        <a:t>rdellandrea@fs.fed.edu</a:t>
                      </a:r>
                      <a:endParaRPr lang="en-US" sz="1200" dirty="0">
                        <a:effectLst/>
                        <a:latin typeface="Cambria"/>
                        <a:ea typeface="MS Mincho"/>
                        <a:cs typeface="Times New Roman"/>
                      </a:endParaRPr>
                    </a:p>
                  </a:txBody>
                  <a:tcPr marL="68580" marR="68580" marT="0" marB="0" anchor="ctr"/>
                </a:tc>
              </a:tr>
              <a:tr h="241300">
                <a:tc>
                  <a:txBody>
                    <a:bodyPr/>
                    <a:lstStyle/>
                    <a:p>
                      <a:pPr marL="0" marR="0">
                        <a:spcBef>
                          <a:spcPts val="0"/>
                        </a:spcBef>
                        <a:spcAft>
                          <a:spcPts val="0"/>
                        </a:spcAft>
                      </a:pPr>
                      <a:r>
                        <a:rPr lang="en-US" sz="1200" dirty="0">
                          <a:solidFill>
                            <a:schemeClr val="tx1"/>
                          </a:solidFill>
                          <a:effectLst/>
                          <a:latin typeface="Calibri" panose="020F0502020204030204" pitchFamily="34" charset="0"/>
                        </a:rPr>
                        <a:t>Mark Riley</a:t>
                      </a:r>
                      <a:endParaRPr lang="en-US" sz="1200" dirty="0">
                        <a:solidFill>
                          <a:schemeClr val="tx1"/>
                        </a:solidFill>
                        <a:effectLst/>
                        <a:latin typeface="Cambria"/>
                        <a:ea typeface="MS Mincho"/>
                        <a:cs typeface="Times New Roman"/>
                      </a:endParaRPr>
                    </a:p>
                  </a:txBody>
                  <a:tcPr marL="68580" marR="68580" marT="0" marB="0" anchor="ctr"/>
                </a:tc>
                <a:tc>
                  <a:txBody>
                    <a:bodyPr/>
                    <a:lstStyle/>
                    <a:p>
                      <a:pPr marL="0" marR="0">
                        <a:spcBef>
                          <a:spcPts val="0"/>
                        </a:spcBef>
                        <a:spcAft>
                          <a:spcPts val="0"/>
                        </a:spcAft>
                      </a:pPr>
                      <a:r>
                        <a:rPr lang="en-US" sz="1200" dirty="0">
                          <a:effectLst/>
                          <a:latin typeface="Calibri" panose="020F0502020204030204" pitchFamily="34" charset="0"/>
                        </a:rPr>
                        <a:t>USFS, Remote Sensing</a:t>
                      </a:r>
                      <a:endParaRPr lang="en-US" sz="1200" dirty="0">
                        <a:effectLst/>
                        <a:latin typeface="Cambria"/>
                        <a:ea typeface="MS Mincho"/>
                        <a:cs typeface="Times New Roman"/>
                      </a:endParaRPr>
                    </a:p>
                  </a:txBody>
                  <a:tcPr marL="68580" marR="68580" marT="0" marB="0" anchor="ctr"/>
                </a:tc>
                <a:tc>
                  <a:txBody>
                    <a:bodyPr/>
                    <a:lstStyle/>
                    <a:p>
                      <a:pPr marL="0" marR="0">
                        <a:spcBef>
                          <a:spcPts val="0"/>
                        </a:spcBef>
                        <a:spcAft>
                          <a:spcPts val="0"/>
                        </a:spcAft>
                      </a:pPr>
                      <a:r>
                        <a:rPr lang="en-US" sz="1200" u="none" strike="noStrike" dirty="0">
                          <a:effectLst/>
                          <a:latin typeface="Calibri" panose="020F0502020204030204" pitchFamily="34" charset="0"/>
                        </a:rPr>
                        <a:t>markriley@fs.fed.us</a:t>
                      </a:r>
                      <a:endParaRPr lang="en-US" sz="1200" dirty="0">
                        <a:effectLst/>
                        <a:latin typeface="Cambria"/>
                        <a:ea typeface="MS Mincho"/>
                        <a:cs typeface="Times New Roman"/>
                      </a:endParaRPr>
                    </a:p>
                  </a:txBody>
                  <a:tcPr marL="68580" marR="68580" marT="0" marB="0" anchor="ctr"/>
                </a:tc>
              </a:tr>
              <a:tr h="241300">
                <a:tc>
                  <a:txBody>
                    <a:bodyPr/>
                    <a:lstStyle/>
                    <a:p>
                      <a:pPr marL="0" marR="0">
                        <a:spcBef>
                          <a:spcPts val="0"/>
                        </a:spcBef>
                        <a:spcAft>
                          <a:spcPts val="0"/>
                        </a:spcAft>
                      </a:pPr>
                      <a:r>
                        <a:rPr lang="en-US" sz="1200" dirty="0">
                          <a:solidFill>
                            <a:schemeClr val="tx1"/>
                          </a:solidFill>
                          <a:effectLst/>
                          <a:latin typeface="Calibri" panose="020F0502020204030204" pitchFamily="34" charset="0"/>
                        </a:rPr>
                        <a:t>Robert Goetz</a:t>
                      </a:r>
                      <a:endParaRPr lang="en-US" sz="1200" dirty="0">
                        <a:solidFill>
                          <a:schemeClr val="tx1"/>
                        </a:solidFill>
                        <a:effectLst/>
                        <a:latin typeface="Cambria"/>
                        <a:ea typeface="MS Mincho"/>
                        <a:cs typeface="Times New Roman"/>
                      </a:endParaRPr>
                    </a:p>
                  </a:txBody>
                  <a:tcPr marL="68580" marR="68580" marT="0" marB="0" anchor="ctr"/>
                </a:tc>
                <a:tc>
                  <a:txBody>
                    <a:bodyPr/>
                    <a:lstStyle/>
                    <a:p>
                      <a:pPr marL="0" marR="0" algn="l">
                        <a:spcBef>
                          <a:spcPts val="0"/>
                        </a:spcBef>
                        <a:spcAft>
                          <a:spcPts val="0"/>
                        </a:spcAft>
                      </a:pPr>
                      <a:r>
                        <a:rPr lang="en-US" sz="1200" dirty="0" smtClean="0">
                          <a:effectLst/>
                          <a:latin typeface="Calibri" panose="020F0502020204030204" pitchFamily="34" charset="0"/>
                        </a:rPr>
                        <a:t>USFS, Geospatial</a:t>
                      </a:r>
                      <a:endParaRPr lang="en-US" sz="1200" dirty="0">
                        <a:effectLst/>
                        <a:latin typeface="Cambria"/>
                        <a:ea typeface="MS Mincho"/>
                        <a:cs typeface="Times New Roman"/>
                      </a:endParaRPr>
                    </a:p>
                  </a:txBody>
                  <a:tcPr marL="68580" marR="68580" marT="0" marB="0" anchor="ctr"/>
                </a:tc>
                <a:tc>
                  <a:txBody>
                    <a:bodyPr/>
                    <a:lstStyle/>
                    <a:p>
                      <a:pPr marL="0" marR="0">
                        <a:spcBef>
                          <a:spcPts val="0"/>
                        </a:spcBef>
                        <a:spcAft>
                          <a:spcPts val="0"/>
                        </a:spcAft>
                      </a:pPr>
                      <a:r>
                        <a:rPr lang="en-US" sz="1200" u="none" strike="noStrike" dirty="0">
                          <a:effectLst/>
                          <a:latin typeface="Calibri" panose="020F0502020204030204" pitchFamily="34" charset="0"/>
                        </a:rPr>
                        <a:t>rgoetz@fs.fed.us</a:t>
                      </a:r>
                      <a:endParaRPr lang="en-US" sz="1200" dirty="0">
                        <a:effectLst/>
                        <a:latin typeface="Cambria"/>
                        <a:ea typeface="MS Mincho"/>
                        <a:cs typeface="Times New Roman"/>
                      </a:endParaRPr>
                    </a:p>
                  </a:txBody>
                  <a:tcPr marL="68580" marR="68580" marT="0" marB="0" anchor="ctr"/>
                </a:tc>
              </a:tr>
              <a:tr h="241300">
                <a:tc>
                  <a:txBody>
                    <a:bodyPr/>
                    <a:lstStyle/>
                    <a:p>
                      <a:pPr marL="0" marR="0">
                        <a:spcBef>
                          <a:spcPts val="0"/>
                        </a:spcBef>
                        <a:spcAft>
                          <a:spcPts val="0"/>
                        </a:spcAft>
                      </a:pPr>
                      <a:r>
                        <a:rPr lang="en-US" sz="1200" dirty="0">
                          <a:solidFill>
                            <a:schemeClr val="tx1"/>
                          </a:solidFill>
                          <a:effectLst/>
                          <a:latin typeface="Calibri" panose="020F0502020204030204" pitchFamily="34" charset="0"/>
                        </a:rPr>
                        <a:t>Tom Heutte</a:t>
                      </a:r>
                      <a:endParaRPr lang="en-US" sz="1200" dirty="0">
                        <a:solidFill>
                          <a:schemeClr val="tx1"/>
                        </a:solidFill>
                        <a:effectLst/>
                        <a:latin typeface="Cambria"/>
                        <a:ea typeface="MS Mincho"/>
                        <a:cs typeface="Times New Roman"/>
                      </a:endParaRPr>
                    </a:p>
                  </a:txBody>
                  <a:tcPr marL="68580" marR="68580" marT="0" marB="0" anchor="ctr"/>
                </a:tc>
                <a:tc>
                  <a:txBody>
                    <a:bodyPr/>
                    <a:lstStyle/>
                    <a:p>
                      <a:pPr marL="0" marR="0">
                        <a:spcBef>
                          <a:spcPts val="0"/>
                        </a:spcBef>
                        <a:spcAft>
                          <a:spcPts val="0"/>
                        </a:spcAft>
                      </a:pPr>
                      <a:r>
                        <a:rPr lang="en-US" sz="1200" dirty="0">
                          <a:effectLst/>
                          <a:latin typeface="Calibri" panose="020F0502020204030204" pitchFamily="34" charset="0"/>
                        </a:rPr>
                        <a:t>USFS, Regional Aviation</a:t>
                      </a:r>
                      <a:endParaRPr lang="en-US" sz="1200" dirty="0">
                        <a:effectLst/>
                        <a:latin typeface="Cambria"/>
                        <a:ea typeface="MS Mincho"/>
                        <a:cs typeface="Times New Roman"/>
                      </a:endParaRPr>
                    </a:p>
                  </a:txBody>
                  <a:tcPr marL="68580" marR="68580" marT="0" marB="0" anchor="ctr"/>
                </a:tc>
                <a:tc>
                  <a:txBody>
                    <a:bodyPr/>
                    <a:lstStyle/>
                    <a:p>
                      <a:pPr marL="0" marR="0">
                        <a:spcBef>
                          <a:spcPts val="0"/>
                        </a:spcBef>
                        <a:spcAft>
                          <a:spcPts val="0"/>
                        </a:spcAft>
                      </a:pPr>
                      <a:r>
                        <a:rPr lang="en-US" sz="1200" dirty="0" smtClean="0">
                          <a:effectLst/>
                          <a:latin typeface="Calibri" panose="020F0502020204030204" pitchFamily="34" charset="0"/>
                        </a:rPr>
                        <a:t>theutte@fs.fed.us</a:t>
                      </a:r>
                    </a:p>
                  </a:txBody>
                  <a:tcPr marL="68580" marR="68580" marT="0" marB="0" anchor="ctr"/>
                </a:tc>
              </a:tr>
              <a:tr h="241300">
                <a:tc>
                  <a:txBody>
                    <a:bodyPr/>
                    <a:lstStyle/>
                    <a:p>
                      <a:pPr marL="0" marR="0">
                        <a:spcBef>
                          <a:spcPts val="0"/>
                        </a:spcBef>
                        <a:spcAft>
                          <a:spcPts val="0"/>
                        </a:spcAft>
                      </a:pPr>
                      <a:r>
                        <a:rPr lang="en-US" sz="1200" dirty="0" smtClean="0">
                          <a:solidFill>
                            <a:schemeClr val="tx1"/>
                          </a:solidFill>
                          <a:effectLst/>
                          <a:latin typeface="Calibri" panose="020F0502020204030204" pitchFamily="34" charset="0"/>
                          <a:ea typeface="MS Mincho"/>
                          <a:cs typeface="Times New Roman"/>
                        </a:rPr>
                        <a:t>Everett</a:t>
                      </a:r>
                      <a:r>
                        <a:rPr lang="en-US" sz="1200" baseline="0" dirty="0" smtClean="0">
                          <a:solidFill>
                            <a:schemeClr val="tx1"/>
                          </a:solidFill>
                          <a:effectLst/>
                          <a:latin typeface="Calibri" panose="020F0502020204030204" pitchFamily="34" charset="0"/>
                          <a:ea typeface="MS Mincho"/>
                          <a:cs typeface="Times New Roman"/>
                        </a:rPr>
                        <a:t> Hinkley</a:t>
                      </a:r>
                      <a:endParaRPr lang="en-US" sz="1200" dirty="0">
                        <a:solidFill>
                          <a:schemeClr val="tx1"/>
                        </a:solidFill>
                        <a:effectLst/>
                        <a:latin typeface="Calibri" panose="020F0502020204030204" pitchFamily="34" charset="0"/>
                        <a:ea typeface="MS Mincho"/>
                        <a:cs typeface="Times New Roman"/>
                      </a:endParaRPr>
                    </a:p>
                  </a:txBody>
                  <a:tcPr marL="68580" marR="68580" marT="0" marB="0" anchor="ctr"/>
                </a:tc>
                <a:tc>
                  <a:txBody>
                    <a:bodyPr/>
                    <a:lstStyle/>
                    <a:p>
                      <a:pPr marL="0" marR="0">
                        <a:spcBef>
                          <a:spcPts val="0"/>
                        </a:spcBef>
                        <a:spcAft>
                          <a:spcPts val="0"/>
                        </a:spcAft>
                      </a:pPr>
                      <a:r>
                        <a:rPr lang="en-US" sz="1200" dirty="0" smtClean="0">
                          <a:effectLst/>
                          <a:latin typeface="Calibri" panose="020F0502020204030204" pitchFamily="34" charset="0"/>
                          <a:ea typeface="MS Mincho"/>
                          <a:cs typeface="Times New Roman"/>
                        </a:rPr>
                        <a:t>USFS, WO Remote Sensing</a:t>
                      </a:r>
                      <a:endParaRPr lang="en-US" sz="1200" dirty="0">
                        <a:effectLst/>
                        <a:latin typeface="Calibri" panose="020F0502020204030204" pitchFamily="34" charset="0"/>
                        <a:ea typeface="MS Mincho"/>
                        <a:cs typeface="Times New Roman"/>
                      </a:endParaRPr>
                    </a:p>
                  </a:txBody>
                  <a:tcPr marL="68580" marR="68580" marT="0" marB="0" anchor="ctr"/>
                </a:tc>
                <a:tc>
                  <a:txBody>
                    <a:bodyPr/>
                    <a:lstStyle/>
                    <a:p>
                      <a:pPr marL="0" marR="0">
                        <a:spcBef>
                          <a:spcPts val="0"/>
                        </a:spcBef>
                        <a:spcAft>
                          <a:spcPts val="0"/>
                        </a:spcAft>
                      </a:pPr>
                      <a:r>
                        <a:rPr lang="en-US" sz="1200" dirty="0" smtClean="0">
                          <a:effectLst/>
                          <a:latin typeface="Calibri" panose="020F0502020204030204" pitchFamily="34" charset="0"/>
                          <a:ea typeface="MS Mincho"/>
                          <a:cs typeface="Times New Roman"/>
                        </a:rPr>
                        <a:t>ehinkley@fs.fed.us</a:t>
                      </a:r>
                    </a:p>
                  </a:txBody>
                  <a:tcPr marL="68580" marR="68580" marT="0" marB="0" anchor="ctr"/>
                </a:tc>
              </a:tr>
              <a:tr h="241300">
                <a:tc>
                  <a:txBody>
                    <a:bodyPr/>
                    <a:lstStyle/>
                    <a:p>
                      <a:pPr marL="0" marR="0">
                        <a:spcBef>
                          <a:spcPts val="0"/>
                        </a:spcBef>
                        <a:spcAft>
                          <a:spcPts val="0"/>
                        </a:spcAft>
                      </a:pPr>
                      <a:r>
                        <a:rPr lang="en-US" sz="1200" dirty="0">
                          <a:solidFill>
                            <a:schemeClr val="tx1"/>
                          </a:solidFill>
                          <a:effectLst/>
                          <a:latin typeface="Calibri" panose="020F0502020204030204" pitchFamily="34" charset="0"/>
                        </a:rPr>
                        <a:t>Michael Wilcox</a:t>
                      </a:r>
                      <a:endParaRPr lang="en-US" sz="1200" dirty="0">
                        <a:solidFill>
                          <a:schemeClr val="tx1"/>
                        </a:solidFill>
                        <a:effectLst/>
                        <a:latin typeface="Cambria"/>
                        <a:ea typeface="MS Mincho"/>
                        <a:cs typeface="Times New Roman"/>
                      </a:endParaRPr>
                    </a:p>
                  </a:txBody>
                  <a:tcPr marL="68580" marR="68580" marT="0" marB="0" anchor="ctr"/>
                </a:tc>
                <a:tc>
                  <a:txBody>
                    <a:bodyPr/>
                    <a:lstStyle/>
                    <a:p>
                      <a:pPr marL="0" marR="0">
                        <a:spcBef>
                          <a:spcPts val="0"/>
                        </a:spcBef>
                        <a:spcAft>
                          <a:spcPts val="0"/>
                        </a:spcAft>
                      </a:pPr>
                      <a:r>
                        <a:rPr lang="en-US" sz="1200" dirty="0" smtClean="0">
                          <a:effectLst/>
                          <a:latin typeface="Calibri" panose="020F0502020204030204" pitchFamily="34" charset="0"/>
                        </a:rPr>
                        <a:t>USFS, Environmental</a:t>
                      </a:r>
                      <a:endParaRPr lang="en-US" sz="1200" dirty="0">
                        <a:effectLst/>
                        <a:latin typeface="Cambria"/>
                        <a:ea typeface="MS Mincho"/>
                        <a:cs typeface="Times New Roman"/>
                      </a:endParaRPr>
                    </a:p>
                  </a:txBody>
                  <a:tcPr marL="68580" marR="68580" marT="0" marB="0" anchor="ctr"/>
                </a:tc>
                <a:tc>
                  <a:txBody>
                    <a:bodyPr/>
                    <a:lstStyle/>
                    <a:p>
                      <a:pPr marL="0" marR="0">
                        <a:spcBef>
                          <a:spcPts val="0"/>
                        </a:spcBef>
                        <a:spcAft>
                          <a:spcPts val="0"/>
                        </a:spcAft>
                      </a:pPr>
                      <a:r>
                        <a:rPr lang="en-US" sz="1200" dirty="0" smtClean="0">
                          <a:effectLst/>
                          <a:latin typeface="Calibri" panose="020F0502020204030204" pitchFamily="34" charset="0"/>
                        </a:rPr>
                        <a:t>mrwilcox@fs.fed.us</a:t>
                      </a:r>
                      <a:endParaRPr lang="en-US" sz="1200" dirty="0" smtClean="0">
                        <a:effectLst/>
                        <a:latin typeface="Cambria"/>
                        <a:ea typeface="MS Mincho"/>
                        <a:cs typeface="Times New Roman"/>
                      </a:endParaRPr>
                    </a:p>
                  </a:txBody>
                  <a:tcPr marL="68580" marR="68580" marT="0" marB="0" anchor="ctr"/>
                </a:tc>
              </a:tr>
              <a:tr h="241300">
                <a:tc>
                  <a:txBody>
                    <a:bodyPr/>
                    <a:lstStyle/>
                    <a:p>
                      <a:pPr marL="0" marR="0">
                        <a:spcBef>
                          <a:spcPts val="0"/>
                        </a:spcBef>
                        <a:spcAft>
                          <a:spcPts val="0"/>
                        </a:spcAft>
                      </a:pPr>
                      <a:r>
                        <a:rPr lang="en-US" sz="1200" dirty="0">
                          <a:solidFill>
                            <a:schemeClr val="tx1"/>
                          </a:solidFill>
                          <a:effectLst/>
                          <a:latin typeface="Calibri" panose="020F0502020204030204" pitchFamily="34" charset="0"/>
                        </a:rPr>
                        <a:t>Rayjan Wilson</a:t>
                      </a:r>
                      <a:endParaRPr lang="en-US" sz="1200" dirty="0">
                        <a:solidFill>
                          <a:schemeClr val="tx1"/>
                        </a:solidFill>
                        <a:effectLst/>
                        <a:latin typeface="Cambria"/>
                        <a:ea typeface="MS Mincho"/>
                        <a:cs typeface="Times New Roman"/>
                      </a:endParaRPr>
                    </a:p>
                  </a:txBody>
                  <a:tcPr marL="68580" marR="68580" marT="0" marB="0" anchor="ctr"/>
                </a:tc>
                <a:tc>
                  <a:txBody>
                    <a:bodyPr/>
                    <a:lstStyle/>
                    <a:p>
                      <a:pPr marL="0" marR="0">
                        <a:spcBef>
                          <a:spcPts val="0"/>
                        </a:spcBef>
                        <a:spcAft>
                          <a:spcPts val="0"/>
                        </a:spcAft>
                      </a:pPr>
                      <a:r>
                        <a:rPr lang="en-US" sz="1200" dirty="0">
                          <a:effectLst/>
                          <a:latin typeface="Calibri" panose="020F0502020204030204" pitchFamily="34" charset="0"/>
                        </a:rPr>
                        <a:t>UAF, ACUASI</a:t>
                      </a:r>
                      <a:endParaRPr lang="en-US" sz="1200" dirty="0">
                        <a:effectLst/>
                        <a:latin typeface="Cambria"/>
                        <a:ea typeface="MS Mincho"/>
                        <a:cs typeface="Times New Roman"/>
                      </a:endParaRPr>
                    </a:p>
                  </a:txBody>
                  <a:tcPr marL="68580" marR="68580" marT="0" marB="0" anchor="ctr"/>
                </a:tc>
                <a:tc>
                  <a:txBody>
                    <a:bodyPr/>
                    <a:lstStyle/>
                    <a:p>
                      <a:pPr marL="0" marR="0">
                        <a:spcBef>
                          <a:spcPts val="0"/>
                        </a:spcBef>
                        <a:spcAft>
                          <a:spcPts val="0"/>
                        </a:spcAft>
                      </a:pPr>
                      <a:r>
                        <a:rPr lang="en-US" sz="1200" dirty="0" smtClean="0">
                          <a:effectLst/>
                          <a:latin typeface="Calibri" panose="020F0502020204030204" pitchFamily="34" charset="0"/>
                        </a:rPr>
                        <a:t>rayjan.wilson@alaska.edu</a:t>
                      </a:r>
                      <a:endParaRPr lang="en-US" sz="1200" dirty="0" smtClean="0">
                        <a:effectLst/>
                        <a:latin typeface="Cambria"/>
                        <a:ea typeface="MS Mincho"/>
                        <a:cs typeface="Times New Roman"/>
                      </a:endParaRPr>
                    </a:p>
                  </a:txBody>
                  <a:tcPr marL="68580" marR="68580" marT="0" marB="0" anchor="ctr"/>
                </a:tc>
              </a:tr>
            </a:tbl>
          </a:graphicData>
        </a:graphic>
      </p:graphicFrame>
    </p:spTree>
    <p:extLst>
      <p:ext uri="{BB962C8B-B14F-4D97-AF65-F5344CB8AC3E}">
        <p14:creationId xmlns:p14="http://schemas.microsoft.com/office/powerpoint/2010/main" val="1816759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861414"/>
            <a:ext cx="4497463"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AFE133F0-4F6E-40E1-98EB-1CAC1D985DCD}" type="slidenum">
              <a:rPr lang="en-US" smtClean="0"/>
              <a:pPr>
                <a:defRPr/>
              </a:pPr>
              <a:t>35</a:t>
            </a:fld>
            <a:endParaRPr lang="en-US"/>
          </a:p>
        </p:txBody>
      </p:sp>
      <p:sp>
        <p:nvSpPr>
          <p:cNvPr id="4" name="TextBox 3"/>
          <p:cNvSpPr txBox="1"/>
          <p:nvPr/>
        </p:nvSpPr>
        <p:spPr>
          <a:xfrm>
            <a:off x="152400" y="748248"/>
            <a:ext cx="8763000" cy="3323987"/>
          </a:xfrm>
          <a:prstGeom prst="rect">
            <a:avLst/>
          </a:prstGeom>
          <a:noFill/>
        </p:spPr>
        <p:txBody>
          <a:bodyPr wrap="square" rtlCol="0">
            <a:spAutoFit/>
          </a:bodyPr>
          <a:lstStyle/>
          <a:p>
            <a:pPr marL="514350" indent="-514350">
              <a:lnSpc>
                <a:spcPct val="150000"/>
              </a:lnSpc>
              <a:buFont typeface="+mj-lt"/>
              <a:buAutoNum type="arabicParenR"/>
            </a:pPr>
            <a:r>
              <a:rPr lang="en-US" sz="2800" dirty="0">
                <a:latin typeface="Calibri" panose="020F0502020204030204" pitchFamily="34" charset="0"/>
              </a:rPr>
              <a:t>Forest Service national </a:t>
            </a:r>
            <a:r>
              <a:rPr lang="en-US" sz="2800" dirty="0" smtClean="0">
                <a:latin typeface="Calibri" panose="020F0502020204030204" pitchFamily="34" charset="0"/>
              </a:rPr>
              <a:t>endorsement </a:t>
            </a:r>
            <a:r>
              <a:rPr lang="en-US" sz="2800" dirty="0" smtClean="0">
                <a:solidFill>
                  <a:srgbClr val="00B050"/>
                </a:solidFill>
                <a:latin typeface="Calibri" panose="020F0502020204030204" pitchFamily="34" charset="0"/>
              </a:rPr>
              <a:t>(Complete)</a:t>
            </a:r>
            <a:endParaRPr lang="en-US" sz="2800" dirty="0">
              <a:solidFill>
                <a:srgbClr val="00B050"/>
              </a:solidFill>
              <a:latin typeface="Calibri" panose="020F0502020204030204" pitchFamily="34" charset="0"/>
            </a:endParaRPr>
          </a:p>
          <a:p>
            <a:pPr marL="514350" indent="-514350">
              <a:lnSpc>
                <a:spcPct val="150000"/>
              </a:lnSpc>
              <a:buFont typeface="+mj-lt"/>
              <a:buAutoNum type="arabicParenR"/>
            </a:pPr>
            <a:r>
              <a:rPr lang="en-US" sz="2800" dirty="0" smtClean="0">
                <a:latin typeface="Calibri" panose="020F0502020204030204" pitchFamily="34" charset="0"/>
              </a:rPr>
              <a:t>FAA Certificate of Authorization (COA) </a:t>
            </a:r>
            <a:r>
              <a:rPr lang="en-US" sz="2800" dirty="0">
                <a:solidFill>
                  <a:srgbClr val="00B050"/>
                </a:solidFill>
                <a:latin typeface="Calibri" panose="020F0502020204030204" pitchFamily="34" charset="0"/>
              </a:rPr>
              <a:t>(Complete)</a:t>
            </a:r>
          </a:p>
          <a:p>
            <a:pPr marL="514350" indent="-514350">
              <a:lnSpc>
                <a:spcPct val="150000"/>
              </a:lnSpc>
              <a:buFont typeface="+mj-lt"/>
              <a:buAutoNum type="arabicParenR"/>
            </a:pPr>
            <a:r>
              <a:rPr lang="en-US" sz="2800" dirty="0" smtClean="0">
                <a:latin typeface="Calibri" panose="020F0502020204030204" pitchFamily="34" charset="0"/>
              </a:rPr>
              <a:t>Project plan and safety plan </a:t>
            </a:r>
            <a:r>
              <a:rPr lang="en-US" sz="2800" dirty="0">
                <a:solidFill>
                  <a:srgbClr val="00B050"/>
                </a:solidFill>
                <a:latin typeface="Calibri" panose="020F0502020204030204" pitchFamily="34" charset="0"/>
              </a:rPr>
              <a:t>(Complete)</a:t>
            </a:r>
          </a:p>
          <a:p>
            <a:pPr marL="514350" indent="-514350">
              <a:lnSpc>
                <a:spcPct val="150000"/>
              </a:lnSpc>
              <a:buFont typeface="+mj-lt"/>
              <a:buAutoNum type="arabicParenR"/>
            </a:pPr>
            <a:r>
              <a:rPr lang="en-US" sz="2800" dirty="0" smtClean="0">
                <a:latin typeface="Calibri" panose="020F0502020204030204" pitchFamily="34" charset="0"/>
              </a:rPr>
              <a:t>Collect </a:t>
            </a:r>
            <a:r>
              <a:rPr lang="en-US" sz="2800" dirty="0">
                <a:latin typeface="Calibri" panose="020F0502020204030204" pitchFamily="34" charset="0"/>
              </a:rPr>
              <a:t>data, complete pilot </a:t>
            </a:r>
            <a:r>
              <a:rPr lang="en-US" sz="2800" dirty="0" smtClean="0">
                <a:latin typeface="Calibri" panose="020F0502020204030204" pitchFamily="34" charset="0"/>
              </a:rPr>
              <a:t>study </a:t>
            </a:r>
            <a:r>
              <a:rPr lang="en-US" sz="2800" dirty="0" smtClean="0">
                <a:solidFill>
                  <a:srgbClr val="00B050"/>
                </a:solidFill>
                <a:latin typeface="Calibri" panose="020F0502020204030204" pitchFamily="34" charset="0"/>
              </a:rPr>
              <a:t>(June 2015)</a:t>
            </a:r>
            <a:endParaRPr lang="en-US" sz="2800" dirty="0">
              <a:solidFill>
                <a:srgbClr val="00B050"/>
              </a:solidFill>
              <a:latin typeface="Calibri" panose="020F0502020204030204" pitchFamily="34" charset="0"/>
            </a:endParaRPr>
          </a:p>
          <a:p>
            <a:pPr marL="514350" indent="-514350">
              <a:lnSpc>
                <a:spcPct val="150000"/>
              </a:lnSpc>
              <a:buFont typeface="+mj-lt"/>
              <a:buAutoNum type="arabicParenR"/>
            </a:pPr>
            <a:endParaRPr lang="en-US" sz="2800" dirty="0">
              <a:latin typeface="Calibri" panose="020F0502020204030204" pitchFamily="34" charset="0"/>
            </a:endParaRPr>
          </a:p>
        </p:txBody>
      </p:sp>
      <p:sp>
        <p:nvSpPr>
          <p:cNvPr id="5" name="TextBox 4"/>
          <p:cNvSpPr txBox="1"/>
          <p:nvPr/>
        </p:nvSpPr>
        <p:spPr>
          <a:xfrm>
            <a:off x="152400" y="76200"/>
            <a:ext cx="8915400" cy="523220"/>
          </a:xfrm>
          <a:prstGeom prst="rect">
            <a:avLst/>
          </a:prstGeom>
          <a:solidFill>
            <a:srgbClr val="20130D">
              <a:alpha val="77000"/>
            </a:srgbClr>
          </a:solidFill>
          <a:ln w="22225">
            <a:solidFill>
              <a:schemeClr val="bg1"/>
            </a:solidFill>
          </a:ln>
        </p:spPr>
        <p:txBody>
          <a:bodyPr wrap="square" rtlCol="0">
            <a:spAutoFit/>
          </a:bodyPr>
          <a:lstStyle/>
          <a:p>
            <a:pPr algn="ctr"/>
            <a:r>
              <a:rPr lang="en-US" sz="2800" b="1" cap="all" spc="1000" dirty="0" smtClean="0">
                <a:solidFill>
                  <a:schemeClr val="bg1"/>
                </a:solidFill>
                <a:latin typeface="Arial Narrow" panose="020B0606020202030204" pitchFamily="34" charset="0"/>
              </a:rPr>
              <a:t>Next Steps</a:t>
            </a:r>
            <a:endParaRPr lang="en-US" sz="2800" b="1" cap="all" spc="1000" dirty="0">
              <a:solidFill>
                <a:schemeClr val="bg1"/>
              </a:solidFill>
              <a:latin typeface="Arial Narrow" panose="020B0606020202030204" pitchFamily="34" charset="0"/>
            </a:endParaRP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5113685" y="3845372"/>
            <a:ext cx="2558540" cy="1752600"/>
          </a:xfrm>
          <a:prstGeom prst="rect">
            <a:avLst/>
          </a:prstGeom>
          <a:effectLst>
            <a:outerShdw blurRad="127000" dist="88900" dir="2700000" algn="tl" rotWithShape="0">
              <a:prstClr val="black">
                <a:alpha val="40000"/>
              </a:prstClr>
            </a:outerShdw>
          </a:effectLst>
        </p:spPr>
      </p:pic>
      <p:pic>
        <p:nvPicPr>
          <p:cNvPr id="6" name="Picture 5" descr="http://acuasi.alaska.edu/files/styles/large/public/systems/images/Tigershark%20at%20RC%20Field_small.jpg?itok=W9Kp9s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810265"/>
            <a:ext cx="1575413" cy="1575414"/>
          </a:xfrm>
          <a:prstGeom prst="rect">
            <a:avLst/>
          </a:prstGeom>
          <a:noFill/>
          <a:effectLst>
            <a:outerShdw blurRad="127000" dist="889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7496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8090" y="0"/>
            <a:ext cx="10516490" cy="6866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AFE133F0-4F6E-40E1-98EB-1CAC1D985DCD}" type="slidenum">
              <a:rPr lang="en-US" smtClean="0"/>
              <a:pPr>
                <a:defRPr/>
              </a:pPr>
              <a:t>36</a:t>
            </a:fld>
            <a:endParaRPr lang="en-US"/>
          </a:p>
        </p:txBody>
      </p:sp>
      <p:sp>
        <p:nvSpPr>
          <p:cNvPr id="3" name="Rectangle 2"/>
          <p:cNvSpPr/>
          <p:nvPr/>
        </p:nvSpPr>
        <p:spPr>
          <a:xfrm>
            <a:off x="76201" y="127337"/>
            <a:ext cx="3886199" cy="1015663"/>
          </a:xfrm>
          <a:prstGeom prst="rect">
            <a:avLst/>
          </a:prstGeom>
          <a:solidFill>
            <a:srgbClr val="20130D"/>
          </a:solidFill>
          <a:ln w="15875">
            <a:solidFill>
              <a:schemeClr val="bg1"/>
            </a:solidFill>
          </a:ln>
          <a:effectLst>
            <a:outerShdw blurRad="139700" dist="50800" dir="13200000" algn="r" rotWithShape="0">
              <a:prstClr val="black">
                <a:alpha val="40000"/>
              </a:prstClr>
            </a:outerShdw>
          </a:effectLst>
        </p:spPr>
        <p:txBody>
          <a:bodyPr wrap="square">
            <a:spAutoFit/>
          </a:bodyPr>
          <a:lstStyle/>
          <a:p>
            <a:r>
              <a:rPr lang="en-US" sz="1200" spc="400" dirty="0">
                <a:solidFill>
                  <a:schemeClr val="bg1"/>
                </a:solidFill>
                <a:latin typeface="Arial Narrow" panose="020B0606020202030204" pitchFamily="34" charset="0"/>
                <a:cs typeface="Calibri" pitchFamily="34" charset="0"/>
              </a:rPr>
              <a:t>Mark Riley</a:t>
            </a:r>
          </a:p>
          <a:p>
            <a:r>
              <a:rPr lang="en-US" sz="1200" spc="400" dirty="0">
                <a:solidFill>
                  <a:schemeClr val="bg1"/>
                </a:solidFill>
                <a:latin typeface="Arial Narrow" panose="020B0606020202030204" pitchFamily="34" charset="0"/>
                <a:cs typeface="Calibri" pitchFamily="34" charset="0"/>
              </a:rPr>
              <a:t>Remote Sensing Coordinator</a:t>
            </a:r>
          </a:p>
          <a:p>
            <a:r>
              <a:rPr lang="en-US" sz="1200" spc="400" dirty="0">
                <a:solidFill>
                  <a:schemeClr val="bg1"/>
                </a:solidFill>
                <a:latin typeface="Arial Narrow" panose="020B0606020202030204" pitchFamily="34" charset="0"/>
                <a:cs typeface="Calibri" pitchFamily="34" charset="0"/>
              </a:rPr>
              <a:t>markriley@fs.fed.us, 907-586-8759</a:t>
            </a:r>
          </a:p>
          <a:p>
            <a:r>
              <a:rPr lang="en-US" sz="1200" spc="400" dirty="0">
                <a:solidFill>
                  <a:schemeClr val="bg1"/>
                </a:solidFill>
                <a:latin typeface="Arial Narrow" panose="020B0606020202030204" pitchFamily="34" charset="0"/>
                <a:cs typeface="Calibri" pitchFamily="34" charset="0"/>
              </a:rPr>
              <a:t>USDA Forest Service</a:t>
            </a:r>
          </a:p>
          <a:p>
            <a:r>
              <a:rPr lang="en-US" sz="1200" spc="400" dirty="0">
                <a:solidFill>
                  <a:schemeClr val="bg1"/>
                </a:solidFill>
                <a:latin typeface="Arial Narrow" panose="020B0606020202030204" pitchFamily="34" charset="0"/>
                <a:cs typeface="Calibri" pitchFamily="34" charset="0"/>
              </a:rPr>
              <a:t>Juneau, AK </a:t>
            </a:r>
          </a:p>
        </p:txBody>
      </p:sp>
      <p:pic>
        <p:nvPicPr>
          <p:cNvPr id="6" name="Picture 2" descr="http://www.fs.usda.gov/Internet/FSE_MEDIA/stelprdb5334033.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0" y="6053959"/>
            <a:ext cx="639594" cy="8271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D:\!Administrative\Travel\FY2014\Anchorage UAS Sept 2014\Presentation\GMURGB.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527851" y="6146553"/>
            <a:ext cx="1020763" cy="6556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Administrative\Travel\FY2014\Anchorage UAS Sept 2014\Presentation\UAFLogo_A_286.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486400" y="6150759"/>
            <a:ext cx="705750" cy="633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0067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FE133F0-4F6E-40E1-98EB-1CAC1D985DCD}" type="slidenum">
              <a:rPr lang="en-US" smtClean="0"/>
              <a:pPr>
                <a:defRPr/>
              </a:pPr>
              <a:t>4</a:t>
            </a:fld>
            <a:endParaRPr lang="en-US"/>
          </a:p>
        </p:txBody>
      </p:sp>
      <p:pic>
        <p:nvPicPr>
          <p:cNvPr id="6147"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897" y="1143000"/>
            <a:ext cx="9175898" cy="2982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52400" y="4495800"/>
            <a:ext cx="8915400" cy="1723549"/>
          </a:xfrm>
          <a:prstGeom prst="rect">
            <a:avLst/>
          </a:prstGeom>
        </p:spPr>
        <p:txBody>
          <a:bodyPr wrap="square">
            <a:spAutoFit/>
          </a:bodyPr>
          <a:lstStyle/>
          <a:p>
            <a:pPr marL="457200" indent="-457200">
              <a:spcAft>
                <a:spcPts val="600"/>
              </a:spcAft>
              <a:buFont typeface="Arial" panose="020B0604020202020204" pitchFamily="34" charset="0"/>
              <a:buChar char="•"/>
            </a:pPr>
            <a:r>
              <a:rPr lang="en-US" sz="2400" dirty="0">
                <a:latin typeface="Calibri" panose="020F0502020204030204" pitchFamily="34" charset="0"/>
              </a:rPr>
              <a:t>Longest clear-span </a:t>
            </a:r>
            <a:r>
              <a:rPr lang="en-US" sz="2400" dirty="0" smtClean="0">
                <a:latin typeface="Calibri" panose="020F0502020204030204" pitchFamily="34" charset="0"/>
              </a:rPr>
              <a:t>glue-lam timber truss pedestrian bridge </a:t>
            </a:r>
            <a:r>
              <a:rPr lang="en-US" sz="2400" dirty="0">
                <a:latin typeface="Calibri" panose="020F0502020204030204" pitchFamily="34" charset="0"/>
              </a:rPr>
              <a:t>in North </a:t>
            </a:r>
            <a:r>
              <a:rPr lang="en-US" sz="2400" dirty="0" smtClean="0">
                <a:latin typeface="Calibri" panose="020F0502020204030204" pitchFamily="34" charset="0"/>
              </a:rPr>
              <a:t>America at 280 feet</a:t>
            </a:r>
            <a:endParaRPr lang="en-US" sz="2400" dirty="0">
              <a:latin typeface="Calibri" panose="020F0502020204030204" pitchFamily="34" charset="0"/>
            </a:endParaRPr>
          </a:p>
          <a:p>
            <a:pPr marL="457200" indent="-457200">
              <a:spcAft>
                <a:spcPts val="600"/>
              </a:spcAft>
              <a:buFont typeface="Arial" panose="020B0604020202020204" pitchFamily="34" charset="0"/>
              <a:buChar char="•"/>
            </a:pPr>
            <a:r>
              <a:rPr lang="en-US" sz="2400" dirty="0" smtClean="0">
                <a:latin typeface="Calibri" panose="020F0502020204030204" pitchFamily="34" charset="0"/>
              </a:rPr>
              <a:t>Design service life of 50-years</a:t>
            </a:r>
          </a:p>
          <a:p>
            <a:pPr marL="457200" indent="-457200">
              <a:spcAft>
                <a:spcPts val="600"/>
              </a:spcAft>
              <a:buFont typeface="Arial" panose="020B0604020202020204" pitchFamily="34" charset="0"/>
              <a:buChar char="•"/>
            </a:pPr>
            <a:r>
              <a:rPr lang="en-US" sz="2400" dirty="0" smtClean="0">
                <a:latin typeface="Calibri" panose="020F0502020204030204" pitchFamily="34" charset="0"/>
              </a:rPr>
              <a:t>Anticipated operational service </a:t>
            </a:r>
            <a:r>
              <a:rPr lang="en-US" sz="2400" dirty="0">
                <a:latin typeface="Calibri" panose="020F0502020204030204" pitchFamily="34" charset="0"/>
              </a:rPr>
              <a:t>life </a:t>
            </a:r>
            <a:r>
              <a:rPr lang="en-US" sz="2400" dirty="0" smtClean="0">
                <a:latin typeface="Calibri" panose="020F0502020204030204" pitchFamily="34" charset="0"/>
              </a:rPr>
              <a:t>of 75-years</a:t>
            </a:r>
            <a:endParaRPr lang="en-US" sz="2400" dirty="0">
              <a:latin typeface="Calibri" panose="020F0502020204030204" pitchFamily="34" charset="0"/>
            </a:endParaRPr>
          </a:p>
        </p:txBody>
      </p:sp>
      <p:sp>
        <p:nvSpPr>
          <p:cNvPr id="7" name="TextBox 6"/>
          <p:cNvSpPr txBox="1"/>
          <p:nvPr/>
        </p:nvSpPr>
        <p:spPr>
          <a:xfrm>
            <a:off x="76200" y="76200"/>
            <a:ext cx="8991600" cy="523220"/>
          </a:xfrm>
          <a:prstGeom prst="rect">
            <a:avLst/>
          </a:prstGeom>
          <a:solidFill>
            <a:srgbClr val="20130D">
              <a:alpha val="77000"/>
            </a:srgbClr>
          </a:solidFill>
          <a:ln w="22225">
            <a:solidFill>
              <a:schemeClr val="bg1"/>
            </a:solidFill>
          </a:ln>
        </p:spPr>
        <p:txBody>
          <a:bodyPr wrap="square" rtlCol="0">
            <a:spAutoFit/>
          </a:bodyPr>
          <a:lstStyle/>
          <a:p>
            <a:pPr algn="ctr"/>
            <a:r>
              <a:rPr lang="en-US" sz="2800" b="1" cap="all" spc="1000" dirty="0" smtClean="0">
                <a:solidFill>
                  <a:schemeClr val="bg1"/>
                </a:solidFill>
                <a:latin typeface="Arial Narrow" panose="020B0606020202030204" pitchFamily="34" charset="0"/>
              </a:rPr>
              <a:t>About the bridge</a:t>
            </a:r>
            <a:endParaRPr lang="en-US" sz="2800" b="1" cap="all" spc="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6654667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041978" y="685800"/>
            <a:ext cx="3956710" cy="601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AFE133F0-4F6E-40E1-98EB-1CAC1D985DCD}" type="slidenum">
              <a:rPr lang="en-US" smtClean="0"/>
              <a:pPr>
                <a:defRPr/>
              </a:pPr>
              <a:t>5</a:t>
            </a:fld>
            <a:endParaRPr lang="en-US"/>
          </a:p>
        </p:txBody>
      </p:sp>
      <p:sp>
        <p:nvSpPr>
          <p:cNvPr id="3" name="TextBox 2"/>
          <p:cNvSpPr txBox="1"/>
          <p:nvPr/>
        </p:nvSpPr>
        <p:spPr>
          <a:xfrm>
            <a:off x="76200" y="76200"/>
            <a:ext cx="8991600" cy="523220"/>
          </a:xfrm>
          <a:prstGeom prst="rect">
            <a:avLst/>
          </a:prstGeom>
          <a:solidFill>
            <a:srgbClr val="20130D">
              <a:alpha val="77000"/>
            </a:srgbClr>
          </a:solidFill>
          <a:ln w="22225">
            <a:solidFill>
              <a:schemeClr val="bg1"/>
            </a:solidFill>
          </a:ln>
        </p:spPr>
        <p:txBody>
          <a:bodyPr wrap="square" rtlCol="0">
            <a:spAutoFit/>
          </a:bodyPr>
          <a:lstStyle/>
          <a:p>
            <a:pPr algn="ctr"/>
            <a:r>
              <a:rPr lang="en-US" sz="2800" b="1" cap="all" spc="1000" dirty="0" smtClean="0">
                <a:solidFill>
                  <a:schemeClr val="bg1"/>
                </a:solidFill>
                <a:latin typeface="Arial Narrow" panose="020B0606020202030204" pitchFamily="34" charset="0"/>
              </a:rPr>
              <a:t>About the bridge</a:t>
            </a:r>
            <a:endParaRPr lang="en-US" sz="2800" b="1" cap="all" spc="1000" dirty="0">
              <a:solidFill>
                <a:schemeClr val="bg1"/>
              </a:solidFill>
              <a:latin typeface="Arial Narrow" panose="020B0606020202030204" pitchFamily="34" charset="0"/>
            </a:endParaRPr>
          </a:p>
        </p:txBody>
      </p:sp>
      <p:sp>
        <p:nvSpPr>
          <p:cNvPr id="4" name="TextBox 3"/>
          <p:cNvSpPr txBox="1"/>
          <p:nvPr/>
        </p:nvSpPr>
        <p:spPr>
          <a:xfrm>
            <a:off x="159488" y="914400"/>
            <a:ext cx="4882490" cy="5632311"/>
          </a:xfrm>
          <a:prstGeom prst="rect">
            <a:avLst/>
          </a:prstGeom>
          <a:noFill/>
        </p:spPr>
        <p:txBody>
          <a:bodyPr wrap="square" rtlCol="0">
            <a:spAutoFit/>
          </a:bodyPr>
          <a:lstStyle/>
          <a:p>
            <a:pPr marL="457200" indent="-457200">
              <a:buFont typeface="Arial" panose="020B0604020202020204" pitchFamily="34" charset="0"/>
              <a:buChar char="•"/>
            </a:pPr>
            <a:r>
              <a:rPr lang="en-US" sz="2400" dirty="0">
                <a:latin typeface="Calibri" panose="020F0502020204030204" pitchFamily="34" charset="0"/>
              </a:rPr>
              <a:t>Completed in July </a:t>
            </a:r>
            <a:r>
              <a:rPr lang="en-US" sz="2400" dirty="0" smtClean="0">
                <a:latin typeface="Calibri" panose="020F0502020204030204" pitchFamily="34" charset="0"/>
              </a:rPr>
              <a:t>2013</a:t>
            </a:r>
            <a:endParaRPr lang="en-US" sz="2400" dirty="0">
              <a:latin typeface="Calibri" panose="020F0502020204030204" pitchFamily="34" charset="0"/>
            </a:endParaRPr>
          </a:p>
          <a:p>
            <a:pPr marL="457200" indent="-457200">
              <a:buFont typeface="Arial" panose="020B0604020202020204" pitchFamily="34" charset="0"/>
              <a:buChar char="•"/>
            </a:pPr>
            <a:r>
              <a:rPr lang="en-US" sz="2400" dirty="0">
                <a:latin typeface="Calibri" panose="020F0502020204030204" pitchFamily="34" charset="0"/>
              </a:rPr>
              <a:t>Managed for pedestrian </a:t>
            </a:r>
            <a:r>
              <a:rPr lang="en-US" sz="2400" dirty="0" smtClean="0">
                <a:latin typeface="Calibri" panose="020F0502020204030204" pitchFamily="34" charset="0"/>
              </a:rPr>
              <a:t>use</a:t>
            </a:r>
            <a:endParaRPr lang="en-US" sz="2400" dirty="0">
              <a:latin typeface="Calibri" panose="020F0502020204030204" pitchFamily="34" charset="0"/>
            </a:endParaRPr>
          </a:p>
          <a:p>
            <a:pPr marL="457200" indent="-457200">
              <a:buFont typeface="Arial" panose="020B0604020202020204" pitchFamily="34" charset="0"/>
              <a:buChar char="•"/>
            </a:pPr>
            <a:r>
              <a:rPr lang="en-US" sz="2400" dirty="0">
                <a:latin typeface="Calibri" panose="020F0502020204030204" pitchFamily="34" charset="0"/>
              </a:rPr>
              <a:t>Remote </a:t>
            </a:r>
            <a:r>
              <a:rPr lang="en-US" sz="2400" dirty="0" smtClean="0">
                <a:latin typeface="Calibri" panose="020F0502020204030204" pitchFamily="34" charset="0"/>
              </a:rPr>
              <a:t>site; </a:t>
            </a:r>
          </a:p>
          <a:p>
            <a:pPr marL="457200"/>
            <a:r>
              <a:rPr lang="en-US" sz="2400" dirty="0">
                <a:latin typeface="Calibri" panose="020F0502020204030204" pitchFamily="34" charset="0"/>
              </a:rPr>
              <a:t>a</a:t>
            </a:r>
            <a:r>
              <a:rPr lang="en-US" sz="2400" dirty="0" smtClean="0">
                <a:latin typeface="Calibri" panose="020F0502020204030204" pitchFamily="34" charset="0"/>
              </a:rPr>
              <a:t>ccessible </a:t>
            </a:r>
            <a:r>
              <a:rPr lang="en-US" sz="2400" dirty="0">
                <a:latin typeface="Calibri" panose="020F0502020204030204" pitchFamily="34" charset="0"/>
              </a:rPr>
              <a:t>via Alaska </a:t>
            </a:r>
            <a:r>
              <a:rPr lang="en-US" sz="2400" dirty="0" smtClean="0">
                <a:latin typeface="Calibri" panose="020F0502020204030204" pitchFamily="34" charset="0"/>
              </a:rPr>
              <a:t>Railroad</a:t>
            </a:r>
          </a:p>
          <a:p>
            <a:pPr marL="457200"/>
            <a:endParaRPr lang="en-US" sz="2400" dirty="0" smtClean="0">
              <a:latin typeface="Calibri" panose="020F0502020204030204" pitchFamily="34" charset="0"/>
            </a:endParaRPr>
          </a:p>
          <a:p>
            <a:pPr marL="457200" indent="-457200">
              <a:buFont typeface="Arial" panose="020B0604020202020204" pitchFamily="34" charset="0"/>
              <a:buChar char="•"/>
            </a:pPr>
            <a:r>
              <a:rPr lang="en-US" sz="2400" dirty="0" smtClean="0">
                <a:latin typeface="Calibri" panose="020F0502020204030204" pitchFamily="34" charset="0"/>
              </a:rPr>
              <a:t>Camelback truss design; </a:t>
            </a:r>
          </a:p>
          <a:p>
            <a:pPr lvl="1"/>
            <a:r>
              <a:rPr lang="en-US" sz="2400" dirty="0" smtClean="0">
                <a:latin typeface="Calibri" panose="020F0502020204030204" pitchFamily="34" charset="0"/>
              </a:rPr>
              <a:t>280’ long, 15’ </a:t>
            </a:r>
            <a:r>
              <a:rPr lang="en-US" sz="2400" dirty="0">
                <a:latin typeface="Calibri" panose="020F0502020204030204" pitchFamily="34" charset="0"/>
              </a:rPr>
              <a:t>wide, 6’ </a:t>
            </a:r>
            <a:r>
              <a:rPr lang="en-US" sz="2400" dirty="0" smtClean="0">
                <a:latin typeface="Calibri" panose="020F0502020204030204" pitchFamily="34" charset="0"/>
              </a:rPr>
              <a:t>walkway</a:t>
            </a:r>
          </a:p>
          <a:p>
            <a:pPr marL="457200" indent="-457200">
              <a:buFont typeface="Arial" panose="020B0604020202020204" pitchFamily="34" charset="0"/>
              <a:buChar char="•"/>
            </a:pPr>
            <a:r>
              <a:rPr lang="en-US" sz="2400" dirty="0" smtClean="0">
                <a:latin typeface="Calibri" panose="020F0502020204030204" pitchFamily="34" charset="0"/>
              </a:rPr>
              <a:t>Pedestrian load - </a:t>
            </a:r>
            <a:r>
              <a:rPr lang="en-US" sz="2400" dirty="0">
                <a:latin typeface="Calibri" panose="020F0502020204030204" pitchFamily="34" charset="0"/>
              </a:rPr>
              <a:t>90 </a:t>
            </a:r>
            <a:r>
              <a:rPr lang="en-US" sz="2400" dirty="0" err="1" smtClean="0">
                <a:latin typeface="Calibri" panose="020F0502020204030204" pitchFamily="34" charset="0"/>
              </a:rPr>
              <a:t>psf</a:t>
            </a:r>
            <a:endParaRPr lang="en-US" sz="2400" dirty="0" smtClean="0">
              <a:latin typeface="Calibri" panose="020F0502020204030204" pitchFamily="34" charset="0"/>
            </a:endParaRPr>
          </a:p>
          <a:p>
            <a:pPr marL="457200" indent="-457200">
              <a:buFont typeface="Arial" panose="020B0604020202020204" pitchFamily="34" charset="0"/>
              <a:buChar char="•"/>
            </a:pPr>
            <a:r>
              <a:rPr lang="en-US" sz="2400" dirty="0">
                <a:latin typeface="Calibri" panose="020F0502020204030204" pitchFamily="34" charset="0"/>
              </a:rPr>
              <a:t>Ground snow </a:t>
            </a:r>
            <a:r>
              <a:rPr lang="en-US" sz="2400" dirty="0" smtClean="0">
                <a:latin typeface="Calibri" panose="020F0502020204030204" pitchFamily="34" charset="0"/>
              </a:rPr>
              <a:t>load - 250 </a:t>
            </a:r>
            <a:r>
              <a:rPr lang="en-US" sz="2400" dirty="0" err="1" smtClean="0">
                <a:latin typeface="Calibri" panose="020F0502020204030204" pitchFamily="34" charset="0"/>
              </a:rPr>
              <a:t>psf</a:t>
            </a:r>
            <a:endParaRPr lang="en-US" sz="2400" dirty="0" smtClean="0">
              <a:latin typeface="Calibri" panose="020F0502020204030204" pitchFamily="34" charset="0"/>
            </a:endParaRPr>
          </a:p>
          <a:p>
            <a:pPr marL="457200" indent="-457200">
              <a:buFont typeface="Arial" panose="020B0604020202020204" pitchFamily="34" charset="0"/>
              <a:buChar char="•"/>
            </a:pPr>
            <a:r>
              <a:rPr lang="en-US" sz="2400" dirty="0" smtClean="0">
                <a:latin typeface="Calibri" panose="020F0502020204030204" pitchFamily="34" charset="0"/>
              </a:rPr>
              <a:t>Dead Weight - 275,000 </a:t>
            </a:r>
            <a:r>
              <a:rPr lang="en-US" sz="2400" dirty="0" err="1" smtClean="0">
                <a:latin typeface="Calibri" panose="020F0502020204030204" pitchFamily="34" charset="0"/>
              </a:rPr>
              <a:t>lbs</a:t>
            </a:r>
            <a:endParaRPr lang="en-US" sz="2400" dirty="0" smtClean="0">
              <a:latin typeface="Calibri" panose="020F0502020204030204" pitchFamily="34" charset="0"/>
            </a:endParaRPr>
          </a:p>
          <a:p>
            <a:pPr marL="457200" indent="-457200">
              <a:buFont typeface="Arial" panose="020B0604020202020204" pitchFamily="34" charset="0"/>
              <a:buChar char="•"/>
            </a:pPr>
            <a:r>
              <a:rPr lang="en-US" sz="2400" dirty="0">
                <a:latin typeface="Calibri" panose="020F0502020204030204" pitchFamily="34" charset="0"/>
              </a:rPr>
              <a:t>W</a:t>
            </a:r>
            <a:r>
              <a:rPr lang="en-US" sz="2400" dirty="0" smtClean="0">
                <a:latin typeface="Calibri" panose="020F0502020204030204" pitchFamily="34" charset="0"/>
              </a:rPr>
              <a:t>eathering steel used for truss member connections</a:t>
            </a:r>
          </a:p>
          <a:p>
            <a:endParaRPr lang="en-US" sz="2400" dirty="0" smtClean="0">
              <a:latin typeface="Calibri" panose="020F0502020204030204" pitchFamily="34" charset="0"/>
            </a:endParaRPr>
          </a:p>
          <a:p>
            <a:pPr marL="457200" indent="-457200">
              <a:buFont typeface="Arial" panose="020B0604020202020204" pitchFamily="34" charset="0"/>
              <a:buChar char="•"/>
            </a:pPr>
            <a:r>
              <a:rPr lang="en-US" sz="2400" dirty="0" smtClean="0">
                <a:latin typeface="Calibri" panose="020F0502020204030204" pitchFamily="34" charset="0"/>
              </a:rPr>
              <a:t>Alaska Yellow-Cedar decking and barrier rail system</a:t>
            </a:r>
          </a:p>
        </p:txBody>
      </p:sp>
    </p:spTree>
    <p:extLst>
      <p:ext uri="{BB962C8B-B14F-4D97-AF65-F5344CB8AC3E}">
        <p14:creationId xmlns:p14="http://schemas.microsoft.com/office/powerpoint/2010/main" val="22089769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113" y="1"/>
            <a:ext cx="9329113" cy="6866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AFE133F0-4F6E-40E1-98EB-1CAC1D985DCD}" type="slidenum">
              <a:rPr lang="en-US" smtClean="0"/>
              <a:pPr>
                <a:defRPr/>
              </a:pPr>
              <a:t>6</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7600" y="4472472"/>
            <a:ext cx="1890007" cy="2441259"/>
          </a:xfrm>
          <a:prstGeom prst="rect">
            <a:avLst/>
          </a:prstGeom>
          <a:effectLst>
            <a:outerShdw blurRad="406400" dist="165100" dir="10800000" algn="r" rotWithShape="0">
              <a:prstClr val="black">
                <a:alpha val="60000"/>
              </a:prstClr>
            </a:outerShdw>
          </a:effectLst>
        </p:spPr>
      </p:pic>
      <p:sp>
        <p:nvSpPr>
          <p:cNvPr id="6" name="TextBox 5"/>
          <p:cNvSpPr txBox="1"/>
          <p:nvPr/>
        </p:nvSpPr>
        <p:spPr>
          <a:xfrm>
            <a:off x="76200" y="76200"/>
            <a:ext cx="8991600" cy="523220"/>
          </a:xfrm>
          <a:prstGeom prst="rect">
            <a:avLst/>
          </a:prstGeom>
          <a:solidFill>
            <a:srgbClr val="20130D">
              <a:alpha val="77000"/>
            </a:srgbClr>
          </a:solidFill>
          <a:ln w="22225">
            <a:solidFill>
              <a:schemeClr val="bg1"/>
            </a:solidFill>
          </a:ln>
        </p:spPr>
        <p:txBody>
          <a:bodyPr wrap="square" rtlCol="0">
            <a:spAutoFit/>
          </a:bodyPr>
          <a:lstStyle/>
          <a:p>
            <a:pPr algn="ctr"/>
            <a:r>
              <a:rPr lang="en-US" sz="2800" b="1" cap="all" spc="1000" dirty="0" smtClean="0">
                <a:solidFill>
                  <a:schemeClr val="bg1"/>
                </a:solidFill>
                <a:latin typeface="Arial Narrow" panose="020B0606020202030204" pitchFamily="34" charset="0"/>
              </a:rPr>
              <a:t>Location</a:t>
            </a:r>
            <a:endParaRPr lang="en-US" sz="2800" b="1" cap="all" spc="1000" dirty="0">
              <a:solidFill>
                <a:schemeClr val="bg1"/>
              </a:solidFill>
              <a:latin typeface="Arial Narrow" panose="020B0606020202030204" pitchFamily="34" charset="0"/>
            </a:endParaRPr>
          </a:p>
        </p:txBody>
      </p:sp>
      <p:sp>
        <p:nvSpPr>
          <p:cNvPr id="7" name="TextBox 6"/>
          <p:cNvSpPr txBox="1"/>
          <p:nvPr/>
        </p:nvSpPr>
        <p:spPr>
          <a:xfrm>
            <a:off x="1874000" y="599420"/>
            <a:ext cx="1189493" cy="369332"/>
          </a:xfrm>
          <a:prstGeom prst="rect">
            <a:avLst/>
          </a:prstGeom>
          <a:noFill/>
        </p:spPr>
        <p:txBody>
          <a:bodyPr wrap="none" rtlCol="0">
            <a:spAutoFit/>
          </a:bodyPr>
          <a:lstStyle/>
          <a:p>
            <a:r>
              <a:rPr lang="en-US" dirty="0" smtClean="0">
                <a:latin typeface="Calibri" panose="020F0502020204030204" pitchFamily="34" charset="0"/>
              </a:rPr>
              <a:t>Anchorage</a:t>
            </a:r>
            <a:endParaRPr lang="en-US" dirty="0">
              <a:latin typeface="Calibri" panose="020F0502020204030204" pitchFamily="34" charset="0"/>
            </a:endParaRPr>
          </a:p>
        </p:txBody>
      </p:sp>
      <p:sp>
        <p:nvSpPr>
          <p:cNvPr id="8" name="TextBox 7"/>
          <p:cNvSpPr txBox="1"/>
          <p:nvPr/>
        </p:nvSpPr>
        <p:spPr>
          <a:xfrm>
            <a:off x="5623806" y="4643735"/>
            <a:ext cx="3117648" cy="461665"/>
          </a:xfrm>
          <a:prstGeom prst="rect">
            <a:avLst/>
          </a:prstGeom>
          <a:noFill/>
        </p:spPr>
        <p:txBody>
          <a:bodyPr wrap="none" rtlCol="0">
            <a:spAutoFit/>
          </a:bodyPr>
          <a:lstStyle/>
          <a:p>
            <a:r>
              <a:rPr lang="en-US" sz="2400" dirty="0" smtClean="0">
                <a:latin typeface="Calibri" panose="020F0502020204030204" pitchFamily="34" charset="0"/>
              </a:rPr>
              <a:t>Placer River Trail Bridge</a:t>
            </a:r>
            <a:endParaRPr lang="en-US" sz="2400" dirty="0">
              <a:latin typeface="Calibri" panose="020F0502020204030204" pitchFamily="34" charset="0"/>
            </a:endParaRPr>
          </a:p>
        </p:txBody>
      </p:sp>
      <p:sp>
        <p:nvSpPr>
          <p:cNvPr id="9" name="TextBox 8"/>
          <p:cNvSpPr txBox="1"/>
          <p:nvPr/>
        </p:nvSpPr>
        <p:spPr>
          <a:xfrm>
            <a:off x="4953000" y="2362200"/>
            <a:ext cx="801501" cy="276999"/>
          </a:xfrm>
          <a:prstGeom prst="rect">
            <a:avLst/>
          </a:prstGeom>
          <a:noFill/>
        </p:spPr>
        <p:txBody>
          <a:bodyPr wrap="none" rtlCol="0">
            <a:spAutoFit/>
          </a:bodyPr>
          <a:lstStyle/>
          <a:p>
            <a:r>
              <a:rPr lang="en-US" sz="1200" dirty="0" smtClean="0">
                <a:latin typeface="Calibri" panose="020F0502020204030204" pitchFamily="34" charset="0"/>
              </a:rPr>
              <a:t>Girdwood</a:t>
            </a:r>
            <a:endParaRPr lang="en-US" sz="1200" dirty="0">
              <a:latin typeface="Calibri" panose="020F0502020204030204" pitchFamily="34" charset="0"/>
            </a:endParaRPr>
          </a:p>
        </p:txBody>
      </p:sp>
      <p:pic>
        <p:nvPicPr>
          <p:cNvPr id="1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3707" y="3433054"/>
            <a:ext cx="1497933" cy="1542871"/>
          </a:xfrm>
          <a:prstGeom prst="rect">
            <a:avLst/>
          </a:prstGeom>
          <a:noFill/>
          <a:ln>
            <a:noFill/>
          </a:ln>
          <a:effectLst>
            <a:outerShdw blurRad="127000" dist="889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6213" y="1404080"/>
            <a:ext cx="2954079" cy="1938992"/>
          </a:xfrm>
          <a:prstGeom prst="rect">
            <a:avLst/>
          </a:prstGeom>
          <a:solidFill>
            <a:schemeClr val="bg1">
              <a:alpha val="70000"/>
            </a:schemeClr>
          </a:solidFill>
        </p:spPr>
        <p:txBody>
          <a:bodyPr wrap="square" rtlCol="0">
            <a:spAutoFit/>
          </a:bodyPr>
          <a:lstStyle/>
          <a:p>
            <a:r>
              <a:rPr lang="en-US" sz="2400" dirty="0" smtClean="0">
                <a:latin typeface="Calibri" panose="020F0502020204030204" pitchFamily="34" charset="0"/>
              </a:rPr>
              <a:t>89-km (55 miles) south of Anchorage</a:t>
            </a:r>
          </a:p>
          <a:p>
            <a:endParaRPr lang="en-US" sz="2400" dirty="0">
              <a:latin typeface="Calibri" panose="020F0502020204030204" pitchFamily="34" charset="0"/>
            </a:endParaRPr>
          </a:p>
          <a:p>
            <a:r>
              <a:rPr lang="en-US" sz="2400" dirty="0" smtClean="0">
                <a:latin typeface="Calibri" panose="020F0502020204030204" pitchFamily="34" charset="0"/>
              </a:rPr>
              <a:t>Access using Whistle Stop train or rail bus</a:t>
            </a:r>
            <a:endParaRPr lang="en-US" sz="2400" dirty="0">
              <a:latin typeface="Calibri" panose="020F0502020204030204" pitchFamily="34" charset="0"/>
            </a:endParaRPr>
          </a:p>
        </p:txBody>
      </p:sp>
      <p:pic>
        <p:nvPicPr>
          <p:cNvPr id="12"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838" y="5093557"/>
            <a:ext cx="1356607" cy="1017455"/>
          </a:xfrm>
          <a:prstGeom prst="rect">
            <a:avLst/>
          </a:prstGeom>
          <a:noFill/>
          <a:ln>
            <a:noFill/>
          </a:ln>
          <a:effectLst>
            <a:outerShdw blurRad="127000" dist="88900"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31220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FE133F0-4F6E-40E1-98EB-1CAC1D985DCD}" type="slidenum">
              <a:rPr lang="en-US" smtClean="0"/>
              <a:pPr>
                <a:defRPr/>
              </a:pPr>
              <a:t>7</a:t>
            </a:fld>
            <a:endParaRPr lang="en-US"/>
          </a:p>
        </p:txBody>
      </p:sp>
      <p:sp>
        <p:nvSpPr>
          <p:cNvPr id="3" name="TextBox 2"/>
          <p:cNvSpPr txBox="1"/>
          <p:nvPr/>
        </p:nvSpPr>
        <p:spPr>
          <a:xfrm>
            <a:off x="76200" y="76200"/>
            <a:ext cx="8991600" cy="523220"/>
          </a:xfrm>
          <a:prstGeom prst="rect">
            <a:avLst/>
          </a:prstGeom>
          <a:solidFill>
            <a:srgbClr val="20130D">
              <a:alpha val="77000"/>
            </a:srgbClr>
          </a:solidFill>
          <a:ln w="22225">
            <a:solidFill>
              <a:schemeClr val="bg1"/>
            </a:solidFill>
          </a:ln>
        </p:spPr>
        <p:txBody>
          <a:bodyPr wrap="square" rtlCol="0">
            <a:spAutoFit/>
          </a:bodyPr>
          <a:lstStyle/>
          <a:p>
            <a:pPr algn="ctr"/>
            <a:r>
              <a:rPr lang="en-US" sz="2800" b="1" cap="all" spc="1000" dirty="0" smtClean="0">
                <a:solidFill>
                  <a:schemeClr val="bg1"/>
                </a:solidFill>
                <a:latin typeface="Arial Narrow" panose="020B0606020202030204" pitchFamily="34" charset="0"/>
              </a:rPr>
              <a:t>Location detail</a:t>
            </a:r>
            <a:endParaRPr lang="en-US" sz="2800" b="1" cap="all" spc="1000" dirty="0">
              <a:solidFill>
                <a:schemeClr val="bg1"/>
              </a:solidFill>
              <a:latin typeface="Arial Narrow" panose="020B0606020202030204" pitchFamily="34" charset="0"/>
            </a:endParaRPr>
          </a:p>
        </p:txBody>
      </p:sp>
      <p:pic>
        <p:nvPicPr>
          <p:cNvPr id="1026"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val="0"/>
              </a:ext>
            </a:extLst>
          </a:blip>
          <a:srcRect/>
          <a:stretch>
            <a:fillRect/>
          </a:stretch>
        </p:blipFill>
        <p:spPr bwMode="auto">
          <a:xfrm>
            <a:off x="152400" y="838200"/>
            <a:ext cx="5330464"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2362200" y="2819400"/>
            <a:ext cx="274320" cy="2743200"/>
          </a:xfrm>
          <a:prstGeom prst="line">
            <a:avLst/>
          </a:prstGeom>
          <a:ln w="31750" cap="flat">
            <a:solidFill>
              <a:srgbClr val="FFFF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02634" y="4006334"/>
            <a:ext cx="2023631" cy="369332"/>
          </a:xfrm>
          <a:prstGeom prst="rect">
            <a:avLst/>
          </a:prstGeom>
          <a:noFill/>
        </p:spPr>
        <p:txBody>
          <a:bodyPr wrap="none" rtlCol="0">
            <a:spAutoFit/>
          </a:bodyPr>
          <a:lstStyle/>
          <a:p>
            <a:r>
              <a:rPr lang="en-US" dirty="0" smtClean="0">
                <a:solidFill>
                  <a:schemeClr val="bg1"/>
                </a:solidFill>
                <a:latin typeface="Calibri" panose="020F0502020204030204" pitchFamily="34" charset="0"/>
              </a:rPr>
              <a:t>230-meters (750-ft)</a:t>
            </a:r>
            <a:endParaRPr lang="en-US" dirty="0">
              <a:solidFill>
                <a:schemeClr val="bg1"/>
              </a:solidFill>
              <a:latin typeface="Calibri" panose="020F0502020204030204" pitchFamily="34" charset="0"/>
            </a:endParaRPr>
          </a:p>
        </p:txBody>
      </p:sp>
      <p:sp>
        <p:nvSpPr>
          <p:cNvPr id="8" name="TextBox 7"/>
          <p:cNvSpPr txBox="1"/>
          <p:nvPr/>
        </p:nvSpPr>
        <p:spPr>
          <a:xfrm>
            <a:off x="152400" y="6245423"/>
            <a:ext cx="2282463" cy="307777"/>
          </a:xfrm>
          <a:prstGeom prst="rect">
            <a:avLst/>
          </a:prstGeom>
          <a:solidFill>
            <a:schemeClr val="bg1"/>
          </a:solidFill>
          <a:ln>
            <a:solidFill>
              <a:schemeClr val="tx1"/>
            </a:solidFill>
          </a:ln>
        </p:spPr>
        <p:txBody>
          <a:bodyPr wrap="square" rtlCol="0">
            <a:spAutoFit/>
          </a:bodyPr>
          <a:lstStyle/>
          <a:p>
            <a:r>
              <a:rPr lang="en-US" sz="1400" dirty="0" smtClean="0">
                <a:latin typeface="Calibri" panose="020F0502020204030204" pitchFamily="34" charset="0"/>
              </a:rPr>
              <a:t>Worldview-2 July 13, 2013 </a:t>
            </a:r>
            <a:endParaRPr lang="en-US" sz="1400" dirty="0">
              <a:latin typeface="Calibri" panose="020F0502020204030204" pitchFamily="34" charset="0"/>
            </a:endParaRPr>
          </a:p>
        </p:txBody>
      </p:sp>
      <p:grpSp>
        <p:nvGrpSpPr>
          <p:cNvPr id="9" name="Group 8"/>
          <p:cNvGrpSpPr/>
          <p:nvPr/>
        </p:nvGrpSpPr>
        <p:grpSpPr>
          <a:xfrm>
            <a:off x="4572000" y="743468"/>
            <a:ext cx="4558707" cy="2477728"/>
            <a:chOff x="0" y="990600"/>
            <a:chExt cx="9143999" cy="4306528"/>
          </a:xfrm>
          <a:effectLst>
            <a:outerShdw blurRad="127000" dist="88900" dir="2700000" algn="tl" rotWithShape="0">
              <a:prstClr val="black">
                <a:alpha val="40000"/>
              </a:prstClr>
            </a:outerShdw>
          </a:effectLst>
        </p:grpSpPr>
        <p:pic>
          <p:nvPicPr>
            <p:cNvPr id="10" name="Picture 3"/>
            <p:cNvPicPr>
              <a:picLocks noChangeAspect="1" noChangeArrowheads="1"/>
            </p:cNvPicPr>
            <p:nvPr/>
          </p:nvPicPr>
          <p:blipFill>
            <a:blip r:embed="rId5" cstate="email">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0" y="990600"/>
              <a:ext cx="9143999" cy="4306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4170485" y="4634914"/>
              <a:ext cx="2981276" cy="588439"/>
            </a:xfrm>
            <a:prstGeom prst="rect">
              <a:avLst/>
            </a:prstGeom>
            <a:noFill/>
          </p:spPr>
          <p:txBody>
            <a:bodyPr wrap="none" rtlCol="0">
              <a:spAutoFit/>
            </a:bodyPr>
            <a:lstStyle/>
            <a:p>
              <a:r>
                <a:rPr lang="en-US" sz="1600" dirty="0" smtClean="0">
                  <a:latin typeface="Calibri" panose="020F0502020204030204" pitchFamily="34" charset="0"/>
                </a:rPr>
                <a:t>Spencer Glacier</a:t>
              </a:r>
              <a:endParaRPr lang="en-US" sz="1600" dirty="0">
                <a:latin typeface="Calibri" panose="020F0502020204030204" pitchFamily="34" charset="0"/>
              </a:endParaRPr>
            </a:p>
          </p:txBody>
        </p:sp>
        <p:sp>
          <p:nvSpPr>
            <p:cNvPr id="12" name="TextBox 11"/>
            <p:cNvSpPr txBox="1"/>
            <p:nvPr/>
          </p:nvSpPr>
          <p:spPr>
            <a:xfrm>
              <a:off x="381000" y="1143000"/>
              <a:ext cx="4293527" cy="588439"/>
            </a:xfrm>
            <a:prstGeom prst="rect">
              <a:avLst/>
            </a:prstGeom>
            <a:noFill/>
          </p:spPr>
          <p:txBody>
            <a:bodyPr wrap="none" rtlCol="0">
              <a:spAutoFit/>
            </a:bodyPr>
            <a:lstStyle/>
            <a:p>
              <a:r>
                <a:rPr lang="en-US" sz="1600" dirty="0" smtClean="0">
                  <a:solidFill>
                    <a:schemeClr val="bg1">
                      <a:lumMod val="95000"/>
                    </a:schemeClr>
                  </a:solidFill>
                  <a:latin typeface="Calibri" panose="020F0502020204030204" pitchFamily="34" charset="0"/>
                </a:rPr>
                <a:t>Placer River Trail Bridge</a:t>
              </a:r>
              <a:endParaRPr lang="en-US" sz="1600" dirty="0">
                <a:solidFill>
                  <a:schemeClr val="bg1">
                    <a:lumMod val="95000"/>
                  </a:schemeClr>
                </a:solidFill>
                <a:latin typeface="Calibri" panose="020F0502020204030204" pitchFamily="34" charset="0"/>
              </a:endParaRPr>
            </a:p>
          </p:txBody>
        </p:sp>
        <p:sp>
          <p:nvSpPr>
            <p:cNvPr id="13" name="Oval 12"/>
            <p:cNvSpPr/>
            <p:nvPr/>
          </p:nvSpPr>
          <p:spPr>
            <a:xfrm>
              <a:off x="124047" y="1437167"/>
              <a:ext cx="304800" cy="2286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FF00"/>
                  </a:solidFill>
                </a:ln>
                <a:noFill/>
                <a:latin typeface="Calibri" panose="020F0502020204030204" pitchFamily="34" charset="0"/>
              </a:endParaRPr>
            </a:p>
          </p:txBody>
        </p:sp>
      </p:grpSp>
      <p:sp>
        <p:nvSpPr>
          <p:cNvPr id="4" name="TextBox 3"/>
          <p:cNvSpPr txBox="1"/>
          <p:nvPr/>
        </p:nvSpPr>
        <p:spPr>
          <a:xfrm>
            <a:off x="589648" y="1549335"/>
            <a:ext cx="2262158" cy="369332"/>
          </a:xfrm>
          <a:prstGeom prst="rect">
            <a:avLst/>
          </a:prstGeom>
          <a:noFill/>
        </p:spPr>
        <p:txBody>
          <a:bodyPr wrap="none" rtlCol="0">
            <a:spAutoFit/>
          </a:bodyPr>
          <a:lstStyle/>
          <a:p>
            <a:r>
              <a:rPr lang="en-US" dirty="0" smtClean="0">
                <a:solidFill>
                  <a:schemeClr val="bg1"/>
                </a:solidFill>
                <a:latin typeface="Calibri" panose="020F0502020204030204" pitchFamily="34" charset="0"/>
              </a:rPr>
              <a:t>Alaska Railroad Bridge</a:t>
            </a:r>
            <a:endParaRPr lang="en-US" dirty="0">
              <a:solidFill>
                <a:schemeClr val="bg1"/>
              </a:solidFill>
              <a:latin typeface="Calibri" panose="020F0502020204030204" pitchFamily="34" charset="0"/>
            </a:endParaRPr>
          </a:p>
        </p:txBody>
      </p:sp>
      <p:pic>
        <p:nvPicPr>
          <p:cNvPr id="14"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529789" y="3695700"/>
            <a:ext cx="1560717" cy="2338507"/>
          </a:xfrm>
          <a:prstGeom prst="rect">
            <a:avLst/>
          </a:prstGeom>
          <a:noFill/>
          <a:ln>
            <a:noFill/>
          </a:ln>
          <a:effectLst>
            <a:outerShdw blurRad="127000" dist="889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6478749" y="3917228"/>
            <a:ext cx="2475516" cy="2308324"/>
          </a:xfrm>
          <a:prstGeom prst="rect">
            <a:avLst/>
          </a:prstGeom>
        </p:spPr>
        <p:txBody>
          <a:bodyPr wrap="square">
            <a:spAutoFit/>
          </a:bodyPr>
          <a:lstStyle/>
          <a:p>
            <a:r>
              <a:rPr lang="en-US" sz="2400" dirty="0" smtClean="0">
                <a:latin typeface="Calibri" panose="020F0502020204030204" pitchFamily="34" charset="0"/>
              </a:rPr>
              <a:t>Sufficient design height over Placer River to avoid collision with ice flowing </a:t>
            </a:r>
            <a:r>
              <a:rPr lang="en-US" sz="2400" dirty="0">
                <a:latin typeface="Calibri" panose="020F0502020204030204" pitchFamily="34" charset="0"/>
              </a:rPr>
              <a:t>from  Spencer Glacier</a:t>
            </a:r>
          </a:p>
        </p:txBody>
      </p:sp>
      <p:cxnSp>
        <p:nvCxnSpPr>
          <p:cNvPr id="16" name="Straight Connector 15"/>
          <p:cNvCxnSpPr/>
          <p:nvPr/>
        </p:nvCxnSpPr>
        <p:spPr>
          <a:xfrm>
            <a:off x="4785800" y="1131920"/>
            <a:ext cx="2116668" cy="115408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44582">
            <a:off x="6119130" y="1778766"/>
            <a:ext cx="752129" cy="307777"/>
          </a:xfrm>
          <a:prstGeom prst="rect">
            <a:avLst/>
          </a:prstGeom>
          <a:noFill/>
        </p:spPr>
        <p:txBody>
          <a:bodyPr wrap="none" rtlCol="0">
            <a:spAutoFit/>
          </a:bodyPr>
          <a:lstStyle/>
          <a:p>
            <a:r>
              <a:rPr lang="en-US" sz="1400" dirty="0" smtClean="0">
                <a:solidFill>
                  <a:schemeClr val="bg1"/>
                </a:solidFill>
              </a:rPr>
              <a:t>2 miles</a:t>
            </a:r>
            <a:endParaRPr lang="en-US" sz="1400" dirty="0">
              <a:solidFill>
                <a:schemeClr val="bg1"/>
              </a:solidFill>
            </a:endParaRPr>
          </a:p>
        </p:txBody>
      </p:sp>
    </p:spTree>
    <p:extLst>
      <p:ext uri="{BB962C8B-B14F-4D97-AF65-F5344CB8AC3E}">
        <p14:creationId xmlns:p14="http://schemas.microsoft.com/office/powerpoint/2010/main" val="4135847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FE133F0-4F6E-40E1-98EB-1CAC1D985DCD}" type="slidenum">
              <a:rPr lang="en-US" smtClean="0"/>
              <a:pPr>
                <a:defRPr/>
              </a:pPr>
              <a:t>8</a:t>
            </a:fld>
            <a:endParaRPr lang="en-US"/>
          </a:p>
        </p:txBody>
      </p:sp>
      <p:sp>
        <p:nvSpPr>
          <p:cNvPr id="3" name="TextBox 2"/>
          <p:cNvSpPr txBox="1"/>
          <p:nvPr/>
        </p:nvSpPr>
        <p:spPr>
          <a:xfrm>
            <a:off x="162464" y="1143000"/>
            <a:ext cx="8839200" cy="2816156"/>
          </a:xfrm>
          <a:prstGeom prst="rect">
            <a:avLst/>
          </a:prstGeom>
          <a:noFill/>
        </p:spPr>
        <p:txBody>
          <a:bodyPr wrap="square" rtlCol="0">
            <a:spAutoFit/>
          </a:bodyPr>
          <a:lstStyle/>
          <a:p>
            <a:pPr>
              <a:spcAft>
                <a:spcPts val="600"/>
              </a:spcAft>
            </a:pPr>
            <a:r>
              <a:rPr lang="en-US" sz="3200" b="1" dirty="0" smtClean="0">
                <a:latin typeface="Calibri" panose="020F0502020204030204" pitchFamily="34" charset="0"/>
              </a:rPr>
              <a:t>Three inspection methods are used for bridges:</a:t>
            </a:r>
          </a:p>
          <a:p>
            <a:pPr marL="457200" indent="-457200">
              <a:buFont typeface="Arial" panose="020B0604020202020204" pitchFamily="34" charset="0"/>
              <a:buChar char="•"/>
            </a:pPr>
            <a:r>
              <a:rPr lang="en-US" sz="2800" b="1" dirty="0" smtClean="0">
                <a:latin typeface="Calibri" panose="020F0502020204030204" pitchFamily="34" charset="0"/>
              </a:rPr>
              <a:t>Visual </a:t>
            </a:r>
            <a:r>
              <a:rPr lang="en-US" sz="2800" dirty="0" smtClean="0">
                <a:latin typeface="Calibri" panose="020F0502020204030204" pitchFamily="34" charset="0"/>
              </a:rPr>
              <a:t>– Primary Method</a:t>
            </a:r>
            <a:endParaRPr lang="en-US" sz="2800" dirty="0">
              <a:latin typeface="Calibri" panose="020F0502020204030204" pitchFamily="34" charset="0"/>
            </a:endParaRPr>
          </a:p>
          <a:p>
            <a:pPr marL="457200" indent="-457200">
              <a:buFont typeface="Arial" panose="020B0604020202020204" pitchFamily="34" charset="0"/>
              <a:buChar char="•"/>
            </a:pPr>
            <a:r>
              <a:rPr lang="en-US" sz="2800" b="1" dirty="0" smtClean="0">
                <a:latin typeface="Calibri" panose="020F0502020204030204" pitchFamily="34" charset="0"/>
              </a:rPr>
              <a:t>Physical</a:t>
            </a:r>
            <a:r>
              <a:rPr lang="en-US" sz="2800" dirty="0" smtClean="0">
                <a:latin typeface="Calibri" panose="020F0502020204030204" pitchFamily="34" charset="0"/>
              </a:rPr>
              <a:t> – Implemented because of concerns identified during visual examination</a:t>
            </a:r>
          </a:p>
          <a:p>
            <a:pPr marL="457200" indent="-457200">
              <a:buFont typeface="Arial" panose="020B0604020202020204" pitchFamily="34" charset="0"/>
              <a:buChar char="•"/>
            </a:pPr>
            <a:r>
              <a:rPr lang="en-US" sz="2800" b="1" dirty="0" smtClean="0">
                <a:latin typeface="Calibri" panose="020F0502020204030204" pitchFamily="34" charset="0"/>
              </a:rPr>
              <a:t>Advanced</a:t>
            </a:r>
            <a:r>
              <a:rPr lang="en-US" sz="2800" dirty="0" smtClean="0">
                <a:latin typeface="Calibri" panose="020F0502020204030204" pitchFamily="34" charset="0"/>
              </a:rPr>
              <a:t> – Specialized training and expertise may be required</a:t>
            </a:r>
            <a:endParaRPr lang="en-US" sz="2800" dirty="0">
              <a:latin typeface="Calibri" panose="020F0502020204030204" pitchFamily="34" charset="0"/>
            </a:endParaRPr>
          </a:p>
        </p:txBody>
      </p:sp>
      <p:sp>
        <p:nvSpPr>
          <p:cNvPr id="4" name="TextBox 3"/>
          <p:cNvSpPr txBox="1"/>
          <p:nvPr/>
        </p:nvSpPr>
        <p:spPr>
          <a:xfrm>
            <a:off x="76199" y="76200"/>
            <a:ext cx="8991601" cy="523220"/>
          </a:xfrm>
          <a:prstGeom prst="rect">
            <a:avLst/>
          </a:prstGeom>
          <a:solidFill>
            <a:srgbClr val="20130D">
              <a:alpha val="77000"/>
            </a:srgbClr>
          </a:solidFill>
          <a:ln w="22225">
            <a:solidFill>
              <a:schemeClr val="bg1"/>
            </a:solidFill>
          </a:ln>
        </p:spPr>
        <p:txBody>
          <a:bodyPr wrap="square" rtlCol="0">
            <a:spAutoFit/>
          </a:bodyPr>
          <a:lstStyle/>
          <a:p>
            <a:pPr algn="ctr"/>
            <a:r>
              <a:rPr lang="en-US" sz="2800" b="1" cap="all" spc="1000" dirty="0" smtClean="0">
                <a:solidFill>
                  <a:schemeClr val="bg1"/>
                </a:solidFill>
                <a:latin typeface="Arial Narrow" panose="020B0606020202030204" pitchFamily="34" charset="0"/>
              </a:rPr>
              <a:t>Bridge inspections</a:t>
            </a:r>
            <a:endParaRPr lang="en-US" sz="2800" b="1" cap="all" spc="1000" dirty="0">
              <a:solidFill>
                <a:schemeClr val="bg1"/>
              </a:solidFill>
              <a:latin typeface="Arial Narrow" panose="020B0606020202030204" pitchFamily="34" charset="0"/>
            </a:endParaRPr>
          </a:p>
        </p:txBody>
      </p:sp>
      <p:sp>
        <p:nvSpPr>
          <p:cNvPr id="5" name="Rectangle 4"/>
          <p:cNvSpPr/>
          <p:nvPr/>
        </p:nvSpPr>
        <p:spPr>
          <a:xfrm>
            <a:off x="152400" y="4864461"/>
            <a:ext cx="8763000" cy="523220"/>
          </a:xfrm>
          <a:prstGeom prst="rect">
            <a:avLst/>
          </a:prstGeom>
          <a:solidFill>
            <a:schemeClr val="bg1"/>
          </a:solidFill>
          <a:ln>
            <a:solidFill>
              <a:schemeClr val="tx1"/>
            </a:solidFill>
          </a:ln>
        </p:spPr>
        <p:txBody>
          <a:bodyPr wrap="square">
            <a:spAutoFit/>
          </a:bodyPr>
          <a:lstStyle/>
          <a:p>
            <a:pPr algn="ctr"/>
            <a:r>
              <a:rPr lang="en-US" sz="2800" dirty="0" smtClean="0">
                <a:latin typeface="Calibri" panose="020F0502020204030204" pitchFamily="34" charset="0"/>
              </a:rPr>
              <a:t>A UAS is well-suited to complete a Visual Inspection.</a:t>
            </a:r>
            <a:endParaRPr lang="en-US" sz="2800" dirty="0">
              <a:latin typeface="Calibri" panose="020F0502020204030204" pitchFamily="34" charset="0"/>
            </a:endParaRPr>
          </a:p>
        </p:txBody>
      </p:sp>
    </p:spTree>
    <p:extLst>
      <p:ext uri="{BB962C8B-B14F-4D97-AF65-F5344CB8AC3E}">
        <p14:creationId xmlns:p14="http://schemas.microsoft.com/office/powerpoint/2010/main" val="16684375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FE133F0-4F6E-40E1-98EB-1CAC1D985DCD}" type="slidenum">
              <a:rPr lang="en-US" smtClean="0"/>
              <a:pPr>
                <a:defRPr/>
              </a:pPr>
              <a:t>9</a:t>
            </a:fld>
            <a:endParaRPr lang="en-US"/>
          </a:p>
        </p:txBody>
      </p:sp>
      <p:sp>
        <p:nvSpPr>
          <p:cNvPr id="3" name="TextBox 2"/>
          <p:cNvSpPr txBox="1"/>
          <p:nvPr/>
        </p:nvSpPr>
        <p:spPr>
          <a:xfrm>
            <a:off x="142672" y="838200"/>
            <a:ext cx="8753272" cy="1892826"/>
          </a:xfrm>
          <a:prstGeom prst="rect">
            <a:avLst/>
          </a:prstGeom>
          <a:noFill/>
        </p:spPr>
        <p:txBody>
          <a:bodyPr wrap="square" rtlCol="0">
            <a:spAutoFit/>
          </a:bodyPr>
          <a:lstStyle/>
          <a:p>
            <a:pPr>
              <a:spcAft>
                <a:spcPts val="600"/>
              </a:spcAft>
            </a:pPr>
            <a:r>
              <a:rPr lang="en-US" sz="2800" b="1" dirty="0" smtClean="0">
                <a:latin typeface="Calibri" panose="020F0502020204030204" pitchFamily="34" charset="0"/>
              </a:rPr>
              <a:t>Inspection types which can be performed with UAS:</a:t>
            </a:r>
          </a:p>
          <a:p>
            <a:pPr marL="457200" indent="-457200">
              <a:buFont typeface="Arial" panose="020B0604020202020204" pitchFamily="34" charset="0"/>
              <a:buChar char="•"/>
            </a:pPr>
            <a:r>
              <a:rPr lang="en-US" sz="2800" dirty="0" smtClean="0">
                <a:latin typeface="Calibri" panose="020F0502020204030204" pitchFamily="34" charset="0"/>
              </a:rPr>
              <a:t>Initial, Routine</a:t>
            </a:r>
            <a:endParaRPr lang="en-US" sz="2800" dirty="0">
              <a:latin typeface="Calibri" panose="020F0502020204030204" pitchFamily="34" charset="0"/>
            </a:endParaRPr>
          </a:p>
          <a:p>
            <a:pPr marL="457200" indent="-457200">
              <a:buFont typeface="Arial" panose="020B0604020202020204" pitchFamily="34" charset="0"/>
              <a:buChar char="•"/>
            </a:pPr>
            <a:r>
              <a:rPr lang="en-US" sz="2800" dirty="0" smtClean="0">
                <a:latin typeface="Calibri" panose="020F0502020204030204" pitchFamily="34" charset="0"/>
              </a:rPr>
              <a:t>Fracture Critical</a:t>
            </a:r>
          </a:p>
          <a:p>
            <a:pPr marL="457200" indent="-457200">
              <a:buFont typeface="Arial" panose="020B0604020202020204" pitchFamily="34" charset="0"/>
              <a:buChar char="•"/>
            </a:pPr>
            <a:r>
              <a:rPr lang="en-US" sz="2800" dirty="0" smtClean="0">
                <a:latin typeface="Calibri" panose="020F0502020204030204" pitchFamily="34" charset="0"/>
              </a:rPr>
              <a:t>In Depth, Damage, Special</a:t>
            </a:r>
          </a:p>
        </p:txBody>
      </p:sp>
      <p:sp>
        <p:nvSpPr>
          <p:cNvPr id="4" name="TextBox 3"/>
          <p:cNvSpPr txBox="1"/>
          <p:nvPr/>
        </p:nvSpPr>
        <p:spPr>
          <a:xfrm>
            <a:off x="76199" y="76200"/>
            <a:ext cx="8991601" cy="523220"/>
          </a:xfrm>
          <a:prstGeom prst="rect">
            <a:avLst/>
          </a:prstGeom>
          <a:solidFill>
            <a:srgbClr val="20130D">
              <a:alpha val="77000"/>
            </a:srgbClr>
          </a:solidFill>
          <a:ln w="22225">
            <a:solidFill>
              <a:schemeClr val="bg1"/>
            </a:solidFill>
          </a:ln>
        </p:spPr>
        <p:txBody>
          <a:bodyPr wrap="square" rtlCol="0">
            <a:spAutoFit/>
          </a:bodyPr>
          <a:lstStyle/>
          <a:p>
            <a:pPr algn="ctr"/>
            <a:r>
              <a:rPr lang="en-US" sz="2800" b="1" cap="all" spc="1000" dirty="0" smtClean="0">
                <a:solidFill>
                  <a:schemeClr val="bg1"/>
                </a:solidFill>
                <a:latin typeface="Arial Narrow" panose="020B0606020202030204" pitchFamily="34" charset="0"/>
              </a:rPr>
              <a:t>Bridge inspections</a:t>
            </a:r>
            <a:endParaRPr lang="en-US" sz="2800" b="1" cap="all" spc="1000" dirty="0">
              <a:solidFill>
                <a:schemeClr val="bg1"/>
              </a:solidFill>
              <a:latin typeface="Arial Narrow" panose="020B0606020202030204" pitchFamily="34" charset="0"/>
            </a:endParaRPr>
          </a:p>
        </p:txBody>
      </p:sp>
      <p:sp>
        <p:nvSpPr>
          <p:cNvPr id="5" name="Rectangle 4"/>
          <p:cNvSpPr/>
          <p:nvPr/>
        </p:nvSpPr>
        <p:spPr>
          <a:xfrm>
            <a:off x="142672" y="4876800"/>
            <a:ext cx="8763000" cy="1384995"/>
          </a:xfrm>
          <a:prstGeom prst="rect">
            <a:avLst/>
          </a:prstGeom>
          <a:solidFill>
            <a:schemeClr val="bg1"/>
          </a:solidFill>
          <a:ln>
            <a:solidFill>
              <a:schemeClr val="tx1"/>
            </a:solidFill>
          </a:ln>
        </p:spPr>
        <p:txBody>
          <a:bodyPr wrap="square">
            <a:spAutoFit/>
          </a:bodyPr>
          <a:lstStyle/>
          <a:p>
            <a:r>
              <a:rPr lang="en-US" sz="2800" b="1" dirty="0">
                <a:latin typeface="Calibri" panose="020F0502020204030204" pitchFamily="34" charset="0"/>
              </a:rPr>
              <a:t>Need to </a:t>
            </a:r>
            <a:r>
              <a:rPr lang="en-US" sz="2800" b="1" dirty="0" smtClean="0">
                <a:latin typeface="Calibri" panose="020F0502020204030204" pitchFamily="34" charset="0"/>
              </a:rPr>
              <a:t>inspect and photo document whole </a:t>
            </a:r>
            <a:r>
              <a:rPr lang="en-US" sz="2800" b="1" dirty="0">
                <a:latin typeface="Calibri" panose="020F0502020204030204" pitchFamily="34" charset="0"/>
              </a:rPr>
              <a:t>structure, regardless of </a:t>
            </a:r>
            <a:r>
              <a:rPr lang="en-US" sz="2800" b="1" dirty="0" smtClean="0">
                <a:latin typeface="Calibri" panose="020F0502020204030204" pitchFamily="34" charset="0"/>
              </a:rPr>
              <a:t>material; </a:t>
            </a:r>
            <a:r>
              <a:rPr lang="en-US" sz="2800" b="1" dirty="0">
                <a:latin typeface="Calibri" panose="020F0502020204030204" pitchFamily="34" charset="0"/>
              </a:rPr>
              <a:t>especially hard-to-reach </a:t>
            </a:r>
            <a:r>
              <a:rPr lang="en-US" sz="2800" b="1" dirty="0" smtClean="0">
                <a:latin typeface="Calibri" panose="020F0502020204030204" pitchFamily="34" charset="0"/>
              </a:rPr>
              <a:t>top, sides, understructure, and enclosed spaces.</a:t>
            </a:r>
            <a:endParaRPr lang="en-US" sz="2800" b="1" dirty="0">
              <a:latin typeface="Calibri" panose="020F0502020204030204" pitchFamily="34" charset="0"/>
            </a:endParaRPr>
          </a:p>
        </p:txBody>
      </p:sp>
      <p:sp>
        <p:nvSpPr>
          <p:cNvPr id="6" name="TextBox 5"/>
          <p:cNvSpPr txBox="1"/>
          <p:nvPr/>
        </p:nvSpPr>
        <p:spPr>
          <a:xfrm>
            <a:off x="142672" y="3333004"/>
            <a:ext cx="8753272" cy="1031051"/>
          </a:xfrm>
          <a:prstGeom prst="rect">
            <a:avLst/>
          </a:prstGeom>
          <a:noFill/>
        </p:spPr>
        <p:txBody>
          <a:bodyPr wrap="square" rtlCol="0">
            <a:spAutoFit/>
          </a:bodyPr>
          <a:lstStyle/>
          <a:p>
            <a:pPr>
              <a:spcAft>
                <a:spcPts val="600"/>
              </a:spcAft>
            </a:pPr>
            <a:r>
              <a:rPr lang="en-US" sz="2800" b="1" dirty="0" smtClean="0">
                <a:latin typeface="Calibri" panose="020F0502020204030204" pitchFamily="34" charset="0"/>
              </a:rPr>
              <a:t>Inspection Types which cannot be performed with UAS:</a:t>
            </a:r>
          </a:p>
          <a:p>
            <a:pPr marL="457200" indent="-457200">
              <a:buFont typeface="Arial" panose="020B0604020202020204" pitchFamily="34" charset="0"/>
              <a:buChar char="•"/>
            </a:pPr>
            <a:r>
              <a:rPr lang="en-US" sz="2800" dirty="0" smtClean="0">
                <a:latin typeface="Calibri" panose="020F0502020204030204" pitchFamily="34" charset="0"/>
              </a:rPr>
              <a:t>Under Water</a:t>
            </a:r>
          </a:p>
        </p:txBody>
      </p:sp>
    </p:spTree>
    <p:extLst>
      <p:ext uri="{BB962C8B-B14F-4D97-AF65-F5344CB8AC3E}">
        <p14:creationId xmlns:p14="http://schemas.microsoft.com/office/powerpoint/2010/main" val="2368911925"/>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86336</TotalTime>
  <Words>2119</Words>
  <Application>Microsoft Office PowerPoint</Application>
  <PresentationFormat>On-screen Show (4:3)</PresentationFormat>
  <Paragraphs>369</Paragraphs>
  <Slides>36</Slides>
  <Notes>22</Notes>
  <HiddenSlides>6</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IGS Federal IBM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mriley</dc:creator>
  <cp:lastModifiedBy>Mark Riley</cp:lastModifiedBy>
  <cp:revision>2089</cp:revision>
  <cp:lastPrinted>2014-09-15T22:39:30Z</cp:lastPrinted>
  <dcterms:created xsi:type="dcterms:W3CDTF">2006-10-16T19:36:42Z</dcterms:created>
  <dcterms:modified xsi:type="dcterms:W3CDTF">2015-05-27T22:27:46Z</dcterms:modified>
</cp:coreProperties>
</file>