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asf" ContentType="video/unknown"/>
  <Default Extension="tiff" ContentType="image/tif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  <p:sldMasterId id="2147483673" r:id="rId3"/>
    <p:sldMasterId id="2147483685" r:id="rId4"/>
  </p:sldMasterIdLst>
  <p:notesMasterIdLst>
    <p:notesMasterId r:id="rId30"/>
  </p:notesMasterIdLst>
  <p:handoutMasterIdLst>
    <p:handoutMasterId r:id="rId31"/>
  </p:handoutMasterIdLst>
  <p:sldIdLst>
    <p:sldId id="256" r:id="rId5"/>
    <p:sldId id="383" r:id="rId6"/>
    <p:sldId id="390" r:id="rId7"/>
    <p:sldId id="378" r:id="rId8"/>
    <p:sldId id="377" r:id="rId9"/>
    <p:sldId id="374" r:id="rId10"/>
    <p:sldId id="375" r:id="rId11"/>
    <p:sldId id="376" r:id="rId12"/>
    <p:sldId id="387" r:id="rId13"/>
    <p:sldId id="388" r:id="rId14"/>
    <p:sldId id="389" r:id="rId15"/>
    <p:sldId id="370" r:id="rId16"/>
    <p:sldId id="384" r:id="rId17"/>
    <p:sldId id="385" r:id="rId18"/>
    <p:sldId id="381" r:id="rId19"/>
    <p:sldId id="367" r:id="rId20"/>
    <p:sldId id="380" r:id="rId21"/>
    <p:sldId id="379" r:id="rId22"/>
    <p:sldId id="369" r:id="rId23"/>
    <p:sldId id="371" r:id="rId24"/>
    <p:sldId id="386" r:id="rId25"/>
    <p:sldId id="391" r:id="rId26"/>
    <p:sldId id="392" r:id="rId27"/>
    <p:sldId id="373" r:id="rId28"/>
    <p:sldId id="259" r:id="rId29"/>
  </p:sldIdLst>
  <p:sldSz cx="9144000" cy="6858000" type="screen4x3"/>
  <p:notesSz cx="6997700" cy="92837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  <a:srgbClr val="FFFF00"/>
    <a:srgbClr val="FFFFFF"/>
    <a:srgbClr val="006600"/>
    <a:srgbClr val="4B6E42"/>
    <a:srgbClr val="50822E"/>
    <a:srgbClr val="1F1547"/>
    <a:srgbClr val="9900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1828" autoAdjust="0"/>
  </p:normalViewPr>
  <p:slideViewPr>
    <p:cSldViewPr>
      <p:cViewPr>
        <p:scale>
          <a:sx n="100" d="100"/>
          <a:sy n="100" d="100"/>
        </p:scale>
        <p:origin x="-76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79EBF-164C-4503-BECA-A56D244F28E5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185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74297-8EA3-4760-836D-06A0AE221C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DA9CFC13-9B22-41F6-A2B6-83177050C336}" type="datetimeFigureOut">
              <a:rPr lang="en-US" smtClean="0"/>
              <a:pPr/>
              <a:t>4/17/13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31" tIns="46516" rIns="93031" bIns="465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9758"/>
            <a:ext cx="5598160" cy="4177665"/>
          </a:xfrm>
          <a:prstGeom prst="rect">
            <a:avLst/>
          </a:prstGeom>
        </p:spPr>
        <p:txBody>
          <a:bodyPr vert="horz" lIns="93031" tIns="46516" rIns="93031" bIns="465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1F5B4398-551B-414D-89AA-1F5A65DFA5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83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5877" indent="-2907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2888" indent="-23257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28043" indent="-23257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3199" indent="-23257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CFB842-697F-4545-87EC-AE0D480E4803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B3C62-5E2F-4C0A-B0D1-3C991927A94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61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932C5-5B2C-4C8D-97E2-4C38AE0622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25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6D43E-AF1C-4C29-9643-B4A2A47577C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27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bg>
      <p:bgPr>
        <a:blipFill dpi="0" rotWithShape="0">
          <a:blip r:embed="rId2" cstate="print"/>
          <a:srcRect/>
          <a:stretch>
            <a:fillRect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2819400"/>
            <a:ext cx="5181600" cy="1752600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3429000" y="2362200"/>
            <a:ext cx="5562600" cy="1524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tx2"/>
              </a:gs>
              <a:gs pos="50000">
                <a:schemeClr val="folHlink"/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581400" y="1143000"/>
            <a:ext cx="5257800" cy="1470025"/>
          </a:xfrm>
        </p:spPr>
        <p:txBody>
          <a:bodyPr/>
          <a:lstStyle>
            <a:lvl1pPr algn="r"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5257800" y="5943600"/>
            <a:ext cx="3657600" cy="7620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USDA Forest Service, Remote Sensing Applications Center, </a:t>
            </a:r>
          </a:p>
          <a:p>
            <a:r>
              <a:rPr lang="en-US"/>
              <a:t>FSWeb: http://fsweb.rsac.fs.fed.us</a:t>
            </a:r>
          </a:p>
          <a:p>
            <a:r>
              <a:rPr lang="en-US"/>
              <a:t>WWW: http://www.fs.fed.us/eng/rsac/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USDA Forest Service, Remote Sensing Applications Center, http://fsweb.rsac.fs.fed.us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19812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57912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USDA Forest Service, Remote Sensing Applications Center, http://fsweb.rsac.fs.fed.us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646E-82C4-41DD-ABAB-FD725C0AFF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CBDA-20E4-476F-A732-5347993A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85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646E-82C4-41DD-ABAB-FD725C0AFF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CBDA-20E4-476F-A732-5347993A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18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646E-82C4-41DD-ABAB-FD725C0AFF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CBDA-20E4-476F-A732-5347993A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10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646E-82C4-41DD-ABAB-FD725C0AFF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CBDA-20E4-476F-A732-5347993A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15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646E-82C4-41DD-ABAB-FD725C0AFF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CBDA-20E4-476F-A732-5347993A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99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646E-82C4-41DD-ABAB-FD725C0AFF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CBDA-20E4-476F-A732-5347993A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04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646E-82C4-41DD-ABAB-FD725C0AFF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CBDA-20E4-476F-A732-5347993A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4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646E-82C4-41DD-ABAB-FD725C0AFF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CBDA-20E4-476F-A732-5347993A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9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USDA Forest Service, Remote Sensing Applications Center, http://fsweb.rsac.fs.fed.us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646E-82C4-41DD-ABAB-FD725C0AFF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CBDA-20E4-476F-A732-5347993A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38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646E-82C4-41DD-ABAB-FD725C0AFF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CBDA-20E4-476F-A732-5347993A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75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646E-82C4-41DD-ABAB-FD725C0AFF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CBDA-20E4-476F-A732-5347993A1A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03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95AF-EE58-4731-B4B4-82E9F38F4A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82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A339-A221-4047-B889-77B703F88D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16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B137E-E883-4F38-898A-12E8913BEF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7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FC70F-2E14-439E-98EB-FA8996B916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27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451B7-0672-4F2F-A3E2-615B273544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89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B7DD-511A-4FCF-99C3-7BAC00F3D3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93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82EC-3571-4682-9C51-2680AF352E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5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USDA Forest Service, Remote Sensing Applications Center, http://fsweb.rsac.fs.fed.us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08C50-87F7-4FF2-A0F7-4B719036F1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308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E958-B1A0-4814-B0DC-41D709894D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6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EB67-5FB3-4679-828B-C21707D66F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35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0F1CE-BF9F-402E-A6CA-765305B353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0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EC8AB-EF81-4433-802E-E03D582ED4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48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44FDC-B48D-4461-97D8-64BC84EFEA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102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4D2E-2CA6-4512-89C5-56BD3B891E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978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59AE-E4C6-4298-A705-8EC9140339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86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77B8-A514-4215-82F2-572BD12B77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03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1E93-2758-4352-A7FA-6AE6237061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143000"/>
            <a:ext cx="37719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143000"/>
            <a:ext cx="37719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USDA Forest Service, Remote Sensing Applications Center, http://fsweb.rsac.fs.fed.us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6CB4F-6C46-4A84-8A55-9DED486D0C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44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2F416-A11A-42B4-8440-2D5F900BC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26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57EB6-5533-4F87-BF7F-8CB5A5FFD3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605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1E36-FD6B-44AB-A718-92D82F70E5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01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5061D-E62F-4A33-896D-8395DE4C99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0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USDA Forest Service, Remote Sensing Applications Center, http://fsweb.rsac.fs.fed.us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USDA Forest Service, Remote Sensing Applications Center, http://fsweb.rsac.fs.fed.us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USDA Forest Service, Remote Sensing Applications Center, http://fsweb.rsac.fs.fed.us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USDA Forest Service, Remote Sensing Applications Center, http://fsweb.rsac.fs.fed.us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USDA Forest Service, Remote Sensing Applications Center, http://fsweb.rsac.fs.fed.us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792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143000"/>
            <a:ext cx="76962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66800" y="6613525"/>
            <a:ext cx="7239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777777"/>
                </a:solidFill>
              </a:defRPr>
            </a:lvl1pPr>
          </a:lstStyle>
          <a:p>
            <a:r>
              <a:rPr lang="en-US"/>
              <a:t>USDA Forest Service, Remote Sensing Applications Center, http://fsweb.rsac.fs.fed.us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200" u="sng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u="sng">
          <a:solidFill>
            <a:srgbClr val="FFFF99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 u="sng">
          <a:solidFill>
            <a:srgbClr val="FFFF99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 u="sng">
          <a:solidFill>
            <a:srgbClr val="FFFF99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 u="sng">
          <a:solidFill>
            <a:srgbClr val="FFFF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u="sng">
          <a:solidFill>
            <a:srgbClr val="FFFF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u="sng">
          <a:solidFill>
            <a:srgbClr val="FFFF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u="sng">
          <a:solidFill>
            <a:srgbClr val="FFFF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u="sng">
          <a:solidFill>
            <a:srgbClr val="FFFF99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FC646E-82C4-41DD-ABAB-FD725C0AFF3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4/17/13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9B1CBDA-20E4-476F-A732-5347993A1AA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276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91388D-5292-4099-A431-72A46E0222D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4/17/13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372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C3E2C1D-CDF6-4B65-8CB9-1529CC02F83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4/17/13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DRAFT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706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1.asf"/><Relationship Id="rId2" Type="http://schemas.openxmlformats.org/officeDocument/2006/relationships/video" Target="../media/media1.as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2.asf"/><Relationship Id="rId2" Type="http://schemas.openxmlformats.org/officeDocument/2006/relationships/video" Target="../media/media2.as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tiff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latin typeface="Tahoma" pitchFamily="34" charset="0"/>
                <a:cs typeface="Tahoma" pitchFamily="34" charset="0"/>
              </a:rPr>
              <a:t>USDA Forest Service, Remote Sensing Applications Center, </a:t>
            </a:r>
          </a:p>
          <a:p>
            <a:r>
              <a:rPr lang="en-US" dirty="0" err="1">
                <a:latin typeface="Tahoma" pitchFamily="34" charset="0"/>
                <a:cs typeface="Tahoma" pitchFamily="34" charset="0"/>
              </a:rPr>
              <a:t>FSWeb</a:t>
            </a:r>
            <a:r>
              <a:rPr lang="en-US" dirty="0">
                <a:latin typeface="Tahoma" pitchFamily="34" charset="0"/>
                <a:cs typeface="Tahoma" pitchFamily="34" charset="0"/>
              </a:rPr>
              <a:t>: http://fsweb.rsac.fs.fed.us</a:t>
            </a:r>
          </a:p>
          <a:p>
            <a:r>
              <a:rPr lang="en-US" dirty="0">
                <a:latin typeface="Tahoma" pitchFamily="34" charset="0"/>
                <a:cs typeface="Tahoma" pitchFamily="34" charset="0"/>
              </a:rPr>
              <a:t>WWW: http://www.fs.fed.us/eng/rsac/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1200" y="1143000"/>
            <a:ext cx="6858000" cy="1470025"/>
          </a:xfrm>
        </p:spPr>
        <p:txBody>
          <a:bodyPr/>
          <a:lstStyle/>
          <a:p>
            <a:r>
              <a:rPr lang="en-US" sz="2800" dirty="0" smtClean="0"/>
              <a:t>Supporting RxCADRE Fire Measurements Unmanned Aerial Systems</a:t>
            </a:r>
            <a:endParaRPr lang="en-US" sz="28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66"/>
                </a:solidFill>
                <a:latin typeface="Tahoma" pitchFamily="34" charset="0"/>
                <a:cs typeface="Tahoma" pitchFamily="34" charset="0"/>
              </a:rPr>
              <a:t>TFRSAC, Moffett Field, CA</a:t>
            </a:r>
          </a:p>
          <a:p>
            <a:r>
              <a:rPr lang="en-US" sz="1800" dirty="0" smtClean="0">
                <a:latin typeface="Tahoma" pitchFamily="34" charset="0"/>
                <a:cs typeface="Tahoma" pitchFamily="34" charset="0"/>
              </a:rPr>
              <a:t>April 17, 2013</a:t>
            </a:r>
            <a:endParaRPr lang="en-US" sz="18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Picture 2" descr="C:\Documents and Settings\tzajkowski\My Documents\TFRSA2012RxCadre\jfsp_logo_highr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946089"/>
            <a:ext cx="762000" cy="75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43400" y="41148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Thomas Zajkowski; </a:t>
            </a:r>
            <a:r>
              <a:rPr lang="en-US" sz="1200" dirty="0" err="1">
                <a:solidFill>
                  <a:schemeClr val="bg1"/>
                </a:solidFill>
              </a:rPr>
              <a:t>RedCastle</a:t>
            </a:r>
            <a:r>
              <a:rPr lang="en-US" sz="1200" dirty="0">
                <a:solidFill>
                  <a:schemeClr val="bg1"/>
                </a:solidFill>
              </a:rPr>
              <a:t> Resources, USFS Remote Sensing Applications Center, Salt Lake City UT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Otto Martinez, William Holley, Alexander Paxton; USAF AFMC </a:t>
            </a:r>
            <a:r>
              <a:rPr lang="en-US" sz="1200" dirty="0" smtClean="0">
                <a:solidFill>
                  <a:schemeClr val="bg1"/>
                </a:solidFill>
              </a:rPr>
              <a:t>96th </a:t>
            </a:r>
            <a:r>
              <a:rPr lang="en-US" sz="1200" dirty="0">
                <a:solidFill>
                  <a:schemeClr val="bg1"/>
                </a:solidFill>
              </a:rPr>
              <a:t>TSSQ/RNXT, Niceville FL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John </a:t>
            </a:r>
            <a:r>
              <a:rPr lang="en-US" sz="1200" dirty="0" err="1">
                <a:solidFill>
                  <a:schemeClr val="bg1"/>
                </a:solidFill>
              </a:rPr>
              <a:t>Hiers</a:t>
            </a:r>
            <a:r>
              <a:rPr lang="en-US" sz="1200" dirty="0">
                <a:solidFill>
                  <a:schemeClr val="bg1"/>
                </a:solidFill>
              </a:rPr>
              <a:t>; Air Force </a:t>
            </a:r>
            <a:r>
              <a:rPr lang="en-US" sz="1200" dirty="0" err="1">
                <a:solidFill>
                  <a:schemeClr val="bg1"/>
                </a:solidFill>
              </a:rPr>
              <a:t>Wildland</a:t>
            </a:r>
            <a:r>
              <a:rPr lang="en-US" sz="1200" dirty="0">
                <a:solidFill>
                  <a:schemeClr val="bg1"/>
                </a:solidFill>
              </a:rPr>
              <a:t> Fire Center, Jackson Guard, USAF AFMC </a:t>
            </a:r>
            <a:r>
              <a:rPr lang="en-US" sz="1200" dirty="0" smtClean="0">
                <a:solidFill>
                  <a:schemeClr val="bg1"/>
                </a:solidFill>
              </a:rPr>
              <a:t>96th </a:t>
            </a:r>
            <a:r>
              <a:rPr lang="en-US" sz="1200" dirty="0">
                <a:solidFill>
                  <a:schemeClr val="bg1"/>
                </a:solidFill>
              </a:rPr>
              <a:t>CEG/CEVSNP, Niceville FL  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Matt </a:t>
            </a:r>
            <a:r>
              <a:rPr lang="en-US" sz="1200" dirty="0" smtClean="0">
                <a:solidFill>
                  <a:schemeClr val="bg1"/>
                </a:solidFill>
              </a:rPr>
              <a:t>Dickinson</a:t>
            </a:r>
            <a:r>
              <a:rPr lang="en-US" sz="1200" dirty="0">
                <a:solidFill>
                  <a:schemeClr val="bg1"/>
                </a:solidFill>
              </a:rPr>
              <a:t>; USFS Northern Research </a:t>
            </a:r>
            <a:r>
              <a:rPr lang="en-US" sz="1200" dirty="0" smtClean="0">
                <a:solidFill>
                  <a:schemeClr val="bg1"/>
                </a:solidFill>
              </a:rPr>
              <a:t>Station</a:t>
            </a:r>
            <a:r>
              <a:rPr lang="en-US" sz="1200" dirty="0">
                <a:solidFill>
                  <a:schemeClr val="bg1"/>
                </a:solidFill>
              </a:rPr>
              <a:t>, Newtown Square PA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Scout TIR Imagery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USDA Forest Service, Remote Sensing Applications Center, http://fsweb.rsac.fs.fed.us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208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USDA Forest Service, Remote Sensing Applications Center, http://fsweb.rsac.fs.fed.us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624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66"/>
                </a:solidFill>
              </a:rPr>
              <a:t>Scan Eagle Video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USDA Forest Service, Remote Sensing Applications Center, http://fsweb.rsac.fs.fed.us</a:t>
            </a:r>
            <a:endParaRPr lang="en-US"/>
          </a:p>
        </p:txBody>
      </p:sp>
      <p:pic>
        <p:nvPicPr>
          <p:cNvPr id="8" name="clip-00695.as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4275" y="1143000"/>
            <a:ext cx="7308850" cy="4983163"/>
          </a:xfrm>
        </p:spPr>
      </p:pic>
    </p:spTree>
    <p:extLst>
      <p:ext uri="{BB962C8B-B14F-4D97-AF65-F5344CB8AC3E}">
        <p14:creationId xmlns:p14="http://schemas.microsoft.com/office/powerpoint/2010/main" val="34436387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9525"/>
            <a:ext cx="9156700" cy="68675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66"/>
                </a:solidFill>
              </a:rPr>
              <a:t>Scan Eagle TIR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USDA Forest Service, Remote Sensing Applications Center, http://fsweb.rsac.fs.fed.us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004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USDA Forest Service, Remote Sensing Applications Center, http://fsweb.rsac.fs.fed.us</a:t>
            </a:r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0"/>
            <a:ext cx="9134475" cy="6850856"/>
          </a:xfrm>
        </p:spPr>
      </p:pic>
    </p:spTree>
    <p:extLst>
      <p:ext uri="{BB962C8B-B14F-4D97-AF65-F5344CB8AC3E}">
        <p14:creationId xmlns:p14="http://schemas.microsoft.com/office/powerpoint/2010/main" val="40973105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66"/>
                </a:solidFill>
              </a:rPr>
              <a:t>G2R Video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USDA Forest Service, Remote Sensing Applications Center, http://fsweb.rsac.fs.fed.us</a:t>
            </a:r>
            <a:endParaRPr lang="en-US"/>
          </a:p>
        </p:txBody>
      </p:sp>
      <p:pic>
        <p:nvPicPr>
          <p:cNvPr id="5" name="clip-00070.as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4275" y="1143000"/>
            <a:ext cx="7308850" cy="4983163"/>
          </a:xfrm>
        </p:spPr>
      </p:pic>
    </p:spTree>
    <p:extLst>
      <p:ext uri="{BB962C8B-B14F-4D97-AF65-F5344CB8AC3E}">
        <p14:creationId xmlns:p14="http://schemas.microsoft.com/office/powerpoint/2010/main" val="22660540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" t="1272"/>
          <a:stretch/>
        </p:blipFill>
        <p:spPr>
          <a:xfrm>
            <a:off x="40249" y="552510"/>
            <a:ext cx="9027551" cy="6128844"/>
          </a:xfrm>
        </p:spPr>
      </p:pic>
      <p:cxnSp>
        <p:nvCxnSpPr>
          <p:cNvPr id="10" name="Straight Arrow Connector 9"/>
          <p:cNvCxnSpPr/>
          <p:nvPr/>
        </p:nvCxnSpPr>
        <p:spPr>
          <a:xfrm flipH="1">
            <a:off x="3429000" y="1676400"/>
            <a:ext cx="1371600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495800" y="1676400"/>
            <a:ext cx="304800" cy="533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43475" y="1491734"/>
            <a:ext cx="125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Hot Targets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152400"/>
            <a:ext cx="3405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66"/>
                </a:solidFill>
              </a:rPr>
              <a:t>Sarnoff </a:t>
            </a:r>
            <a:r>
              <a:rPr lang="en-US" sz="2000" dirty="0" err="1" smtClean="0">
                <a:solidFill>
                  <a:srgbClr val="FFFF66"/>
                </a:solidFill>
              </a:rPr>
              <a:t>TerraSite</a:t>
            </a:r>
            <a:r>
              <a:rPr lang="en-US" sz="2000" dirty="0" smtClean="0">
                <a:solidFill>
                  <a:srgbClr val="FFFF66"/>
                </a:solidFill>
              </a:rPr>
              <a:t> </a:t>
            </a:r>
            <a:r>
              <a:rPr lang="en-US" sz="2000" dirty="0" smtClean="0"/>
              <a:t>Output S-5</a:t>
            </a:r>
            <a:endParaRPr lang="en-US" sz="20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62E80-298B-4D66-A3D4-3BE0E16A725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211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9" y="0"/>
            <a:ext cx="80452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8330" y="6084332"/>
            <a:ext cx="4279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S5_18:15:58 – 5210 M², 1.28737 Acres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414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800512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8330" y="6084332"/>
            <a:ext cx="4279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S5_18:15:58 – 5210 M</a:t>
            </a:r>
            <a:r>
              <a:rPr lang="en-US" b="1" i="0" dirty="0" smtClean="0">
                <a:latin typeface="+mj-lt"/>
              </a:rPr>
              <a:t>²</a:t>
            </a:r>
            <a:r>
              <a:rPr lang="en-US" b="1" dirty="0" smtClean="0"/>
              <a:t>, 1.28737 Acres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65669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USDA Forest Service, Remote Sensing Applications Center, http://fsweb.rsac.fs.fed.us</a:t>
            </a:r>
            <a:endParaRPr lang="en-US"/>
          </a:p>
        </p:txBody>
      </p:sp>
      <p:pic>
        <p:nvPicPr>
          <p:cNvPr id="4100" name="Picture 4" descr="C:\Documents and Settings\tzajkowski\My Documents\RxCadre\S5_181540_LevelSlice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525"/>
            <a:ext cx="8839200" cy="686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3267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66"/>
                </a:solidFill>
              </a:rPr>
              <a:t>RxCadre 2011</a:t>
            </a:r>
          </a:p>
        </p:txBody>
      </p:sp>
      <p:pic>
        <p:nvPicPr>
          <p:cNvPr id="45059" name="Picture 2" descr="C:\Documents and Settings\tzajkowski\My Documents\My Pictures\IMG_76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3397910"/>
            <a:ext cx="4429125" cy="3122612"/>
          </a:xfrm>
        </p:spPr>
      </p:pic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923925" y="1135063"/>
            <a:ext cx="7724775" cy="4983162"/>
          </a:xfrm>
        </p:spPr>
        <p:txBody>
          <a:bodyPr/>
          <a:lstStyle/>
          <a:p>
            <a:pPr>
              <a:defRPr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RxCADRE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Prescribed Fire Combustion Atmospheric Dynamics Research Experiments</a:t>
            </a: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Eglin AFB February 3-6, 2011.</a:t>
            </a: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UAS – USGS Raven,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Prioria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Maveric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G2R</a:t>
            </a: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Flights were successful, demonstrated that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sUAS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capable of collecting scientific measurements over controlled burns</a:t>
            </a:r>
          </a:p>
        </p:txBody>
      </p:sp>
      <p:sp>
        <p:nvSpPr>
          <p:cNvPr id="45061" name="Footer Placeholder 6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777777"/>
                </a:solidFill>
              </a:rPr>
              <a:t>USDA Forest Service, Remote Sensing Applications Center, http://fsweb.rsac.fs.fed.us</a:t>
            </a:r>
          </a:p>
        </p:txBody>
      </p:sp>
      <p:pic>
        <p:nvPicPr>
          <p:cNvPr id="1026" name="Picture 2" descr="C:\Documents and Settings\tzajkowski\My Documents\My Pictures\Eglin Images\IMG_8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98044"/>
            <a:ext cx="2082863" cy="312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051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USDA Forest Service, Remote Sensing Applications Center, http://fsweb.rsac.fs.fed.us</a:t>
            </a:r>
            <a:endParaRPr lang="en-US"/>
          </a:p>
        </p:txBody>
      </p:sp>
      <p:pic>
        <p:nvPicPr>
          <p:cNvPr id="4098" name="Picture 2" descr="C:\Documents and Settings\tzajkowski\My Documents\RxCadre\S5_181540_LevelSlice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8517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176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G2R Meteorological /Black Carbon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80046"/>
            <a:ext cx="7696200" cy="430907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USDA Forest Service, Remote Sensing Applications Center, http://fsweb.rsac.fs.fed.us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0600" y="5987534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Delivered as </a:t>
            </a:r>
            <a:r>
              <a:rPr lang="en-US" dirty="0" err="1" smtClean="0">
                <a:solidFill>
                  <a:schemeClr val="bg1"/>
                </a:solidFill>
              </a:rPr>
              <a:t>kmz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shapefiles</a:t>
            </a:r>
            <a:r>
              <a:rPr lang="en-US" dirty="0" smtClean="0">
                <a:solidFill>
                  <a:schemeClr val="bg1"/>
                </a:solidFill>
              </a:rPr>
              <a:t>, txt???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388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USDA Forest Service, Remote Sensing Applications Center, http://fsweb.rsac.fs.fed.us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233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580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USDA Forest Service, Remote Sensing Applications Center, http://fsweb.rsac.fs.fed.us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7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65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6769" y="1752600"/>
            <a:ext cx="1676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B70CL1G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01293" y="3520476"/>
            <a:ext cx="1471246" cy="2229897"/>
            <a:chOff x="533400" y="1644580"/>
            <a:chExt cx="1699846" cy="2241620"/>
          </a:xfrm>
        </p:grpSpPr>
        <p:sp>
          <p:nvSpPr>
            <p:cNvPr id="8" name="Rectangle 7"/>
            <p:cNvSpPr/>
            <p:nvPr/>
          </p:nvSpPr>
          <p:spPr>
            <a:xfrm>
              <a:off x="556846" y="2514600"/>
              <a:ext cx="1676400" cy="6096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</a:rPr>
                <a:t>G2R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3400" y="1656303"/>
              <a:ext cx="1676400" cy="60960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white"/>
                  </a:solidFill>
                </a:rPr>
                <a:t>Smoke Sampling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6846" y="3276600"/>
              <a:ext cx="1676400" cy="6096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</a:rPr>
                <a:t>Scan Eagle</a:t>
              </a:r>
            </a:p>
          </p:txBody>
        </p:sp>
        <p:cxnSp>
          <p:nvCxnSpPr>
            <p:cNvPr id="26" name="Elbow Connector 25"/>
            <p:cNvCxnSpPr>
              <a:endCxn id="8" idx="1"/>
            </p:cNvCxnSpPr>
            <p:nvPr/>
          </p:nvCxnSpPr>
          <p:spPr>
            <a:xfrm rot="5400000">
              <a:off x="-25121" y="2226547"/>
              <a:ext cx="1174820" cy="10886"/>
            </a:xfrm>
            <a:prstGeom prst="bentConnector4">
              <a:avLst>
                <a:gd name="adj1" fmla="val 24198"/>
                <a:gd name="adj2" fmla="val 219994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/>
            <p:cNvCxnSpPr/>
            <p:nvPr/>
          </p:nvCxnSpPr>
          <p:spPr>
            <a:xfrm rot="5400000">
              <a:off x="-48567" y="3118757"/>
              <a:ext cx="1174820" cy="10886"/>
            </a:xfrm>
            <a:prstGeom prst="bentConnector4">
              <a:avLst>
                <a:gd name="adj1" fmla="val 24198"/>
                <a:gd name="adj2" fmla="val 201533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5791200" y="3509990"/>
            <a:ext cx="1450954" cy="2996921"/>
            <a:chOff x="6392426" y="1651279"/>
            <a:chExt cx="1684775" cy="2996921"/>
          </a:xfrm>
        </p:grpSpPr>
        <p:sp>
          <p:nvSpPr>
            <p:cNvPr id="13" name="Rectangle 12"/>
            <p:cNvSpPr/>
            <p:nvPr/>
          </p:nvSpPr>
          <p:spPr>
            <a:xfrm>
              <a:off x="6400801" y="1651279"/>
              <a:ext cx="1676400" cy="60960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white"/>
                  </a:solidFill>
                </a:rPr>
                <a:t>Mosaics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white"/>
                  </a:solidFill>
                </a:rPr>
                <a:t>Stills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00800" y="2514600"/>
              <a:ext cx="1676400" cy="6096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</a:rPr>
                <a:t>G2R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400800" y="4038600"/>
              <a:ext cx="1676400" cy="6096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</a:rPr>
                <a:t>Scout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392426" y="3276600"/>
              <a:ext cx="1676400" cy="6096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</a:rPr>
                <a:t>Scan Eagle</a:t>
              </a:r>
            </a:p>
          </p:txBody>
        </p:sp>
        <p:cxnSp>
          <p:nvCxnSpPr>
            <p:cNvPr id="43" name="Elbow Connector 42"/>
            <p:cNvCxnSpPr>
              <a:stCxn id="13" idx="1"/>
              <a:endCxn id="23" idx="1"/>
            </p:cNvCxnSpPr>
            <p:nvPr/>
          </p:nvCxnSpPr>
          <p:spPr>
            <a:xfrm rot="10800000" flipV="1">
              <a:off x="6400800" y="1956078"/>
              <a:ext cx="12700" cy="2387321"/>
            </a:xfrm>
            <a:prstGeom prst="bentConnector3">
              <a:avLst>
                <a:gd name="adj1" fmla="val 180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lbow Connector 44"/>
            <p:cNvCxnSpPr>
              <a:stCxn id="22" idx="1"/>
              <a:endCxn id="24" idx="1"/>
            </p:cNvCxnSpPr>
            <p:nvPr/>
          </p:nvCxnSpPr>
          <p:spPr>
            <a:xfrm rot="10800000" flipV="1">
              <a:off x="6392426" y="2819400"/>
              <a:ext cx="8374" cy="762000"/>
            </a:xfrm>
            <a:prstGeom prst="bentConnector3">
              <a:avLst>
                <a:gd name="adj1" fmla="val 258989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2133600" y="3486845"/>
            <a:ext cx="1450953" cy="2996921"/>
            <a:chOff x="6392426" y="1651279"/>
            <a:chExt cx="1684774" cy="2996921"/>
          </a:xfrm>
        </p:grpSpPr>
        <p:sp>
          <p:nvSpPr>
            <p:cNvPr id="50" name="Rectangle 49"/>
            <p:cNvSpPr/>
            <p:nvPr/>
          </p:nvSpPr>
          <p:spPr>
            <a:xfrm>
              <a:off x="6400800" y="1651279"/>
              <a:ext cx="1676400" cy="6096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white"/>
                  </a:solidFill>
                </a:rPr>
                <a:t>EO Video (RAW)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400800" y="2514600"/>
              <a:ext cx="1676400" cy="609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</a:rPr>
                <a:t>G2R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400800" y="4038600"/>
              <a:ext cx="1676400" cy="609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</a:rPr>
                <a:t>Scout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392426" y="3276600"/>
              <a:ext cx="1676400" cy="609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</a:rPr>
                <a:t>Scan Eagle</a:t>
              </a:r>
            </a:p>
          </p:txBody>
        </p:sp>
        <p:cxnSp>
          <p:nvCxnSpPr>
            <p:cNvPr id="54" name="Elbow Connector 53"/>
            <p:cNvCxnSpPr>
              <a:stCxn id="50" idx="1"/>
              <a:endCxn id="52" idx="1"/>
            </p:cNvCxnSpPr>
            <p:nvPr/>
          </p:nvCxnSpPr>
          <p:spPr>
            <a:xfrm rot="10800000" flipV="1">
              <a:off x="6400800" y="1956078"/>
              <a:ext cx="12700" cy="2387321"/>
            </a:xfrm>
            <a:prstGeom prst="bentConnector3">
              <a:avLst>
                <a:gd name="adj1" fmla="val 180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lbow Connector 54"/>
            <p:cNvCxnSpPr>
              <a:stCxn id="51" idx="1"/>
              <a:endCxn id="53" idx="1"/>
            </p:cNvCxnSpPr>
            <p:nvPr/>
          </p:nvCxnSpPr>
          <p:spPr>
            <a:xfrm rot="10800000" flipV="1">
              <a:off x="6392426" y="2819400"/>
              <a:ext cx="8374" cy="762000"/>
            </a:xfrm>
            <a:prstGeom prst="bentConnector3">
              <a:avLst>
                <a:gd name="adj1" fmla="val 258988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3956094" y="3486847"/>
            <a:ext cx="1450953" cy="2996921"/>
            <a:chOff x="6392426" y="1651279"/>
            <a:chExt cx="1684774" cy="2996921"/>
          </a:xfrm>
        </p:grpSpPr>
        <p:sp>
          <p:nvSpPr>
            <p:cNvPr id="57" name="Rectangle 56"/>
            <p:cNvSpPr/>
            <p:nvPr/>
          </p:nvSpPr>
          <p:spPr>
            <a:xfrm>
              <a:off x="6400800" y="1651279"/>
              <a:ext cx="1676400" cy="6096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white"/>
                  </a:solidFill>
                </a:rPr>
                <a:t>IR Video (RAW)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400800" y="2514600"/>
              <a:ext cx="1676400" cy="609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</a:rPr>
                <a:t>G2R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400800" y="4038600"/>
              <a:ext cx="1676400" cy="609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</a:rPr>
                <a:t>Scout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392426" y="3276600"/>
              <a:ext cx="1676400" cy="609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</a:rPr>
                <a:t>Scan Eagle</a:t>
              </a:r>
            </a:p>
          </p:txBody>
        </p:sp>
        <p:cxnSp>
          <p:nvCxnSpPr>
            <p:cNvPr id="61" name="Elbow Connector 60"/>
            <p:cNvCxnSpPr>
              <a:stCxn id="57" idx="1"/>
              <a:endCxn id="59" idx="1"/>
            </p:cNvCxnSpPr>
            <p:nvPr/>
          </p:nvCxnSpPr>
          <p:spPr>
            <a:xfrm rot="10800000" flipV="1">
              <a:off x="6400800" y="1956078"/>
              <a:ext cx="12700" cy="2387321"/>
            </a:xfrm>
            <a:prstGeom prst="bentConnector3">
              <a:avLst>
                <a:gd name="adj1" fmla="val 180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lbow Connector 61"/>
            <p:cNvCxnSpPr>
              <a:stCxn id="58" idx="1"/>
              <a:endCxn id="60" idx="1"/>
            </p:cNvCxnSpPr>
            <p:nvPr/>
          </p:nvCxnSpPr>
          <p:spPr>
            <a:xfrm rot="10800000" flipV="1">
              <a:off x="6392426" y="2819400"/>
              <a:ext cx="8374" cy="762000"/>
            </a:xfrm>
            <a:prstGeom prst="bentConnector3">
              <a:avLst>
                <a:gd name="adj1" fmla="val 258988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Straight Arrow Connector 64"/>
          <p:cNvCxnSpPr>
            <a:stCxn id="11" idx="0"/>
            <a:endCxn id="4" idx="2"/>
          </p:cNvCxnSpPr>
          <p:nvPr/>
        </p:nvCxnSpPr>
        <p:spPr>
          <a:xfrm flipV="1">
            <a:off x="1126770" y="2362200"/>
            <a:ext cx="268199" cy="1169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3" idx="0"/>
            <a:endCxn id="4" idx="2"/>
          </p:cNvCxnSpPr>
          <p:nvPr/>
        </p:nvCxnSpPr>
        <p:spPr>
          <a:xfrm flipH="1" flipV="1">
            <a:off x="1394969" y="2362200"/>
            <a:ext cx="5125315" cy="11477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7" idx="0"/>
            <a:endCxn id="4" idx="2"/>
          </p:cNvCxnSpPr>
          <p:nvPr/>
        </p:nvCxnSpPr>
        <p:spPr>
          <a:xfrm flipH="1" flipV="1">
            <a:off x="1394969" y="2362200"/>
            <a:ext cx="3290208" cy="11246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50" idx="0"/>
            <a:endCxn id="4" idx="2"/>
          </p:cNvCxnSpPr>
          <p:nvPr/>
        </p:nvCxnSpPr>
        <p:spPr>
          <a:xfrm flipH="1" flipV="1">
            <a:off x="1394969" y="2362200"/>
            <a:ext cx="1467714" cy="11246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3003548" y="152400"/>
            <a:ext cx="2178051" cy="914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RxCADRE 2012</a:t>
            </a:r>
          </a:p>
        </p:txBody>
      </p:sp>
      <p:sp>
        <p:nvSpPr>
          <p:cNvPr id="83" name="Flowchart: Alternate Process 82"/>
          <p:cNvSpPr/>
          <p:nvPr/>
        </p:nvSpPr>
        <p:spPr>
          <a:xfrm>
            <a:off x="6047856" y="2261369"/>
            <a:ext cx="1371600" cy="685800"/>
          </a:xfrm>
          <a:prstGeom prst="flowChartAlternateProcess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black"/>
                </a:solidFill>
              </a:rPr>
              <a:t>TerraSite</a:t>
            </a:r>
            <a:r>
              <a:rPr lang="en-US" dirty="0">
                <a:solidFill>
                  <a:prstClr val="black"/>
                </a:solidFill>
              </a:rPr>
              <a:t> Processing</a:t>
            </a:r>
          </a:p>
        </p:txBody>
      </p:sp>
      <p:cxnSp>
        <p:nvCxnSpPr>
          <p:cNvPr id="87" name="Straight Arrow Connector 86"/>
          <p:cNvCxnSpPr>
            <a:stCxn id="4" idx="0"/>
            <a:endCxn id="82" idx="2"/>
          </p:cNvCxnSpPr>
          <p:nvPr/>
        </p:nvCxnSpPr>
        <p:spPr>
          <a:xfrm flipV="1">
            <a:off x="1394969" y="609600"/>
            <a:ext cx="1608579" cy="1143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Flowchart: Alternate Process 87"/>
          <p:cNvSpPr/>
          <p:nvPr/>
        </p:nvSpPr>
        <p:spPr>
          <a:xfrm>
            <a:off x="7391400" y="1219200"/>
            <a:ext cx="1371600" cy="685800"/>
          </a:xfrm>
          <a:prstGeom prst="flowChartAlternateProcess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</a:rPr>
              <a:t> 3D Mosaic Processing</a:t>
            </a:r>
          </a:p>
        </p:txBody>
      </p:sp>
      <p:cxnSp>
        <p:nvCxnSpPr>
          <p:cNvPr id="100" name="Elbow Connector 99"/>
          <p:cNvCxnSpPr>
            <a:stCxn id="88" idx="2"/>
            <a:endCxn id="23" idx="3"/>
          </p:cNvCxnSpPr>
          <p:nvPr/>
        </p:nvCxnSpPr>
        <p:spPr>
          <a:xfrm rot="5400000">
            <a:off x="5511122" y="3636032"/>
            <a:ext cx="4297111" cy="835047"/>
          </a:xfrm>
          <a:prstGeom prst="bentConnector2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/>
          <p:cNvCxnSpPr>
            <a:stCxn id="83" idx="3"/>
            <a:endCxn id="24" idx="3"/>
          </p:cNvCxnSpPr>
          <p:nvPr/>
        </p:nvCxnSpPr>
        <p:spPr>
          <a:xfrm flipH="1">
            <a:off x="7234941" y="2604269"/>
            <a:ext cx="184515" cy="2835842"/>
          </a:xfrm>
          <a:prstGeom prst="bentConnector3">
            <a:avLst>
              <a:gd name="adj1" fmla="val -123892"/>
            </a:avLst>
          </a:prstGeom>
          <a:ln w="19050">
            <a:solidFill>
              <a:schemeClr val="accent6">
                <a:lumMod val="75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Flowchart: Preparation 116"/>
          <p:cNvSpPr/>
          <p:nvPr/>
        </p:nvSpPr>
        <p:spPr>
          <a:xfrm>
            <a:off x="2819400" y="1342744"/>
            <a:ext cx="1219200" cy="685800"/>
          </a:xfrm>
          <a:prstGeom prst="flowChartPreparatio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G2R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Specs</a:t>
            </a:r>
          </a:p>
        </p:txBody>
      </p:sp>
      <p:sp>
        <p:nvSpPr>
          <p:cNvPr id="118" name="Flowchart: Preparation 117"/>
          <p:cNvSpPr/>
          <p:nvPr/>
        </p:nvSpPr>
        <p:spPr>
          <a:xfrm>
            <a:off x="4148296" y="1342744"/>
            <a:ext cx="1219200" cy="685800"/>
          </a:xfrm>
          <a:prstGeom prst="flowChartPreparatio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</a:rPr>
              <a:t>Scan Eagle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white"/>
                </a:solidFill>
              </a:rPr>
              <a:t>Specs</a:t>
            </a:r>
          </a:p>
        </p:txBody>
      </p:sp>
      <p:sp>
        <p:nvSpPr>
          <p:cNvPr id="119" name="Flowchart: Preparation 118"/>
          <p:cNvSpPr/>
          <p:nvPr/>
        </p:nvSpPr>
        <p:spPr>
          <a:xfrm>
            <a:off x="5486400" y="1342744"/>
            <a:ext cx="1219200" cy="685800"/>
          </a:xfrm>
          <a:prstGeom prst="flowChartPreparatio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Scout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Specs</a:t>
            </a:r>
          </a:p>
        </p:txBody>
      </p:sp>
      <p:cxnSp>
        <p:nvCxnSpPr>
          <p:cNvPr id="130" name="Straight Arrow Connector 129"/>
          <p:cNvCxnSpPr>
            <a:stCxn id="119" idx="0"/>
            <a:endCxn id="82" idx="5"/>
          </p:cNvCxnSpPr>
          <p:nvPr/>
        </p:nvCxnSpPr>
        <p:spPr>
          <a:xfrm flipH="1" flipV="1">
            <a:off x="4862631" y="932889"/>
            <a:ext cx="1233369" cy="40985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88" idx="0"/>
          </p:cNvCxnSpPr>
          <p:nvPr/>
        </p:nvCxnSpPr>
        <p:spPr>
          <a:xfrm flipH="1" flipV="1">
            <a:off x="5181599" y="609600"/>
            <a:ext cx="2895601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18" idx="0"/>
            <a:endCxn id="82" idx="4"/>
          </p:cNvCxnSpPr>
          <p:nvPr/>
        </p:nvCxnSpPr>
        <p:spPr>
          <a:xfrm flipH="1" flipV="1">
            <a:off x="4092574" y="1066800"/>
            <a:ext cx="665322" cy="27594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>
            <a:stCxn id="117" idx="0"/>
            <a:endCxn id="82" idx="3"/>
          </p:cNvCxnSpPr>
          <p:nvPr/>
        </p:nvCxnSpPr>
        <p:spPr>
          <a:xfrm flipH="1" flipV="1">
            <a:off x="3322516" y="932889"/>
            <a:ext cx="106484" cy="40985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reeform 141"/>
          <p:cNvSpPr/>
          <p:nvPr/>
        </p:nvSpPr>
        <p:spPr>
          <a:xfrm>
            <a:off x="5479315" y="2028544"/>
            <a:ext cx="419195" cy="4372256"/>
          </a:xfrm>
          <a:custGeom>
            <a:avLst/>
            <a:gdLst>
              <a:gd name="connsiteX0" fmla="*/ 302070 w 372408"/>
              <a:gd name="connsiteY0" fmla="*/ 4039437 h 4074006"/>
              <a:gd name="connsiteX1" fmla="*/ 619 w 372408"/>
              <a:gd name="connsiteY1" fmla="*/ 3486778 h 4074006"/>
              <a:gd name="connsiteX2" fmla="*/ 372408 w 372408"/>
              <a:gd name="connsiteY2" fmla="*/ 0 h 4074006"/>
              <a:gd name="connsiteX3" fmla="*/ 372408 w 372408"/>
              <a:gd name="connsiteY3" fmla="*/ 0 h 407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408" h="4074006">
                <a:moveTo>
                  <a:pt x="302070" y="4039437"/>
                </a:moveTo>
                <a:cubicBezTo>
                  <a:pt x="145483" y="4099727"/>
                  <a:pt x="-11104" y="4160017"/>
                  <a:pt x="619" y="3486778"/>
                </a:cubicBezTo>
                <a:cubicBezTo>
                  <a:pt x="12342" y="2813539"/>
                  <a:pt x="372408" y="0"/>
                  <a:pt x="372408" y="0"/>
                </a:cubicBezTo>
                <a:lnTo>
                  <a:pt x="372408" y="0"/>
                </a:lnTo>
              </a:path>
            </a:pathLst>
          </a:custGeom>
          <a:noFill/>
          <a:ln w="19050"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3" name="Freeform 142"/>
          <p:cNvSpPr/>
          <p:nvPr/>
        </p:nvSpPr>
        <p:spPr>
          <a:xfrm>
            <a:off x="3688516" y="1919235"/>
            <a:ext cx="622227" cy="3345154"/>
          </a:xfrm>
          <a:custGeom>
            <a:avLst/>
            <a:gdLst>
              <a:gd name="connsiteX0" fmla="*/ 260486 w 622227"/>
              <a:gd name="connsiteY0" fmla="*/ 3336053 h 3345154"/>
              <a:gd name="connsiteX1" fmla="*/ 9277 w 622227"/>
              <a:gd name="connsiteY1" fmla="*/ 3004457 h 3345154"/>
              <a:gd name="connsiteX2" fmla="*/ 109761 w 622227"/>
              <a:gd name="connsiteY2" fmla="*/ 1105319 h 3345154"/>
              <a:gd name="connsiteX3" fmla="*/ 622227 w 622227"/>
              <a:gd name="connsiteY3" fmla="*/ 0 h 3345154"/>
              <a:gd name="connsiteX4" fmla="*/ 622227 w 622227"/>
              <a:gd name="connsiteY4" fmla="*/ 0 h 334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227" h="3345154">
                <a:moveTo>
                  <a:pt x="260486" y="3336053"/>
                </a:moveTo>
                <a:cubicBezTo>
                  <a:pt x="147442" y="3356149"/>
                  <a:pt x="34398" y="3376246"/>
                  <a:pt x="9277" y="3004457"/>
                </a:cubicBezTo>
                <a:cubicBezTo>
                  <a:pt x="-15844" y="2632668"/>
                  <a:pt x="7603" y="1606062"/>
                  <a:pt x="109761" y="1105319"/>
                </a:cubicBezTo>
                <a:cubicBezTo>
                  <a:pt x="211919" y="604576"/>
                  <a:pt x="622227" y="0"/>
                  <a:pt x="622227" y="0"/>
                </a:cubicBezTo>
                <a:lnTo>
                  <a:pt x="622227" y="0"/>
                </a:lnTo>
              </a:path>
            </a:pathLst>
          </a:custGeom>
          <a:noFill/>
          <a:ln w="19050"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5" name="Freeform 144"/>
          <p:cNvSpPr/>
          <p:nvPr/>
        </p:nvSpPr>
        <p:spPr>
          <a:xfrm>
            <a:off x="1981199" y="1889090"/>
            <a:ext cx="973015" cy="2461076"/>
          </a:xfrm>
          <a:custGeom>
            <a:avLst/>
            <a:gdLst>
              <a:gd name="connsiteX0" fmla="*/ 260476 w 1084440"/>
              <a:gd name="connsiteY0" fmla="*/ 2612572 h 2612572"/>
              <a:gd name="connsiteX1" fmla="*/ 49460 w 1084440"/>
              <a:gd name="connsiteY1" fmla="*/ 1477108 h 2612572"/>
              <a:gd name="connsiteX2" fmla="*/ 1084440 w 1084440"/>
              <a:gd name="connsiteY2" fmla="*/ 0 h 261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4440" h="2612572">
                <a:moveTo>
                  <a:pt x="260476" y="2612572"/>
                </a:moveTo>
                <a:cubicBezTo>
                  <a:pt x="86304" y="2262554"/>
                  <a:pt x="-87867" y="1912537"/>
                  <a:pt x="49460" y="1477108"/>
                </a:cubicBezTo>
                <a:cubicBezTo>
                  <a:pt x="186787" y="1041679"/>
                  <a:pt x="635613" y="520839"/>
                  <a:pt x="1084440" y="0"/>
                </a:cubicBezTo>
              </a:path>
            </a:pathLst>
          </a:custGeom>
          <a:noFill/>
          <a:ln w="19050"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188353" y="152400"/>
            <a:ext cx="2597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UAS DATA </a:t>
            </a:r>
            <a:r>
              <a:rPr lang="en-US" sz="2400" b="1">
                <a:solidFill>
                  <a:prstClr val="black"/>
                </a:solidFill>
                <a:latin typeface="Calibri"/>
              </a:rPr>
              <a:t>PLAN </a:t>
            </a:r>
            <a:r>
              <a:rPr lang="en-US" sz="2400" b="1" smtClean="0">
                <a:solidFill>
                  <a:prstClr val="black"/>
                </a:solidFill>
                <a:latin typeface="Calibri"/>
              </a:rPr>
              <a:t>V2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2" name="Straight Arrow Connector 151"/>
          <p:cNvCxnSpPr/>
          <p:nvPr/>
        </p:nvCxnSpPr>
        <p:spPr>
          <a:xfrm>
            <a:off x="6858000" y="2028544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Freeform 155"/>
          <p:cNvSpPr/>
          <p:nvPr/>
        </p:nvSpPr>
        <p:spPr>
          <a:xfrm>
            <a:off x="5215095" y="622998"/>
            <a:ext cx="1836759" cy="1617784"/>
          </a:xfrm>
          <a:custGeom>
            <a:avLst/>
            <a:gdLst>
              <a:gd name="connsiteX0" fmla="*/ 1396720 w 1836759"/>
              <a:gd name="connsiteY0" fmla="*/ 1617784 h 1617784"/>
              <a:gd name="connsiteX1" fmla="*/ 1828800 w 1836759"/>
              <a:gd name="connsiteY1" fmla="*/ 1266092 h 1617784"/>
              <a:gd name="connsiteX2" fmla="*/ 1537397 w 1836759"/>
              <a:gd name="connsiteY2" fmla="*/ 633046 h 1617784"/>
              <a:gd name="connsiteX3" fmla="*/ 0 w 1836759"/>
              <a:gd name="connsiteY3" fmla="*/ 0 h 161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6759" h="1617784">
                <a:moveTo>
                  <a:pt x="1396720" y="1617784"/>
                </a:moveTo>
                <a:cubicBezTo>
                  <a:pt x="1601037" y="1523999"/>
                  <a:pt x="1805354" y="1430215"/>
                  <a:pt x="1828800" y="1266092"/>
                </a:cubicBezTo>
                <a:cubicBezTo>
                  <a:pt x="1852246" y="1101969"/>
                  <a:pt x="1842197" y="844061"/>
                  <a:pt x="1537397" y="633046"/>
                </a:cubicBezTo>
                <a:cubicBezTo>
                  <a:pt x="1232597" y="422031"/>
                  <a:pt x="616298" y="211015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9" name="Elbow Connector 158"/>
          <p:cNvCxnSpPr>
            <a:stCxn id="22" idx="3"/>
            <a:endCxn id="83" idx="2"/>
          </p:cNvCxnSpPr>
          <p:nvPr/>
        </p:nvCxnSpPr>
        <p:spPr>
          <a:xfrm flipH="1" flipV="1">
            <a:off x="6733656" y="2947169"/>
            <a:ext cx="508497" cy="1730942"/>
          </a:xfrm>
          <a:prstGeom prst="bentConnector4">
            <a:avLst>
              <a:gd name="adj1" fmla="val -44956"/>
              <a:gd name="adj2" fmla="val 86669"/>
            </a:avLst>
          </a:prstGeom>
          <a:ln w="19050">
            <a:solidFill>
              <a:schemeClr val="accent6">
                <a:lumMod val="75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28600" y="882233"/>
            <a:ext cx="1524000" cy="870367"/>
            <a:chOff x="228600" y="882233"/>
            <a:chExt cx="1524000" cy="870367"/>
          </a:xfrm>
        </p:grpSpPr>
        <p:sp>
          <p:nvSpPr>
            <p:cNvPr id="6" name="Oval 5"/>
            <p:cNvSpPr/>
            <p:nvPr/>
          </p:nvSpPr>
          <p:spPr>
            <a:xfrm>
              <a:off x="228600" y="882233"/>
              <a:ext cx="1524000" cy="54965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Air Plan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6" idx="4"/>
              <a:endCxn id="4" idx="0"/>
            </p:cNvCxnSpPr>
            <p:nvPr/>
          </p:nvCxnSpPr>
          <p:spPr>
            <a:xfrm>
              <a:off x="990600" y="1431890"/>
              <a:ext cx="404369" cy="320710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790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Tahoma" pitchFamily="34" charset="0"/>
                <a:cs typeface="Tahoma" pitchFamily="34" charset="0"/>
              </a:rPr>
              <a:t>USDA Forest Service, Remote Sensing Applications Center, </a:t>
            </a:r>
          </a:p>
          <a:p>
            <a:r>
              <a:rPr lang="en-US">
                <a:latin typeface="Tahoma" pitchFamily="34" charset="0"/>
                <a:cs typeface="Tahoma" pitchFamily="34" charset="0"/>
              </a:rPr>
              <a:t>FSWeb: http://fsweb.rsac.fs.fed.us</a:t>
            </a:r>
          </a:p>
          <a:p>
            <a:r>
              <a:rPr lang="en-US">
                <a:latin typeface="Tahoma" pitchFamily="34" charset="0"/>
                <a:cs typeface="Tahoma" pitchFamily="34" charset="0"/>
              </a:rPr>
              <a:t>WWW: http://www.fs.fed.us/eng/rsac/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cs typeface="Tahoma" pitchFamily="34" charset="0"/>
              </a:rPr>
              <a:t>Comments/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Questions</a:t>
            </a:r>
            <a:endParaRPr lang="en-US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2819400"/>
            <a:ext cx="71628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Thank you to JFSP for funding this </a:t>
            </a:r>
            <a:r>
              <a:rPr lang="en-US" dirty="0" smtClean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project.</a:t>
            </a:r>
            <a:endParaRPr lang="en-US" dirty="0" smtClean="0">
              <a:solidFill>
                <a:srgbClr val="FFFF99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C:\Documents and Settings\tzajkowski\My Documents\TFRSA2012RxCadre\Picture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029200"/>
            <a:ext cx="3051175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tzajkowski\My Documents\TFRSA2012RxCadre\jfsp_logo_high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946089"/>
            <a:ext cx="762000" cy="75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1"/>
          <p:cNvGrpSpPr>
            <a:grpSpLocks noChangeAspect="1"/>
          </p:cNvGrpSpPr>
          <p:nvPr/>
        </p:nvGrpSpPr>
        <p:grpSpPr bwMode="auto">
          <a:xfrm>
            <a:off x="0" y="304800"/>
            <a:ext cx="9143969" cy="4571982"/>
            <a:chOff x="1241" y="6632"/>
            <a:chExt cx="10397" cy="5199"/>
          </a:xfrm>
        </p:grpSpPr>
        <p:sp>
          <p:nvSpPr>
            <p:cNvPr id="4198" name="AutoShape 102"/>
            <p:cNvSpPr>
              <a:spLocks noChangeAspect="1" noChangeArrowheads="1"/>
            </p:cNvSpPr>
            <p:nvPr/>
          </p:nvSpPr>
          <p:spPr bwMode="auto">
            <a:xfrm>
              <a:off x="1241" y="6632"/>
              <a:ext cx="10344" cy="4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99" name="Text Box 103"/>
            <p:cNvSpPr txBox="1">
              <a:spLocks noChangeArrowheads="1"/>
            </p:cNvSpPr>
            <p:nvPr/>
          </p:nvSpPr>
          <p:spPr bwMode="auto">
            <a:xfrm>
              <a:off x="1341" y="6960"/>
              <a:ext cx="1584" cy="57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288" tIns="18288" rIns="18288" bIns="0" numCol="1" anchor="t" anchorCtr="0" compatLnSpc="1">
              <a:prstTxWarp prst="textNoShape">
                <a:avLst/>
              </a:prstTxWarp>
            </a:bodyPr>
            <a:lstStyle/>
            <a:p>
              <a:pPr algn="l">
                <a:spcAft>
                  <a:spcPts val="100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 pitchFamily="34" charset="0"/>
                </a:rPr>
                <a:t>Fuel Characteristics</a:t>
              </a:r>
              <a:endParaRPr lang="en-US" sz="1400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00" name="Text Box 104"/>
            <p:cNvSpPr txBox="1">
              <a:spLocks noChangeArrowheads="1"/>
            </p:cNvSpPr>
            <p:nvPr/>
          </p:nvSpPr>
          <p:spPr bwMode="auto">
            <a:xfrm>
              <a:off x="2925" y="7491"/>
              <a:ext cx="1584" cy="57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288" tIns="18288" rIns="18288" bIns="0" numCol="1" anchor="t" anchorCtr="0" compatLnSpc="1">
              <a:prstTxWarp prst="textNoShape">
                <a:avLst/>
              </a:prstTxWarp>
            </a:bodyPr>
            <a:lstStyle/>
            <a:p>
              <a:pPr algn="l">
                <a:spcAft>
                  <a:spcPts val="100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 pitchFamily="34" charset="0"/>
                </a:rPr>
                <a:t>Local Event-Scale Meteorology</a:t>
              </a:r>
              <a:endParaRPr lang="en-US" sz="1400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01" name="Text Box 105"/>
            <p:cNvSpPr txBox="1">
              <a:spLocks noChangeArrowheads="1"/>
            </p:cNvSpPr>
            <p:nvPr/>
          </p:nvSpPr>
          <p:spPr bwMode="auto">
            <a:xfrm>
              <a:off x="4507" y="8067"/>
              <a:ext cx="1584" cy="57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288" tIns="100584" rIns="18288" bIns="0" numCol="1" anchor="t" anchorCtr="0" compatLnSpc="1">
              <a:prstTxWarp prst="textNoShape">
                <a:avLst/>
              </a:prstTxWarp>
            </a:bodyPr>
            <a:lstStyle/>
            <a:p>
              <a:pPr algn="l">
                <a:spcAft>
                  <a:spcPts val="100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 pitchFamily="34" charset="0"/>
                </a:rPr>
                <a:t>Fire Behavior</a:t>
              </a:r>
              <a:endParaRPr lang="en-US" sz="1400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02" name="Text Box 106"/>
            <p:cNvSpPr txBox="1">
              <a:spLocks noChangeArrowheads="1"/>
            </p:cNvSpPr>
            <p:nvPr/>
          </p:nvSpPr>
          <p:spPr bwMode="auto">
            <a:xfrm>
              <a:off x="6082" y="8643"/>
              <a:ext cx="1584" cy="57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288" tIns="100584" rIns="0" bIns="0" numCol="1" anchor="t" anchorCtr="0" compatLnSpc="1">
              <a:prstTxWarp prst="textNoShape">
                <a:avLst/>
              </a:prstTxWarp>
            </a:bodyPr>
            <a:lstStyle/>
            <a:p>
              <a:pPr algn="l">
                <a:spcAft>
                  <a:spcPts val="100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 pitchFamily="34" charset="0"/>
                </a:rPr>
                <a:t>Fuel Consumption</a:t>
              </a:r>
              <a:endParaRPr lang="en-US" sz="1400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03" name="Text Box 107"/>
            <p:cNvSpPr txBox="1">
              <a:spLocks noChangeArrowheads="1"/>
            </p:cNvSpPr>
            <p:nvPr/>
          </p:nvSpPr>
          <p:spPr bwMode="auto">
            <a:xfrm>
              <a:off x="7666" y="9219"/>
              <a:ext cx="1584" cy="57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288" tIns="18288" rIns="0" bIns="0" numCol="1" anchor="t" anchorCtr="0" compatLnSpc="1">
              <a:prstTxWarp prst="textNoShape">
                <a:avLst/>
              </a:prstTxWarp>
            </a:bodyPr>
            <a:lstStyle/>
            <a:p>
              <a:pPr algn="l">
                <a:spcAft>
                  <a:spcPts val="100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 pitchFamily="34" charset="0"/>
                </a:rPr>
                <a:t>Event-Scale Fire Mapping</a:t>
              </a:r>
              <a:endParaRPr lang="en-US" sz="1400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04" name="Text Box 108"/>
            <p:cNvSpPr txBox="1">
              <a:spLocks noChangeArrowheads="1"/>
            </p:cNvSpPr>
            <p:nvPr/>
          </p:nvSpPr>
          <p:spPr bwMode="auto">
            <a:xfrm>
              <a:off x="9250" y="9795"/>
              <a:ext cx="1868" cy="57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288" tIns="18288" rIns="0" bIns="0" numCol="1" anchor="t" anchorCtr="0" compatLnSpc="1">
              <a:prstTxWarp prst="textNoShape">
                <a:avLst/>
              </a:prstTxWarp>
            </a:bodyPr>
            <a:lstStyle/>
            <a:p>
              <a:pPr algn="l">
                <a:spcAft>
                  <a:spcPts val="100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 pitchFamily="34" charset="0"/>
                </a:rPr>
                <a:t>Emissions &amp; Event-Scale Plume Behavior</a:t>
              </a:r>
              <a:endParaRPr lang="en-US" sz="1400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05" name="Text Box 109"/>
            <p:cNvSpPr txBox="1">
              <a:spLocks noChangeArrowheads="1"/>
            </p:cNvSpPr>
            <p:nvPr/>
          </p:nvSpPr>
          <p:spPr bwMode="auto">
            <a:xfrm>
              <a:off x="6082" y="9795"/>
              <a:ext cx="1584" cy="57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18288" tIns="100584" rIns="0" bIns="0" numCol="1" anchor="t" anchorCtr="0" compatLnSpc="1">
              <a:prstTxWarp prst="textNoShape">
                <a:avLst/>
              </a:prstTxWarp>
            </a:bodyPr>
            <a:lstStyle/>
            <a:p>
              <a:pPr algn="l">
                <a:spcAft>
                  <a:spcPts val="100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 pitchFamily="34" charset="0"/>
                </a:rPr>
                <a:t>Fire Effects</a:t>
              </a:r>
              <a:endParaRPr lang="en-US" sz="1400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06" name="Text Box 110"/>
            <p:cNvSpPr txBox="1">
              <a:spLocks noChangeArrowheads="1"/>
            </p:cNvSpPr>
            <p:nvPr/>
          </p:nvSpPr>
          <p:spPr bwMode="auto">
            <a:xfrm>
              <a:off x="1371" y="7553"/>
              <a:ext cx="1584" cy="141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Mass</a:t>
              </a:r>
            </a:p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Cover</a:t>
              </a:r>
            </a:p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Depth</a:t>
              </a:r>
            </a:p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Moisture</a:t>
              </a:r>
              <a:endParaRPr lang="en-US" sz="1200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07" name="Text Box 111"/>
            <p:cNvSpPr txBox="1">
              <a:spLocks noChangeArrowheads="1"/>
            </p:cNvSpPr>
            <p:nvPr/>
          </p:nvSpPr>
          <p:spPr bwMode="auto">
            <a:xfrm>
              <a:off x="2955" y="8067"/>
              <a:ext cx="1584" cy="90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vert="horz" wrap="square" lIns="0" tIns="0" rIns="18288" bIns="0" numCol="1" anchor="t" anchorCtr="0" compatLnSpc="1">
              <a:prstTxWarp prst="textNoShape">
                <a:avLst/>
              </a:prstTxWarp>
            </a:bodyPr>
            <a:lstStyle/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Plume properties</a:t>
              </a:r>
            </a:p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Fine-scale wind &amp; thermodynamic fields</a:t>
              </a:r>
              <a:endParaRPr lang="en-US" sz="1200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08" name="Text Box 112"/>
            <p:cNvSpPr txBox="1">
              <a:spLocks noChangeArrowheads="1"/>
            </p:cNvSpPr>
            <p:nvPr/>
          </p:nvSpPr>
          <p:spPr bwMode="auto">
            <a:xfrm>
              <a:off x="4537" y="8658"/>
              <a:ext cx="1584" cy="230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Fire intensity</a:t>
              </a:r>
            </a:p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Rate of spread</a:t>
              </a:r>
            </a:p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Convective/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itchFamily="34" charset="0"/>
                </a:rPr>
                <a:t>radiative</a:t>
              </a: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 power &amp; energy</a:t>
              </a:r>
            </a:p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Soil heating</a:t>
              </a:r>
            </a:p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Wind/flame velocity</a:t>
              </a:r>
            </a:p>
            <a:p>
              <a:pPr algn="l">
                <a:buFont typeface="Symbol" pitchFamily="18" charset="2"/>
                <a:buChar char="·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IR imagery</a:t>
              </a:r>
              <a:endParaRPr lang="en-US" sz="1200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09" name="Text Box 113"/>
            <p:cNvSpPr txBox="1">
              <a:spLocks noChangeArrowheads="1"/>
            </p:cNvSpPr>
            <p:nvPr/>
          </p:nvSpPr>
          <p:spPr bwMode="auto">
            <a:xfrm>
              <a:off x="6112" y="9219"/>
              <a:ext cx="1584" cy="71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l">
                <a:spcAft>
                  <a:spcPts val="100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Mass consumed by fuel component</a:t>
              </a:r>
              <a:endParaRPr lang="en-US" sz="1200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10" name="Text Box 114"/>
            <p:cNvSpPr txBox="1">
              <a:spLocks noChangeArrowheads="1"/>
            </p:cNvSpPr>
            <p:nvPr/>
          </p:nvSpPr>
          <p:spPr bwMode="auto">
            <a:xfrm>
              <a:off x="7666" y="9873"/>
              <a:ext cx="1584" cy="195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vert="horz" wrap="square" lIns="18288" tIns="0" rIns="18288" bIns="0" numCol="1" anchor="t" anchorCtr="0" compatLnSpc="1">
              <a:prstTxWarp prst="textNoShape">
                <a:avLst/>
              </a:prstTxWarp>
            </a:bodyPr>
            <a:lstStyle/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Fire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itchFamily="34" charset="0"/>
                </a:rPr>
                <a:t>radiative</a:t>
              </a: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 power &amp; energy</a:t>
              </a:r>
            </a:p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Flame front development</a:t>
              </a:r>
            </a:p>
            <a:p>
              <a:pPr algn="l">
                <a:buFont typeface="Symbol" pitchFamily="18" charset="2"/>
                <a:buChar char="·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Satellite imagery of fire behavior and effects</a:t>
              </a:r>
            </a:p>
            <a:p>
              <a:pPr lvl="1" algn="l">
                <a:buFont typeface="Symbol" pitchFamily="18" charset="2"/>
                <a:buChar char="·"/>
              </a:pPr>
              <a:endParaRPr lang="en-US" sz="1200" dirty="0" smtClean="0">
                <a:solidFill>
                  <a:prstClr val="black"/>
                </a:solidFill>
                <a:latin typeface="Calibri" pitchFamily="34" charset="0"/>
              </a:endParaRPr>
            </a:p>
            <a:p>
              <a:pPr algn="l">
                <a:buFont typeface="Arial" pitchFamily="34" charset="0"/>
                <a:buChar char="•"/>
              </a:pPr>
              <a:endParaRPr lang="en-US" sz="1200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11" name="Oval 115"/>
            <p:cNvSpPr>
              <a:spLocks noChangeArrowheads="1"/>
            </p:cNvSpPr>
            <p:nvPr/>
          </p:nvSpPr>
          <p:spPr bwMode="auto">
            <a:xfrm>
              <a:off x="2955" y="6975"/>
              <a:ext cx="432" cy="4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9144" rIns="45720" bIns="9144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lang="en-US" sz="1200" smtClean="0">
                  <a:solidFill>
                    <a:prstClr val="black"/>
                  </a:solidFill>
                  <a:latin typeface="Calibri" pitchFamily="34" charset="0"/>
                </a:rPr>
                <a:t>1</a:t>
              </a: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12" name="Oval 116"/>
            <p:cNvSpPr>
              <a:spLocks noChangeArrowheads="1"/>
            </p:cNvSpPr>
            <p:nvPr/>
          </p:nvSpPr>
          <p:spPr bwMode="auto">
            <a:xfrm>
              <a:off x="4552" y="7536"/>
              <a:ext cx="432" cy="4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9144" rIns="45720" bIns="9144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lang="en-US" sz="1200" smtClean="0">
                  <a:solidFill>
                    <a:prstClr val="black"/>
                  </a:solidFill>
                  <a:latin typeface="Calibri" pitchFamily="34" charset="0"/>
                </a:rPr>
                <a:t>2</a:t>
              </a: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13" name="Oval 117"/>
            <p:cNvSpPr>
              <a:spLocks noChangeArrowheads="1"/>
            </p:cNvSpPr>
            <p:nvPr/>
          </p:nvSpPr>
          <p:spPr bwMode="auto">
            <a:xfrm>
              <a:off x="6127" y="8112"/>
              <a:ext cx="432" cy="4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9144" rIns="45720" bIns="9144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lang="en-US" sz="1200" smtClean="0">
                  <a:solidFill>
                    <a:prstClr val="black"/>
                  </a:solidFill>
                  <a:latin typeface="Calibri" pitchFamily="34" charset="0"/>
                </a:rPr>
                <a:t>3</a:t>
              </a: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14" name="Oval 118"/>
            <p:cNvSpPr>
              <a:spLocks noChangeArrowheads="1"/>
            </p:cNvSpPr>
            <p:nvPr/>
          </p:nvSpPr>
          <p:spPr bwMode="auto">
            <a:xfrm>
              <a:off x="7711" y="8703"/>
              <a:ext cx="432" cy="4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9144" rIns="45720" bIns="9144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lang="en-US" sz="1200" smtClean="0">
                  <a:solidFill>
                    <a:prstClr val="black"/>
                  </a:solidFill>
                  <a:latin typeface="Calibri" pitchFamily="34" charset="0"/>
                </a:rPr>
                <a:t>1</a:t>
              </a: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15" name="Oval 119"/>
            <p:cNvSpPr>
              <a:spLocks noChangeArrowheads="1"/>
            </p:cNvSpPr>
            <p:nvPr/>
          </p:nvSpPr>
          <p:spPr bwMode="auto">
            <a:xfrm>
              <a:off x="9295" y="9294"/>
              <a:ext cx="432" cy="4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9144" rIns="45720" bIns="9144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lang="en-US" sz="1200" smtClean="0">
                  <a:solidFill>
                    <a:prstClr val="black"/>
                  </a:solidFill>
                  <a:latin typeface="Calibri" pitchFamily="34" charset="0"/>
                </a:rPr>
                <a:t>3</a:t>
              </a: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16" name="Oval 120"/>
            <p:cNvSpPr>
              <a:spLocks noChangeArrowheads="1"/>
            </p:cNvSpPr>
            <p:nvPr/>
          </p:nvSpPr>
          <p:spPr bwMode="auto">
            <a:xfrm>
              <a:off x="5605" y="9879"/>
              <a:ext cx="432" cy="4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9144" rIns="45720" bIns="9144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lang="en-US" sz="1200" smtClean="0">
                  <a:solidFill>
                    <a:prstClr val="black"/>
                  </a:solidFill>
                  <a:latin typeface="Calibri" pitchFamily="34" charset="0"/>
                </a:rPr>
                <a:t>6</a:t>
              </a: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17" name="Oval 121"/>
            <p:cNvSpPr>
              <a:spLocks noChangeArrowheads="1"/>
            </p:cNvSpPr>
            <p:nvPr/>
          </p:nvSpPr>
          <p:spPr bwMode="auto">
            <a:xfrm>
              <a:off x="9742" y="9294"/>
              <a:ext cx="432" cy="4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9144" rIns="45720" bIns="9144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lang="en-US" sz="1200" smtClean="0">
                  <a:solidFill>
                    <a:prstClr val="black"/>
                  </a:solidFill>
                  <a:latin typeface="Calibri" pitchFamily="34" charset="0"/>
                </a:rPr>
                <a:t>4</a:t>
              </a:r>
              <a:endParaRPr lang="en-US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18" name="Text Box 122"/>
            <p:cNvSpPr txBox="1">
              <a:spLocks noChangeArrowheads="1"/>
            </p:cNvSpPr>
            <p:nvPr/>
          </p:nvSpPr>
          <p:spPr bwMode="auto">
            <a:xfrm>
              <a:off x="6121" y="10371"/>
              <a:ext cx="1584" cy="102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Thermal radiometry</a:t>
              </a:r>
            </a:p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HD visual imagery</a:t>
              </a:r>
            </a:p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Stem temperatures</a:t>
              </a:r>
            </a:p>
            <a:p>
              <a:pPr algn="l">
                <a:buFont typeface="Arial" pitchFamily="34" charset="0"/>
                <a:buChar char="•"/>
              </a:pPr>
              <a:endParaRPr lang="en-US" sz="1200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19" name="Oval 123"/>
            <p:cNvSpPr>
              <a:spLocks noChangeArrowheads="1"/>
            </p:cNvSpPr>
            <p:nvPr/>
          </p:nvSpPr>
          <p:spPr bwMode="auto">
            <a:xfrm>
              <a:off x="11206" y="9838"/>
              <a:ext cx="432" cy="43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45720" tIns="9144" rIns="45720" bIns="9144" numCol="1" anchor="t" anchorCtr="0" compatLnSpc="1">
              <a:prstTxWarp prst="textNoShape">
                <a:avLst/>
              </a:prstTxWarp>
            </a:bodyPr>
            <a:lstStyle/>
            <a:p>
              <a:pPr>
                <a:spcAft>
                  <a:spcPts val="100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5</a:t>
              </a:r>
              <a:endParaRPr lang="en-US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20" name="Text Box 124"/>
            <p:cNvSpPr txBox="1">
              <a:spLocks noChangeArrowheads="1"/>
            </p:cNvSpPr>
            <p:nvPr/>
          </p:nvSpPr>
          <p:spPr bwMode="auto">
            <a:xfrm>
              <a:off x="9280" y="10365"/>
              <a:ext cx="1728" cy="111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CO, CO</a:t>
              </a:r>
              <a:r>
                <a:rPr lang="en-US" sz="1200" baseline="-25000" dirty="0" smtClean="0">
                  <a:solidFill>
                    <a:prstClr val="black"/>
                  </a:solidFill>
                  <a:latin typeface="Calibri" pitchFamily="34" charset="0"/>
                </a:rPr>
                <a:t>2</a:t>
              </a: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, H</a:t>
              </a:r>
              <a:r>
                <a:rPr lang="en-US" sz="1200" baseline="-25000" dirty="0" smtClean="0">
                  <a:solidFill>
                    <a:prstClr val="black"/>
                  </a:solidFill>
                  <a:latin typeface="Calibri" pitchFamily="34" charset="0"/>
                </a:rPr>
                <a:t>2</a:t>
              </a: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O, PM</a:t>
              </a:r>
              <a:r>
                <a:rPr lang="en-US" sz="1200" baseline="-25000" dirty="0" smtClean="0">
                  <a:solidFill>
                    <a:prstClr val="black"/>
                  </a:solidFill>
                  <a:latin typeface="Calibri" pitchFamily="34" charset="0"/>
                </a:rPr>
                <a:t>2.5</a:t>
              </a:r>
              <a:endParaRPr lang="en-US" sz="1200" dirty="0" smtClean="0">
                <a:solidFill>
                  <a:prstClr val="black"/>
                </a:solidFill>
                <a:latin typeface="Calibri" pitchFamily="34" charset="0"/>
              </a:endParaRPr>
            </a:p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Black carbon</a:t>
              </a:r>
            </a:p>
            <a:p>
              <a:pPr algn="l">
                <a:spcAft>
                  <a:spcPts val="1000"/>
                </a:spcAft>
                <a:buFont typeface="Arial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Plume height</a:t>
              </a:r>
              <a:endParaRPr lang="en-US" sz="1200" dirty="0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cxnSp>
        <p:nvCxnSpPr>
          <p:cNvPr id="107" name="Straight Arrow Connector 106"/>
          <p:cNvCxnSpPr/>
          <p:nvPr/>
        </p:nvCxnSpPr>
        <p:spPr>
          <a:xfrm flipV="1">
            <a:off x="7391400" y="4419600"/>
            <a:ext cx="0" cy="457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533400" y="2362200"/>
            <a:ext cx="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152400" y="2895600"/>
            <a:ext cx="129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Pre- and post-fire </a:t>
            </a:r>
            <a:r>
              <a:rPr lang="en-US" i="1" dirty="0" err="1" smtClean="0">
                <a:solidFill>
                  <a:prstClr val="black"/>
                </a:solidFill>
                <a:latin typeface="Calibri"/>
              </a:rPr>
              <a:t>LiDAR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 collection (</a:t>
            </a:r>
            <a:r>
              <a:rPr lang="en-US" b="1" i="1" dirty="0" smtClean="0">
                <a:solidFill>
                  <a:prstClr val="black"/>
                </a:solidFill>
                <a:latin typeface="Calibri"/>
              </a:rPr>
              <a:t>manned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1800" y="487680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Active-fire smoke sampling (</a:t>
            </a:r>
            <a:r>
              <a:rPr lang="en-US" b="1" i="1" dirty="0" smtClean="0">
                <a:solidFill>
                  <a:prstClr val="black"/>
                </a:solidFill>
                <a:latin typeface="Calibri"/>
              </a:rPr>
              <a:t>UAS and manned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Rx-CADRE Airborne Measurements - overview 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810000" y="838200"/>
            <a:ext cx="8382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648200" y="609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Airborne:  UAS and/or manned platform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6019800" y="4848998"/>
            <a:ext cx="0" cy="45547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334000" y="5304472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Active-fire IR/visible mapping (</a:t>
            </a:r>
            <a:r>
              <a:rPr lang="en-US" b="1" i="1" dirty="0" smtClean="0">
                <a:solidFill>
                  <a:prstClr val="black"/>
                </a:solidFill>
                <a:latin typeface="Calibri"/>
              </a:rPr>
              <a:t>UAS and manned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569319" y="1289723"/>
            <a:ext cx="838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486400" y="1110341"/>
            <a:ext cx="3103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Satellite:  MODIS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VIIRS, MISR 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569319" y="4724400"/>
            <a:ext cx="990600" cy="990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616819" y="5738061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Satellite </a:t>
            </a:r>
            <a:r>
              <a:rPr lang="en-US" b="1" i="1" dirty="0" smtClean="0">
                <a:solidFill>
                  <a:prstClr val="black"/>
                </a:solidFill>
                <a:latin typeface="Calibri"/>
              </a:rPr>
              <a:t>(MODIS, VIIRS)</a:t>
            </a:r>
            <a:endParaRPr lang="en-US" b="1" i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7865202" y="4496003"/>
            <a:ext cx="1088799" cy="9917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001501" y="551081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Satellite </a:t>
            </a:r>
            <a:r>
              <a:rPr lang="en-US" b="1" i="1" dirty="0" smtClean="0">
                <a:solidFill>
                  <a:prstClr val="black"/>
                </a:solidFill>
                <a:latin typeface="Calibri"/>
              </a:rPr>
              <a:t>(MISR)</a:t>
            </a:r>
            <a:endParaRPr lang="en-US" b="1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62E80-298B-4D66-A3D4-3BE0E16A72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28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66"/>
                </a:solidFill>
              </a:rPr>
              <a:t>3 Types of UAS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USDA Forest Service, Remote Sensing Applications Center, http://fsweb.rsac.fs.fed.us</a:t>
            </a:r>
            <a:endParaRPr lang="en-US" dirty="0"/>
          </a:p>
        </p:txBody>
      </p:sp>
      <p:pic>
        <p:nvPicPr>
          <p:cNvPr id="5123" name="Picture 3" descr="C:\Documents and Settings\tzajkowski\My Documents\RxCadre\1031121613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8" y="3657600"/>
            <a:ext cx="3694430" cy="277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tzajkowski\My Documents\RxCadre\1031121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41613"/>
            <a:ext cx="234315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Documents and Settings\tzajkowski\My Documents\My Pictures\G2R_Laund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8" y="941613"/>
            <a:ext cx="3694430" cy="263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7352" y="10668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Scout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52283" y="109537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G2R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3552" y="38100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Scan Eagle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224" y="4412218"/>
            <a:ext cx="42351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Additional aviation assets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Cessna 337 – Smoke Sampling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Piper </a:t>
            </a:r>
            <a:r>
              <a:rPr lang="en-US" dirty="0" smtClean="0">
                <a:solidFill>
                  <a:schemeClr val="bg1"/>
                </a:solidFill>
              </a:rPr>
              <a:t>Navajo </a:t>
            </a:r>
            <a:r>
              <a:rPr lang="en-US" dirty="0" smtClean="0">
                <a:solidFill>
                  <a:schemeClr val="bg1"/>
                </a:solidFill>
              </a:rPr>
              <a:t>– Fire Imaging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EPA </a:t>
            </a:r>
            <a:r>
              <a:rPr lang="en-US" dirty="0" err="1">
                <a:solidFill>
                  <a:schemeClr val="bg1"/>
                </a:solidFill>
              </a:rPr>
              <a:t>Tethersonde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– Smoke Sampling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096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3197" y="3127177"/>
            <a:ext cx="135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30 m met tower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66700" y="3127177"/>
            <a:ext cx="6497" cy="45422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-1" y="0"/>
            <a:ext cx="8839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Rx-CADRE Active Fire Measurements – Large </a:t>
            </a:r>
            <a:r>
              <a:rPr lang="en-US" sz="2400" i="1" dirty="0">
                <a:solidFill>
                  <a:prstClr val="black"/>
                </a:solidFill>
                <a:latin typeface="Calibri"/>
              </a:rPr>
              <a:t>Units (500-1000 acres)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400" i="1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533400"/>
            <a:ext cx="2631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Active fire measurements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228601" y="3733800"/>
            <a:ext cx="76199" cy="76200"/>
          </a:xfrm>
          <a:custGeom>
            <a:avLst/>
            <a:gdLst>
              <a:gd name="connsiteX0" fmla="*/ 0 w 2709017"/>
              <a:gd name="connsiteY0" fmla="*/ 188008 h 1974079"/>
              <a:gd name="connsiteX1" fmla="*/ 1324598 w 2709017"/>
              <a:gd name="connsiteY1" fmla="*/ 0 h 1974079"/>
              <a:gd name="connsiteX2" fmla="*/ 2709017 w 2709017"/>
              <a:gd name="connsiteY2" fmla="*/ 1538243 h 1974079"/>
              <a:gd name="connsiteX3" fmla="*/ 111096 w 2709017"/>
              <a:gd name="connsiteY3" fmla="*/ 1974079 h 1974079"/>
              <a:gd name="connsiteX4" fmla="*/ 0 w 2709017"/>
              <a:gd name="connsiteY4" fmla="*/ 188008 h 1974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9017" h="1974079">
                <a:moveTo>
                  <a:pt x="0" y="188008"/>
                </a:moveTo>
                <a:lnTo>
                  <a:pt x="1324598" y="0"/>
                </a:lnTo>
                <a:lnTo>
                  <a:pt x="2709017" y="1538243"/>
                </a:lnTo>
                <a:lnTo>
                  <a:pt x="111096" y="1974079"/>
                </a:lnTo>
                <a:lnTo>
                  <a:pt x="0" y="1880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4800" y="35814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Ground-instrument cluster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3200400" y="4041577"/>
            <a:ext cx="2709017" cy="685800"/>
          </a:xfrm>
          <a:custGeom>
            <a:avLst/>
            <a:gdLst>
              <a:gd name="connsiteX0" fmla="*/ 0 w 2709017"/>
              <a:gd name="connsiteY0" fmla="*/ 188008 h 1974079"/>
              <a:gd name="connsiteX1" fmla="*/ 1324598 w 2709017"/>
              <a:gd name="connsiteY1" fmla="*/ 0 h 1974079"/>
              <a:gd name="connsiteX2" fmla="*/ 2709017 w 2709017"/>
              <a:gd name="connsiteY2" fmla="*/ 1538243 h 1974079"/>
              <a:gd name="connsiteX3" fmla="*/ 111096 w 2709017"/>
              <a:gd name="connsiteY3" fmla="*/ 1974079 h 1974079"/>
              <a:gd name="connsiteX4" fmla="*/ 0 w 2709017"/>
              <a:gd name="connsiteY4" fmla="*/ 188008 h 1974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9017" h="1974079">
                <a:moveTo>
                  <a:pt x="0" y="188008"/>
                </a:moveTo>
                <a:lnTo>
                  <a:pt x="1324598" y="0"/>
                </a:lnTo>
                <a:lnTo>
                  <a:pt x="2709017" y="1538243"/>
                </a:lnTo>
                <a:lnTo>
                  <a:pt x="111096" y="1974079"/>
                </a:lnTo>
                <a:lnTo>
                  <a:pt x="0" y="188008"/>
                </a:lnTo>
                <a:close/>
              </a:path>
            </a:pathLst>
          </a:cu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4114800" y="3821668"/>
            <a:ext cx="0" cy="52470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>
            <a:off x="3390900" y="4263430"/>
            <a:ext cx="76199" cy="76200"/>
          </a:xfrm>
          <a:custGeom>
            <a:avLst/>
            <a:gdLst>
              <a:gd name="connsiteX0" fmla="*/ 0 w 2709017"/>
              <a:gd name="connsiteY0" fmla="*/ 188008 h 1974079"/>
              <a:gd name="connsiteX1" fmla="*/ 1324598 w 2709017"/>
              <a:gd name="connsiteY1" fmla="*/ 0 h 1974079"/>
              <a:gd name="connsiteX2" fmla="*/ 2709017 w 2709017"/>
              <a:gd name="connsiteY2" fmla="*/ 1538243 h 1974079"/>
              <a:gd name="connsiteX3" fmla="*/ 111096 w 2709017"/>
              <a:gd name="connsiteY3" fmla="*/ 1974079 h 1974079"/>
              <a:gd name="connsiteX4" fmla="*/ 0 w 2709017"/>
              <a:gd name="connsiteY4" fmla="*/ 188008 h 1974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9017" h="1974079">
                <a:moveTo>
                  <a:pt x="0" y="188008"/>
                </a:moveTo>
                <a:lnTo>
                  <a:pt x="1324598" y="0"/>
                </a:lnTo>
                <a:lnTo>
                  <a:pt x="2709017" y="1538243"/>
                </a:lnTo>
                <a:lnTo>
                  <a:pt x="111096" y="1974079"/>
                </a:lnTo>
                <a:lnTo>
                  <a:pt x="0" y="1880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5041901" y="4422577"/>
            <a:ext cx="76199" cy="76200"/>
          </a:xfrm>
          <a:custGeom>
            <a:avLst/>
            <a:gdLst>
              <a:gd name="connsiteX0" fmla="*/ 0 w 2709017"/>
              <a:gd name="connsiteY0" fmla="*/ 188008 h 1974079"/>
              <a:gd name="connsiteX1" fmla="*/ 1324598 w 2709017"/>
              <a:gd name="connsiteY1" fmla="*/ 0 h 1974079"/>
              <a:gd name="connsiteX2" fmla="*/ 2709017 w 2709017"/>
              <a:gd name="connsiteY2" fmla="*/ 1538243 h 1974079"/>
              <a:gd name="connsiteX3" fmla="*/ 111096 w 2709017"/>
              <a:gd name="connsiteY3" fmla="*/ 1974079 h 1974079"/>
              <a:gd name="connsiteX4" fmla="*/ 0 w 2709017"/>
              <a:gd name="connsiteY4" fmla="*/ 188008 h 1974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9017" h="1974079">
                <a:moveTo>
                  <a:pt x="0" y="188008"/>
                </a:moveTo>
                <a:lnTo>
                  <a:pt x="1324598" y="0"/>
                </a:lnTo>
                <a:lnTo>
                  <a:pt x="2709017" y="1538243"/>
                </a:lnTo>
                <a:lnTo>
                  <a:pt x="111096" y="1974079"/>
                </a:lnTo>
                <a:lnTo>
                  <a:pt x="0" y="1880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4216401" y="4387454"/>
            <a:ext cx="76199" cy="76200"/>
          </a:xfrm>
          <a:custGeom>
            <a:avLst/>
            <a:gdLst>
              <a:gd name="connsiteX0" fmla="*/ 0 w 2709017"/>
              <a:gd name="connsiteY0" fmla="*/ 188008 h 1974079"/>
              <a:gd name="connsiteX1" fmla="*/ 1324598 w 2709017"/>
              <a:gd name="connsiteY1" fmla="*/ 0 h 1974079"/>
              <a:gd name="connsiteX2" fmla="*/ 2709017 w 2709017"/>
              <a:gd name="connsiteY2" fmla="*/ 1538243 h 1974079"/>
              <a:gd name="connsiteX3" fmla="*/ 111096 w 2709017"/>
              <a:gd name="connsiteY3" fmla="*/ 1974079 h 1974079"/>
              <a:gd name="connsiteX4" fmla="*/ 0 w 2709017"/>
              <a:gd name="connsiteY4" fmla="*/ 188008 h 1974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9017" h="1974079">
                <a:moveTo>
                  <a:pt x="0" y="188008"/>
                </a:moveTo>
                <a:lnTo>
                  <a:pt x="1324598" y="0"/>
                </a:lnTo>
                <a:lnTo>
                  <a:pt x="2709017" y="1538243"/>
                </a:lnTo>
                <a:lnTo>
                  <a:pt x="111096" y="1974079"/>
                </a:lnTo>
                <a:lnTo>
                  <a:pt x="0" y="1880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5791200" y="4055595"/>
            <a:ext cx="1143000" cy="644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010400" y="3916196"/>
            <a:ext cx="1563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~ 50 – 100 ft AGL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4419599" y="3124200"/>
            <a:ext cx="2514601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7010400" y="2971800"/>
            <a:ext cx="1396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~650 ft AGL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69881" y="2971800"/>
            <a:ext cx="1054101" cy="427107"/>
            <a:chOff x="2832099" y="3045850"/>
            <a:chExt cx="2159840" cy="427107"/>
          </a:xfrm>
        </p:grpSpPr>
        <p:sp>
          <p:nvSpPr>
            <p:cNvPr id="97" name="Freeform 96"/>
            <p:cNvSpPr/>
            <p:nvPr/>
          </p:nvSpPr>
          <p:spPr>
            <a:xfrm>
              <a:off x="2832099" y="3045850"/>
              <a:ext cx="2159840" cy="309927"/>
            </a:xfrm>
            <a:custGeom>
              <a:avLst/>
              <a:gdLst>
                <a:gd name="connsiteX0" fmla="*/ 366045 w 1582397"/>
                <a:gd name="connsiteY0" fmla="*/ 155249 h 155249"/>
                <a:gd name="connsiteX1" fmla="*/ 1306082 w 1582397"/>
                <a:gd name="connsiteY1" fmla="*/ 138157 h 155249"/>
                <a:gd name="connsiteX2" fmla="*/ 1459907 w 1582397"/>
                <a:gd name="connsiteY2" fmla="*/ 78337 h 155249"/>
                <a:gd name="connsiteX3" fmla="*/ 1374449 w 1582397"/>
                <a:gd name="connsiteY3" fmla="*/ 18516 h 155249"/>
                <a:gd name="connsiteX4" fmla="*/ 212221 w 1582397"/>
                <a:gd name="connsiteY4" fmla="*/ 18516 h 155249"/>
                <a:gd name="connsiteX5" fmla="*/ 101125 w 1582397"/>
                <a:gd name="connsiteY5" fmla="*/ 129612 h 155249"/>
                <a:gd name="connsiteX6" fmla="*/ 237858 w 1582397"/>
                <a:gd name="connsiteY6" fmla="*/ 155249 h 155249"/>
                <a:gd name="connsiteX0" fmla="*/ 366045 w 1582753"/>
                <a:gd name="connsiteY0" fmla="*/ 156317 h 157029"/>
                <a:gd name="connsiteX1" fmla="*/ 1306082 w 1582753"/>
                <a:gd name="connsiteY1" fmla="*/ 139225 h 157029"/>
                <a:gd name="connsiteX2" fmla="*/ 1462043 w 1582753"/>
                <a:gd name="connsiteY2" fmla="*/ 137089 h 157029"/>
                <a:gd name="connsiteX3" fmla="*/ 1374449 w 1582753"/>
                <a:gd name="connsiteY3" fmla="*/ 19584 h 157029"/>
                <a:gd name="connsiteX4" fmla="*/ 212221 w 1582753"/>
                <a:gd name="connsiteY4" fmla="*/ 19584 h 157029"/>
                <a:gd name="connsiteX5" fmla="*/ 101125 w 1582753"/>
                <a:gd name="connsiteY5" fmla="*/ 130680 h 157029"/>
                <a:gd name="connsiteX6" fmla="*/ 237858 w 1582753"/>
                <a:gd name="connsiteY6" fmla="*/ 156317 h 157029"/>
                <a:gd name="connsiteX0" fmla="*/ 366045 w 1595453"/>
                <a:gd name="connsiteY0" fmla="*/ 155249 h 155249"/>
                <a:gd name="connsiteX1" fmla="*/ 1306082 w 1595453"/>
                <a:gd name="connsiteY1" fmla="*/ 138157 h 155249"/>
                <a:gd name="connsiteX2" fmla="*/ 1538243 w 1595453"/>
                <a:gd name="connsiteY2" fmla="*/ 59821 h 155249"/>
                <a:gd name="connsiteX3" fmla="*/ 1374449 w 1595453"/>
                <a:gd name="connsiteY3" fmla="*/ 18516 h 155249"/>
                <a:gd name="connsiteX4" fmla="*/ 212221 w 1595453"/>
                <a:gd name="connsiteY4" fmla="*/ 18516 h 155249"/>
                <a:gd name="connsiteX5" fmla="*/ 101125 w 1595453"/>
                <a:gd name="connsiteY5" fmla="*/ 129612 h 155249"/>
                <a:gd name="connsiteX6" fmla="*/ 237858 w 1595453"/>
                <a:gd name="connsiteY6" fmla="*/ 155249 h 155249"/>
                <a:gd name="connsiteX0" fmla="*/ 366045 w 1595453"/>
                <a:gd name="connsiteY0" fmla="*/ 155249 h 155249"/>
                <a:gd name="connsiteX1" fmla="*/ 1306082 w 1595453"/>
                <a:gd name="connsiteY1" fmla="*/ 138157 h 155249"/>
                <a:gd name="connsiteX2" fmla="*/ 1538243 w 1595453"/>
                <a:gd name="connsiteY2" fmla="*/ 59821 h 155249"/>
                <a:gd name="connsiteX3" fmla="*/ 1374449 w 1595453"/>
                <a:gd name="connsiteY3" fmla="*/ 18516 h 155249"/>
                <a:gd name="connsiteX4" fmla="*/ 212221 w 1595453"/>
                <a:gd name="connsiteY4" fmla="*/ 18516 h 155249"/>
                <a:gd name="connsiteX5" fmla="*/ 101125 w 1595453"/>
                <a:gd name="connsiteY5" fmla="*/ 129612 h 155249"/>
                <a:gd name="connsiteX6" fmla="*/ 237858 w 1595453"/>
                <a:gd name="connsiteY6" fmla="*/ 155249 h 155249"/>
                <a:gd name="connsiteX0" fmla="*/ 366045 w 1595453"/>
                <a:gd name="connsiteY0" fmla="*/ 156317 h 157029"/>
                <a:gd name="connsiteX1" fmla="*/ 1306082 w 1595453"/>
                <a:gd name="connsiteY1" fmla="*/ 139225 h 157029"/>
                <a:gd name="connsiteX2" fmla="*/ 1538243 w 1595453"/>
                <a:gd name="connsiteY2" fmla="*/ 137089 h 157029"/>
                <a:gd name="connsiteX3" fmla="*/ 1374449 w 1595453"/>
                <a:gd name="connsiteY3" fmla="*/ 19584 h 157029"/>
                <a:gd name="connsiteX4" fmla="*/ 212221 w 1595453"/>
                <a:gd name="connsiteY4" fmla="*/ 19584 h 157029"/>
                <a:gd name="connsiteX5" fmla="*/ 101125 w 1595453"/>
                <a:gd name="connsiteY5" fmla="*/ 130680 h 157029"/>
                <a:gd name="connsiteX6" fmla="*/ 237858 w 1595453"/>
                <a:gd name="connsiteY6" fmla="*/ 156317 h 157029"/>
                <a:gd name="connsiteX0" fmla="*/ 366045 w 1595453"/>
                <a:gd name="connsiteY0" fmla="*/ 155249 h 155249"/>
                <a:gd name="connsiteX1" fmla="*/ 1306082 w 1595453"/>
                <a:gd name="connsiteY1" fmla="*/ 138157 h 155249"/>
                <a:gd name="connsiteX2" fmla="*/ 1538243 w 1595453"/>
                <a:gd name="connsiteY2" fmla="*/ 59821 h 155249"/>
                <a:gd name="connsiteX3" fmla="*/ 1374449 w 1595453"/>
                <a:gd name="connsiteY3" fmla="*/ 18516 h 155249"/>
                <a:gd name="connsiteX4" fmla="*/ 212221 w 1595453"/>
                <a:gd name="connsiteY4" fmla="*/ 18516 h 155249"/>
                <a:gd name="connsiteX5" fmla="*/ 101125 w 1595453"/>
                <a:gd name="connsiteY5" fmla="*/ 129612 h 155249"/>
                <a:gd name="connsiteX6" fmla="*/ 237858 w 1595453"/>
                <a:gd name="connsiteY6" fmla="*/ 155249 h 155249"/>
                <a:gd name="connsiteX0" fmla="*/ 1004843 w 1595453"/>
                <a:gd name="connsiteY0" fmla="*/ 136021 h 155249"/>
                <a:gd name="connsiteX1" fmla="*/ 1306082 w 1595453"/>
                <a:gd name="connsiteY1" fmla="*/ 138157 h 155249"/>
                <a:gd name="connsiteX2" fmla="*/ 1538243 w 1595453"/>
                <a:gd name="connsiteY2" fmla="*/ 59821 h 155249"/>
                <a:gd name="connsiteX3" fmla="*/ 1374449 w 1595453"/>
                <a:gd name="connsiteY3" fmla="*/ 18516 h 155249"/>
                <a:gd name="connsiteX4" fmla="*/ 212221 w 1595453"/>
                <a:gd name="connsiteY4" fmla="*/ 18516 h 155249"/>
                <a:gd name="connsiteX5" fmla="*/ 101125 w 1595453"/>
                <a:gd name="connsiteY5" fmla="*/ 129612 h 155249"/>
                <a:gd name="connsiteX6" fmla="*/ 237858 w 1595453"/>
                <a:gd name="connsiteY6" fmla="*/ 155249 h 155249"/>
                <a:gd name="connsiteX0" fmla="*/ 1004843 w 1595453"/>
                <a:gd name="connsiteY0" fmla="*/ 136021 h 155249"/>
                <a:gd name="connsiteX1" fmla="*/ 700043 w 1595453"/>
                <a:gd name="connsiteY1" fmla="*/ 136021 h 155249"/>
                <a:gd name="connsiteX2" fmla="*/ 1306082 w 1595453"/>
                <a:gd name="connsiteY2" fmla="*/ 138157 h 155249"/>
                <a:gd name="connsiteX3" fmla="*/ 1538243 w 1595453"/>
                <a:gd name="connsiteY3" fmla="*/ 59821 h 155249"/>
                <a:gd name="connsiteX4" fmla="*/ 1374449 w 1595453"/>
                <a:gd name="connsiteY4" fmla="*/ 18516 h 155249"/>
                <a:gd name="connsiteX5" fmla="*/ 212221 w 1595453"/>
                <a:gd name="connsiteY5" fmla="*/ 18516 h 155249"/>
                <a:gd name="connsiteX6" fmla="*/ 101125 w 1595453"/>
                <a:gd name="connsiteY6" fmla="*/ 129612 h 155249"/>
                <a:gd name="connsiteX7" fmla="*/ 237858 w 1595453"/>
                <a:gd name="connsiteY7" fmla="*/ 155249 h 155249"/>
                <a:gd name="connsiteX0" fmla="*/ 700043 w 1595453"/>
                <a:gd name="connsiteY0" fmla="*/ 136021 h 155249"/>
                <a:gd name="connsiteX1" fmla="*/ 1306082 w 1595453"/>
                <a:gd name="connsiteY1" fmla="*/ 138157 h 155249"/>
                <a:gd name="connsiteX2" fmla="*/ 1538243 w 1595453"/>
                <a:gd name="connsiteY2" fmla="*/ 59821 h 155249"/>
                <a:gd name="connsiteX3" fmla="*/ 1374449 w 1595453"/>
                <a:gd name="connsiteY3" fmla="*/ 18516 h 155249"/>
                <a:gd name="connsiteX4" fmla="*/ 212221 w 1595453"/>
                <a:gd name="connsiteY4" fmla="*/ 18516 h 155249"/>
                <a:gd name="connsiteX5" fmla="*/ 101125 w 1595453"/>
                <a:gd name="connsiteY5" fmla="*/ 129612 h 155249"/>
                <a:gd name="connsiteX6" fmla="*/ 237858 w 1595453"/>
                <a:gd name="connsiteY6" fmla="*/ 155249 h 155249"/>
                <a:gd name="connsiteX0" fmla="*/ 700043 w 1596124"/>
                <a:gd name="connsiteY0" fmla="*/ 136021 h 155249"/>
                <a:gd name="connsiteX1" fmla="*/ 1306082 w 1596124"/>
                <a:gd name="connsiteY1" fmla="*/ 138157 h 155249"/>
                <a:gd name="connsiteX2" fmla="*/ 1542271 w 1596124"/>
                <a:gd name="connsiteY2" fmla="*/ 93149 h 155249"/>
                <a:gd name="connsiteX3" fmla="*/ 1374449 w 1596124"/>
                <a:gd name="connsiteY3" fmla="*/ 18516 h 155249"/>
                <a:gd name="connsiteX4" fmla="*/ 212221 w 1596124"/>
                <a:gd name="connsiteY4" fmla="*/ 18516 h 155249"/>
                <a:gd name="connsiteX5" fmla="*/ 101125 w 1596124"/>
                <a:gd name="connsiteY5" fmla="*/ 129612 h 155249"/>
                <a:gd name="connsiteX6" fmla="*/ 237858 w 1596124"/>
                <a:gd name="connsiteY6" fmla="*/ 155249 h 155249"/>
                <a:gd name="connsiteX0" fmla="*/ 699169 w 1595250"/>
                <a:gd name="connsiteY0" fmla="*/ 129944 h 149172"/>
                <a:gd name="connsiteX1" fmla="*/ 1305208 w 1595250"/>
                <a:gd name="connsiteY1" fmla="*/ 132080 h 149172"/>
                <a:gd name="connsiteX2" fmla="*/ 1541397 w 1595250"/>
                <a:gd name="connsiteY2" fmla="*/ 87072 h 149172"/>
                <a:gd name="connsiteX3" fmla="*/ 1373575 w 1595250"/>
                <a:gd name="connsiteY3" fmla="*/ 12439 h 149172"/>
                <a:gd name="connsiteX4" fmla="*/ 211347 w 1595250"/>
                <a:gd name="connsiteY4" fmla="*/ 12439 h 149172"/>
                <a:gd name="connsiteX5" fmla="*/ 105490 w 1595250"/>
                <a:gd name="connsiteY5" fmla="*/ 87072 h 149172"/>
                <a:gd name="connsiteX6" fmla="*/ 236984 w 1595250"/>
                <a:gd name="connsiteY6" fmla="*/ 149172 h 149172"/>
                <a:gd name="connsiteX0" fmla="*/ 597952 w 1478210"/>
                <a:gd name="connsiteY0" fmla="*/ 129886 h 149114"/>
                <a:gd name="connsiteX1" fmla="*/ 1203991 w 1478210"/>
                <a:gd name="connsiteY1" fmla="*/ 132022 h 149114"/>
                <a:gd name="connsiteX2" fmla="*/ 1440180 w 1478210"/>
                <a:gd name="connsiteY2" fmla="*/ 87014 h 149114"/>
                <a:gd name="connsiteX3" fmla="*/ 1272358 w 1478210"/>
                <a:gd name="connsiteY3" fmla="*/ 12381 h 149114"/>
                <a:gd name="connsiteX4" fmla="*/ 205071 w 1478210"/>
                <a:gd name="connsiteY4" fmla="*/ 12727 h 149114"/>
                <a:gd name="connsiteX5" fmla="*/ 110130 w 1478210"/>
                <a:gd name="connsiteY5" fmla="*/ 12381 h 149114"/>
                <a:gd name="connsiteX6" fmla="*/ 4273 w 1478210"/>
                <a:gd name="connsiteY6" fmla="*/ 87014 h 149114"/>
                <a:gd name="connsiteX7" fmla="*/ 135767 w 1478210"/>
                <a:gd name="connsiteY7" fmla="*/ 149114 h 149114"/>
                <a:gd name="connsiteX0" fmla="*/ 606731 w 1486989"/>
                <a:gd name="connsiteY0" fmla="*/ 129886 h 149114"/>
                <a:gd name="connsiteX1" fmla="*/ 1212770 w 1486989"/>
                <a:gd name="connsiteY1" fmla="*/ 132022 h 149114"/>
                <a:gd name="connsiteX2" fmla="*/ 1448959 w 1486989"/>
                <a:gd name="connsiteY2" fmla="*/ 87014 h 149114"/>
                <a:gd name="connsiteX3" fmla="*/ 1281137 w 1486989"/>
                <a:gd name="connsiteY3" fmla="*/ 12381 h 149114"/>
                <a:gd name="connsiteX4" fmla="*/ 213850 w 1486989"/>
                <a:gd name="connsiteY4" fmla="*/ 12727 h 149114"/>
                <a:gd name="connsiteX5" fmla="*/ 66233 w 1486989"/>
                <a:gd name="connsiteY5" fmla="*/ 24915 h 149114"/>
                <a:gd name="connsiteX6" fmla="*/ 13052 w 1486989"/>
                <a:gd name="connsiteY6" fmla="*/ 87014 h 149114"/>
                <a:gd name="connsiteX7" fmla="*/ 144546 w 1486989"/>
                <a:gd name="connsiteY7" fmla="*/ 149114 h 149114"/>
                <a:gd name="connsiteX0" fmla="*/ 606731 w 1486989"/>
                <a:gd name="connsiteY0" fmla="*/ 129886 h 149114"/>
                <a:gd name="connsiteX1" fmla="*/ 1212770 w 1486989"/>
                <a:gd name="connsiteY1" fmla="*/ 132022 h 149114"/>
                <a:gd name="connsiteX2" fmla="*/ 1448959 w 1486989"/>
                <a:gd name="connsiteY2" fmla="*/ 87014 h 149114"/>
                <a:gd name="connsiteX3" fmla="*/ 1281137 w 1486989"/>
                <a:gd name="connsiteY3" fmla="*/ 12381 h 149114"/>
                <a:gd name="connsiteX4" fmla="*/ 213850 w 1486989"/>
                <a:gd name="connsiteY4" fmla="*/ 12727 h 149114"/>
                <a:gd name="connsiteX5" fmla="*/ 66233 w 1486989"/>
                <a:gd name="connsiteY5" fmla="*/ 24915 h 149114"/>
                <a:gd name="connsiteX6" fmla="*/ 13052 w 1486989"/>
                <a:gd name="connsiteY6" fmla="*/ 118064 h 149114"/>
                <a:gd name="connsiteX7" fmla="*/ 144546 w 1486989"/>
                <a:gd name="connsiteY7" fmla="*/ 149114 h 149114"/>
                <a:gd name="connsiteX0" fmla="*/ 629134 w 1509392"/>
                <a:gd name="connsiteY0" fmla="*/ 129886 h 149114"/>
                <a:gd name="connsiteX1" fmla="*/ 1235173 w 1509392"/>
                <a:gd name="connsiteY1" fmla="*/ 132022 h 149114"/>
                <a:gd name="connsiteX2" fmla="*/ 1471362 w 1509392"/>
                <a:gd name="connsiteY2" fmla="*/ 87014 h 149114"/>
                <a:gd name="connsiteX3" fmla="*/ 1303540 w 1509392"/>
                <a:gd name="connsiteY3" fmla="*/ 12381 h 149114"/>
                <a:gd name="connsiteX4" fmla="*/ 236253 w 1509392"/>
                <a:gd name="connsiteY4" fmla="*/ 12727 h 149114"/>
                <a:gd name="connsiteX5" fmla="*/ 88636 w 1509392"/>
                <a:gd name="connsiteY5" fmla="*/ 24915 h 149114"/>
                <a:gd name="connsiteX6" fmla="*/ 35455 w 1509392"/>
                <a:gd name="connsiteY6" fmla="*/ 118064 h 149114"/>
                <a:gd name="connsiteX7" fmla="*/ 301364 w 1509392"/>
                <a:gd name="connsiteY7" fmla="*/ 149114 h 149114"/>
                <a:gd name="connsiteX0" fmla="*/ 637997 w 1518255"/>
                <a:gd name="connsiteY0" fmla="*/ 129886 h 149114"/>
                <a:gd name="connsiteX1" fmla="*/ 1244036 w 1518255"/>
                <a:gd name="connsiteY1" fmla="*/ 132022 h 149114"/>
                <a:gd name="connsiteX2" fmla="*/ 1480225 w 1518255"/>
                <a:gd name="connsiteY2" fmla="*/ 87014 h 149114"/>
                <a:gd name="connsiteX3" fmla="*/ 1312403 w 1518255"/>
                <a:gd name="connsiteY3" fmla="*/ 12381 h 149114"/>
                <a:gd name="connsiteX4" fmla="*/ 245116 w 1518255"/>
                <a:gd name="connsiteY4" fmla="*/ 12727 h 149114"/>
                <a:gd name="connsiteX5" fmla="*/ 44318 w 1518255"/>
                <a:gd name="connsiteY5" fmla="*/ 24915 h 149114"/>
                <a:gd name="connsiteX6" fmla="*/ 44318 w 1518255"/>
                <a:gd name="connsiteY6" fmla="*/ 118064 h 149114"/>
                <a:gd name="connsiteX7" fmla="*/ 310227 w 1518255"/>
                <a:gd name="connsiteY7" fmla="*/ 149114 h 149114"/>
                <a:gd name="connsiteX0" fmla="*/ 637997 w 1507403"/>
                <a:gd name="connsiteY0" fmla="*/ 138110 h 157338"/>
                <a:gd name="connsiteX1" fmla="*/ 1244036 w 1507403"/>
                <a:gd name="connsiteY1" fmla="*/ 140246 h 157338"/>
                <a:gd name="connsiteX2" fmla="*/ 1480225 w 1507403"/>
                <a:gd name="connsiteY2" fmla="*/ 95238 h 157338"/>
                <a:gd name="connsiteX3" fmla="*/ 1312403 w 1507403"/>
                <a:gd name="connsiteY3" fmla="*/ 20605 h 157338"/>
                <a:gd name="connsiteX4" fmla="*/ 310228 w 1507403"/>
                <a:gd name="connsiteY4" fmla="*/ 2089 h 157338"/>
                <a:gd name="connsiteX5" fmla="*/ 44318 w 1507403"/>
                <a:gd name="connsiteY5" fmla="*/ 33139 h 157338"/>
                <a:gd name="connsiteX6" fmla="*/ 44318 w 1507403"/>
                <a:gd name="connsiteY6" fmla="*/ 126288 h 157338"/>
                <a:gd name="connsiteX7" fmla="*/ 310227 w 1507403"/>
                <a:gd name="connsiteY7" fmla="*/ 157338 h 157338"/>
                <a:gd name="connsiteX0" fmla="*/ 629318 w 1507403"/>
                <a:gd name="connsiteY0" fmla="*/ 157338 h 157694"/>
                <a:gd name="connsiteX1" fmla="*/ 1244036 w 1507403"/>
                <a:gd name="connsiteY1" fmla="*/ 140246 h 157694"/>
                <a:gd name="connsiteX2" fmla="*/ 1480225 w 1507403"/>
                <a:gd name="connsiteY2" fmla="*/ 95238 h 157694"/>
                <a:gd name="connsiteX3" fmla="*/ 1312403 w 1507403"/>
                <a:gd name="connsiteY3" fmla="*/ 20605 h 157694"/>
                <a:gd name="connsiteX4" fmla="*/ 310228 w 1507403"/>
                <a:gd name="connsiteY4" fmla="*/ 2089 h 157694"/>
                <a:gd name="connsiteX5" fmla="*/ 44318 w 1507403"/>
                <a:gd name="connsiteY5" fmla="*/ 33139 h 157694"/>
                <a:gd name="connsiteX6" fmla="*/ 44318 w 1507403"/>
                <a:gd name="connsiteY6" fmla="*/ 126288 h 157694"/>
                <a:gd name="connsiteX7" fmla="*/ 310227 w 1507403"/>
                <a:gd name="connsiteY7" fmla="*/ 157338 h 157694"/>
                <a:gd name="connsiteX0" fmla="*/ 629318 w 1507403"/>
                <a:gd name="connsiteY0" fmla="*/ 157338 h 167688"/>
                <a:gd name="connsiteX1" fmla="*/ 1267499 w 1507403"/>
                <a:gd name="connsiteY1" fmla="*/ 157338 h 167688"/>
                <a:gd name="connsiteX2" fmla="*/ 1480225 w 1507403"/>
                <a:gd name="connsiteY2" fmla="*/ 95238 h 167688"/>
                <a:gd name="connsiteX3" fmla="*/ 1312403 w 1507403"/>
                <a:gd name="connsiteY3" fmla="*/ 20605 h 167688"/>
                <a:gd name="connsiteX4" fmla="*/ 310228 w 1507403"/>
                <a:gd name="connsiteY4" fmla="*/ 2089 h 167688"/>
                <a:gd name="connsiteX5" fmla="*/ 44318 w 1507403"/>
                <a:gd name="connsiteY5" fmla="*/ 33139 h 167688"/>
                <a:gd name="connsiteX6" fmla="*/ 44318 w 1507403"/>
                <a:gd name="connsiteY6" fmla="*/ 126288 h 167688"/>
                <a:gd name="connsiteX7" fmla="*/ 310227 w 1507403"/>
                <a:gd name="connsiteY7" fmla="*/ 157338 h 16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7403" h="167688">
                  <a:moveTo>
                    <a:pt x="629318" y="157338"/>
                  </a:moveTo>
                  <a:cubicBezTo>
                    <a:pt x="679524" y="157694"/>
                    <a:pt x="1125681" y="167688"/>
                    <a:pt x="1267499" y="157338"/>
                  </a:cubicBezTo>
                  <a:cubicBezTo>
                    <a:pt x="1409317" y="146988"/>
                    <a:pt x="1472741" y="118027"/>
                    <a:pt x="1480225" y="95238"/>
                  </a:cubicBezTo>
                  <a:cubicBezTo>
                    <a:pt x="1487709" y="72449"/>
                    <a:pt x="1507403" y="36130"/>
                    <a:pt x="1312403" y="20605"/>
                  </a:cubicBezTo>
                  <a:cubicBezTo>
                    <a:pt x="1117403" y="5080"/>
                    <a:pt x="521575" y="0"/>
                    <a:pt x="310228" y="2089"/>
                  </a:cubicBezTo>
                  <a:cubicBezTo>
                    <a:pt x="98881" y="4178"/>
                    <a:pt x="88636" y="12439"/>
                    <a:pt x="44318" y="33139"/>
                  </a:cubicBezTo>
                  <a:cubicBezTo>
                    <a:pt x="0" y="53839"/>
                    <a:pt x="0" y="105588"/>
                    <a:pt x="44318" y="126288"/>
                  </a:cubicBezTo>
                  <a:cubicBezTo>
                    <a:pt x="88636" y="146988"/>
                    <a:pt x="243997" y="155914"/>
                    <a:pt x="310227" y="157338"/>
                  </a:cubicBez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7" name="Group 30"/>
            <p:cNvGrpSpPr/>
            <p:nvPr/>
          </p:nvGrpSpPr>
          <p:grpSpPr>
            <a:xfrm>
              <a:off x="3429000" y="3279577"/>
              <a:ext cx="149040" cy="193380"/>
              <a:chOff x="7086600" y="3733800"/>
              <a:chExt cx="381000" cy="457200"/>
            </a:xfrm>
          </p:grpSpPr>
          <p:cxnSp>
            <p:nvCxnSpPr>
              <p:cNvPr id="99" name="Straight Connector 98"/>
              <p:cNvCxnSpPr/>
              <p:nvPr/>
            </p:nvCxnSpPr>
            <p:spPr>
              <a:xfrm>
                <a:off x="7391400" y="3733800"/>
                <a:ext cx="0" cy="4572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H="1">
                <a:off x="7086600" y="3962400"/>
                <a:ext cx="3810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7162800" y="3886200"/>
                <a:ext cx="0" cy="1524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2" name="Freeform 101"/>
          <p:cNvSpPr/>
          <p:nvPr/>
        </p:nvSpPr>
        <p:spPr>
          <a:xfrm>
            <a:off x="2286000" y="2517577"/>
            <a:ext cx="2971800" cy="309927"/>
          </a:xfrm>
          <a:custGeom>
            <a:avLst/>
            <a:gdLst>
              <a:gd name="connsiteX0" fmla="*/ 366045 w 1582397"/>
              <a:gd name="connsiteY0" fmla="*/ 155249 h 155249"/>
              <a:gd name="connsiteX1" fmla="*/ 1306082 w 1582397"/>
              <a:gd name="connsiteY1" fmla="*/ 138157 h 155249"/>
              <a:gd name="connsiteX2" fmla="*/ 1459907 w 1582397"/>
              <a:gd name="connsiteY2" fmla="*/ 78337 h 155249"/>
              <a:gd name="connsiteX3" fmla="*/ 1374449 w 1582397"/>
              <a:gd name="connsiteY3" fmla="*/ 18516 h 155249"/>
              <a:gd name="connsiteX4" fmla="*/ 212221 w 1582397"/>
              <a:gd name="connsiteY4" fmla="*/ 18516 h 155249"/>
              <a:gd name="connsiteX5" fmla="*/ 101125 w 1582397"/>
              <a:gd name="connsiteY5" fmla="*/ 129612 h 155249"/>
              <a:gd name="connsiteX6" fmla="*/ 237858 w 1582397"/>
              <a:gd name="connsiteY6" fmla="*/ 155249 h 155249"/>
              <a:gd name="connsiteX0" fmla="*/ 366045 w 1582753"/>
              <a:gd name="connsiteY0" fmla="*/ 156317 h 157029"/>
              <a:gd name="connsiteX1" fmla="*/ 1306082 w 1582753"/>
              <a:gd name="connsiteY1" fmla="*/ 139225 h 157029"/>
              <a:gd name="connsiteX2" fmla="*/ 1462043 w 1582753"/>
              <a:gd name="connsiteY2" fmla="*/ 137089 h 157029"/>
              <a:gd name="connsiteX3" fmla="*/ 1374449 w 1582753"/>
              <a:gd name="connsiteY3" fmla="*/ 19584 h 157029"/>
              <a:gd name="connsiteX4" fmla="*/ 212221 w 1582753"/>
              <a:gd name="connsiteY4" fmla="*/ 19584 h 157029"/>
              <a:gd name="connsiteX5" fmla="*/ 101125 w 1582753"/>
              <a:gd name="connsiteY5" fmla="*/ 130680 h 157029"/>
              <a:gd name="connsiteX6" fmla="*/ 237858 w 1582753"/>
              <a:gd name="connsiteY6" fmla="*/ 156317 h 157029"/>
              <a:gd name="connsiteX0" fmla="*/ 366045 w 1595453"/>
              <a:gd name="connsiteY0" fmla="*/ 155249 h 155249"/>
              <a:gd name="connsiteX1" fmla="*/ 1306082 w 1595453"/>
              <a:gd name="connsiteY1" fmla="*/ 138157 h 155249"/>
              <a:gd name="connsiteX2" fmla="*/ 1538243 w 1595453"/>
              <a:gd name="connsiteY2" fmla="*/ 59821 h 155249"/>
              <a:gd name="connsiteX3" fmla="*/ 1374449 w 1595453"/>
              <a:gd name="connsiteY3" fmla="*/ 18516 h 155249"/>
              <a:gd name="connsiteX4" fmla="*/ 212221 w 1595453"/>
              <a:gd name="connsiteY4" fmla="*/ 18516 h 155249"/>
              <a:gd name="connsiteX5" fmla="*/ 101125 w 1595453"/>
              <a:gd name="connsiteY5" fmla="*/ 129612 h 155249"/>
              <a:gd name="connsiteX6" fmla="*/ 237858 w 1595453"/>
              <a:gd name="connsiteY6" fmla="*/ 155249 h 155249"/>
              <a:gd name="connsiteX0" fmla="*/ 366045 w 1595453"/>
              <a:gd name="connsiteY0" fmla="*/ 155249 h 155249"/>
              <a:gd name="connsiteX1" fmla="*/ 1306082 w 1595453"/>
              <a:gd name="connsiteY1" fmla="*/ 138157 h 155249"/>
              <a:gd name="connsiteX2" fmla="*/ 1538243 w 1595453"/>
              <a:gd name="connsiteY2" fmla="*/ 59821 h 155249"/>
              <a:gd name="connsiteX3" fmla="*/ 1374449 w 1595453"/>
              <a:gd name="connsiteY3" fmla="*/ 18516 h 155249"/>
              <a:gd name="connsiteX4" fmla="*/ 212221 w 1595453"/>
              <a:gd name="connsiteY4" fmla="*/ 18516 h 155249"/>
              <a:gd name="connsiteX5" fmla="*/ 101125 w 1595453"/>
              <a:gd name="connsiteY5" fmla="*/ 129612 h 155249"/>
              <a:gd name="connsiteX6" fmla="*/ 237858 w 1595453"/>
              <a:gd name="connsiteY6" fmla="*/ 155249 h 155249"/>
              <a:gd name="connsiteX0" fmla="*/ 366045 w 1595453"/>
              <a:gd name="connsiteY0" fmla="*/ 156317 h 157029"/>
              <a:gd name="connsiteX1" fmla="*/ 1306082 w 1595453"/>
              <a:gd name="connsiteY1" fmla="*/ 139225 h 157029"/>
              <a:gd name="connsiteX2" fmla="*/ 1538243 w 1595453"/>
              <a:gd name="connsiteY2" fmla="*/ 137089 h 157029"/>
              <a:gd name="connsiteX3" fmla="*/ 1374449 w 1595453"/>
              <a:gd name="connsiteY3" fmla="*/ 19584 h 157029"/>
              <a:gd name="connsiteX4" fmla="*/ 212221 w 1595453"/>
              <a:gd name="connsiteY4" fmla="*/ 19584 h 157029"/>
              <a:gd name="connsiteX5" fmla="*/ 101125 w 1595453"/>
              <a:gd name="connsiteY5" fmla="*/ 130680 h 157029"/>
              <a:gd name="connsiteX6" fmla="*/ 237858 w 1595453"/>
              <a:gd name="connsiteY6" fmla="*/ 156317 h 157029"/>
              <a:gd name="connsiteX0" fmla="*/ 366045 w 1595453"/>
              <a:gd name="connsiteY0" fmla="*/ 155249 h 155249"/>
              <a:gd name="connsiteX1" fmla="*/ 1306082 w 1595453"/>
              <a:gd name="connsiteY1" fmla="*/ 138157 h 155249"/>
              <a:gd name="connsiteX2" fmla="*/ 1538243 w 1595453"/>
              <a:gd name="connsiteY2" fmla="*/ 59821 h 155249"/>
              <a:gd name="connsiteX3" fmla="*/ 1374449 w 1595453"/>
              <a:gd name="connsiteY3" fmla="*/ 18516 h 155249"/>
              <a:gd name="connsiteX4" fmla="*/ 212221 w 1595453"/>
              <a:gd name="connsiteY4" fmla="*/ 18516 h 155249"/>
              <a:gd name="connsiteX5" fmla="*/ 101125 w 1595453"/>
              <a:gd name="connsiteY5" fmla="*/ 129612 h 155249"/>
              <a:gd name="connsiteX6" fmla="*/ 237858 w 1595453"/>
              <a:gd name="connsiteY6" fmla="*/ 155249 h 155249"/>
              <a:gd name="connsiteX0" fmla="*/ 1004843 w 1595453"/>
              <a:gd name="connsiteY0" fmla="*/ 136021 h 155249"/>
              <a:gd name="connsiteX1" fmla="*/ 1306082 w 1595453"/>
              <a:gd name="connsiteY1" fmla="*/ 138157 h 155249"/>
              <a:gd name="connsiteX2" fmla="*/ 1538243 w 1595453"/>
              <a:gd name="connsiteY2" fmla="*/ 59821 h 155249"/>
              <a:gd name="connsiteX3" fmla="*/ 1374449 w 1595453"/>
              <a:gd name="connsiteY3" fmla="*/ 18516 h 155249"/>
              <a:gd name="connsiteX4" fmla="*/ 212221 w 1595453"/>
              <a:gd name="connsiteY4" fmla="*/ 18516 h 155249"/>
              <a:gd name="connsiteX5" fmla="*/ 101125 w 1595453"/>
              <a:gd name="connsiteY5" fmla="*/ 129612 h 155249"/>
              <a:gd name="connsiteX6" fmla="*/ 237858 w 1595453"/>
              <a:gd name="connsiteY6" fmla="*/ 155249 h 155249"/>
              <a:gd name="connsiteX0" fmla="*/ 1004843 w 1595453"/>
              <a:gd name="connsiteY0" fmla="*/ 136021 h 155249"/>
              <a:gd name="connsiteX1" fmla="*/ 700043 w 1595453"/>
              <a:gd name="connsiteY1" fmla="*/ 136021 h 155249"/>
              <a:gd name="connsiteX2" fmla="*/ 1306082 w 1595453"/>
              <a:gd name="connsiteY2" fmla="*/ 138157 h 155249"/>
              <a:gd name="connsiteX3" fmla="*/ 1538243 w 1595453"/>
              <a:gd name="connsiteY3" fmla="*/ 59821 h 155249"/>
              <a:gd name="connsiteX4" fmla="*/ 1374449 w 1595453"/>
              <a:gd name="connsiteY4" fmla="*/ 18516 h 155249"/>
              <a:gd name="connsiteX5" fmla="*/ 212221 w 1595453"/>
              <a:gd name="connsiteY5" fmla="*/ 18516 h 155249"/>
              <a:gd name="connsiteX6" fmla="*/ 101125 w 1595453"/>
              <a:gd name="connsiteY6" fmla="*/ 129612 h 155249"/>
              <a:gd name="connsiteX7" fmla="*/ 237858 w 1595453"/>
              <a:gd name="connsiteY7" fmla="*/ 155249 h 155249"/>
              <a:gd name="connsiteX0" fmla="*/ 700043 w 1595453"/>
              <a:gd name="connsiteY0" fmla="*/ 136021 h 155249"/>
              <a:gd name="connsiteX1" fmla="*/ 1306082 w 1595453"/>
              <a:gd name="connsiteY1" fmla="*/ 138157 h 155249"/>
              <a:gd name="connsiteX2" fmla="*/ 1538243 w 1595453"/>
              <a:gd name="connsiteY2" fmla="*/ 59821 h 155249"/>
              <a:gd name="connsiteX3" fmla="*/ 1374449 w 1595453"/>
              <a:gd name="connsiteY3" fmla="*/ 18516 h 155249"/>
              <a:gd name="connsiteX4" fmla="*/ 212221 w 1595453"/>
              <a:gd name="connsiteY4" fmla="*/ 18516 h 155249"/>
              <a:gd name="connsiteX5" fmla="*/ 101125 w 1595453"/>
              <a:gd name="connsiteY5" fmla="*/ 129612 h 155249"/>
              <a:gd name="connsiteX6" fmla="*/ 237858 w 1595453"/>
              <a:gd name="connsiteY6" fmla="*/ 155249 h 155249"/>
              <a:gd name="connsiteX0" fmla="*/ 700043 w 1596124"/>
              <a:gd name="connsiteY0" fmla="*/ 136021 h 155249"/>
              <a:gd name="connsiteX1" fmla="*/ 1306082 w 1596124"/>
              <a:gd name="connsiteY1" fmla="*/ 138157 h 155249"/>
              <a:gd name="connsiteX2" fmla="*/ 1542271 w 1596124"/>
              <a:gd name="connsiteY2" fmla="*/ 93149 h 155249"/>
              <a:gd name="connsiteX3" fmla="*/ 1374449 w 1596124"/>
              <a:gd name="connsiteY3" fmla="*/ 18516 h 155249"/>
              <a:gd name="connsiteX4" fmla="*/ 212221 w 1596124"/>
              <a:gd name="connsiteY4" fmla="*/ 18516 h 155249"/>
              <a:gd name="connsiteX5" fmla="*/ 101125 w 1596124"/>
              <a:gd name="connsiteY5" fmla="*/ 129612 h 155249"/>
              <a:gd name="connsiteX6" fmla="*/ 237858 w 1596124"/>
              <a:gd name="connsiteY6" fmla="*/ 155249 h 155249"/>
              <a:gd name="connsiteX0" fmla="*/ 699169 w 1595250"/>
              <a:gd name="connsiteY0" fmla="*/ 129944 h 149172"/>
              <a:gd name="connsiteX1" fmla="*/ 1305208 w 1595250"/>
              <a:gd name="connsiteY1" fmla="*/ 132080 h 149172"/>
              <a:gd name="connsiteX2" fmla="*/ 1541397 w 1595250"/>
              <a:gd name="connsiteY2" fmla="*/ 87072 h 149172"/>
              <a:gd name="connsiteX3" fmla="*/ 1373575 w 1595250"/>
              <a:gd name="connsiteY3" fmla="*/ 12439 h 149172"/>
              <a:gd name="connsiteX4" fmla="*/ 211347 w 1595250"/>
              <a:gd name="connsiteY4" fmla="*/ 12439 h 149172"/>
              <a:gd name="connsiteX5" fmla="*/ 105490 w 1595250"/>
              <a:gd name="connsiteY5" fmla="*/ 87072 h 149172"/>
              <a:gd name="connsiteX6" fmla="*/ 236984 w 1595250"/>
              <a:gd name="connsiteY6" fmla="*/ 149172 h 149172"/>
              <a:gd name="connsiteX0" fmla="*/ 597952 w 1478210"/>
              <a:gd name="connsiteY0" fmla="*/ 129886 h 149114"/>
              <a:gd name="connsiteX1" fmla="*/ 1203991 w 1478210"/>
              <a:gd name="connsiteY1" fmla="*/ 132022 h 149114"/>
              <a:gd name="connsiteX2" fmla="*/ 1440180 w 1478210"/>
              <a:gd name="connsiteY2" fmla="*/ 87014 h 149114"/>
              <a:gd name="connsiteX3" fmla="*/ 1272358 w 1478210"/>
              <a:gd name="connsiteY3" fmla="*/ 12381 h 149114"/>
              <a:gd name="connsiteX4" fmla="*/ 205071 w 1478210"/>
              <a:gd name="connsiteY4" fmla="*/ 12727 h 149114"/>
              <a:gd name="connsiteX5" fmla="*/ 110130 w 1478210"/>
              <a:gd name="connsiteY5" fmla="*/ 12381 h 149114"/>
              <a:gd name="connsiteX6" fmla="*/ 4273 w 1478210"/>
              <a:gd name="connsiteY6" fmla="*/ 87014 h 149114"/>
              <a:gd name="connsiteX7" fmla="*/ 135767 w 1478210"/>
              <a:gd name="connsiteY7" fmla="*/ 149114 h 149114"/>
              <a:gd name="connsiteX0" fmla="*/ 606731 w 1486989"/>
              <a:gd name="connsiteY0" fmla="*/ 129886 h 149114"/>
              <a:gd name="connsiteX1" fmla="*/ 1212770 w 1486989"/>
              <a:gd name="connsiteY1" fmla="*/ 132022 h 149114"/>
              <a:gd name="connsiteX2" fmla="*/ 1448959 w 1486989"/>
              <a:gd name="connsiteY2" fmla="*/ 87014 h 149114"/>
              <a:gd name="connsiteX3" fmla="*/ 1281137 w 1486989"/>
              <a:gd name="connsiteY3" fmla="*/ 12381 h 149114"/>
              <a:gd name="connsiteX4" fmla="*/ 213850 w 1486989"/>
              <a:gd name="connsiteY4" fmla="*/ 12727 h 149114"/>
              <a:gd name="connsiteX5" fmla="*/ 66233 w 1486989"/>
              <a:gd name="connsiteY5" fmla="*/ 24915 h 149114"/>
              <a:gd name="connsiteX6" fmla="*/ 13052 w 1486989"/>
              <a:gd name="connsiteY6" fmla="*/ 87014 h 149114"/>
              <a:gd name="connsiteX7" fmla="*/ 144546 w 1486989"/>
              <a:gd name="connsiteY7" fmla="*/ 149114 h 149114"/>
              <a:gd name="connsiteX0" fmla="*/ 606731 w 1486989"/>
              <a:gd name="connsiteY0" fmla="*/ 129886 h 149114"/>
              <a:gd name="connsiteX1" fmla="*/ 1212770 w 1486989"/>
              <a:gd name="connsiteY1" fmla="*/ 132022 h 149114"/>
              <a:gd name="connsiteX2" fmla="*/ 1448959 w 1486989"/>
              <a:gd name="connsiteY2" fmla="*/ 87014 h 149114"/>
              <a:gd name="connsiteX3" fmla="*/ 1281137 w 1486989"/>
              <a:gd name="connsiteY3" fmla="*/ 12381 h 149114"/>
              <a:gd name="connsiteX4" fmla="*/ 213850 w 1486989"/>
              <a:gd name="connsiteY4" fmla="*/ 12727 h 149114"/>
              <a:gd name="connsiteX5" fmla="*/ 66233 w 1486989"/>
              <a:gd name="connsiteY5" fmla="*/ 24915 h 149114"/>
              <a:gd name="connsiteX6" fmla="*/ 13052 w 1486989"/>
              <a:gd name="connsiteY6" fmla="*/ 118064 h 149114"/>
              <a:gd name="connsiteX7" fmla="*/ 144546 w 1486989"/>
              <a:gd name="connsiteY7" fmla="*/ 149114 h 149114"/>
              <a:gd name="connsiteX0" fmla="*/ 629134 w 1509392"/>
              <a:gd name="connsiteY0" fmla="*/ 129886 h 149114"/>
              <a:gd name="connsiteX1" fmla="*/ 1235173 w 1509392"/>
              <a:gd name="connsiteY1" fmla="*/ 132022 h 149114"/>
              <a:gd name="connsiteX2" fmla="*/ 1471362 w 1509392"/>
              <a:gd name="connsiteY2" fmla="*/ 87014 h 149114"/>
              <a:gd name="connsiteX3" fmla="*/ 1303540 w 1509392"/>
              <a:gd name="connsiteY3" fmla="*/ 12381 h 149114"/>
              <a:gd name="connsiteX4" fmla="*/ 236253 w 1509392"/>
              <a:gd name="connsiteY4" fmla="*/ 12727 h 149114"/>
              <a:gd name="connsiteX5" fmla="*/ 88636 w 1509392"/>
              <a:gd name="connsiteY5" fmla="*/ 24915 h 149114"/>
              <a:gd name="connsiteX6" fmla="*/ 35455 w 1509392"/>
              <a:gd name="connsiteY6" fmla="*/ 118064 h 149114"/>
              <a:gd name="connsiteX7" fmla="*/ 301364 w 1509392"/>
              <a:gd name="connsiteY7" fmla="*/ 149114 h 149114"/>
              <a:gd name="connsiteX0" fmla="*/ 637997 w 1518255"/>
              <a:gd name="connsiteY0" fmla="*/ 129886 h 149114"/>
              <a:gd name="connsiteX1" fmla="*/ 1244036 w 1518255"/>
              <a:gd name="connsiteY1" fmla="*/ 132022 h 149114"/>
              <a:gd name="connsiteX2" fmla="*/ 1480225 w 1518255"/>
              <a:gd name="connsiteY2" fmla="*/ 87014 h 149114"/>
              <a:gd name="connsiteX3" fmla="*/ 1312403 w 1518255"/>
              <a:gd name="connsiteY3" fmla="*/ 12381 h 149114"/>
              <a:gd name="connsiteX4" fmla="*/ 245116 w 1518255"/>
              <a:gd name="connsiteY4" fmla="*/ 12727 h 149114"/>
              <a:gd name="connsiteX5" fmla="*/ 44318 w 1518255"/>
              <a:gd name="connsiteY5" fmla="*/ 24915 h 149114"/>
              <a:gd name="connsiteX6" fmla="*/ 44318 w 1518255"/>
              <a:gd name="connsiteY6" fmla="*/ 118064 h 149114"/>
              <a:gd name="connsiteX7" fmla="*/ 310227 w 1518255"/>
              <a:gd name="connsiteY7" fmla="*/ 149114 h 149114"/>
              <a:gd name="connsiteX0" fmla="*/ 637997 w 1507403"/>
              <a:gd name="connsiteY0" fmla="*/ 138110 h 157338"/>
              <a:gd name="connsiteX1" fmla="*/ 1244036 w 1507403"/>
              <a:gd name="connsiteY1" fmla="*/ 140246 h 157338"/>
              <a:gd name="connsiteX2" fmla="*/ 1480225 w 1507403"/>
              <a:gd name="connsiteY2" fmla="*/ 95238 h 157338"/>
              <a:gd name="connsiteX3" fmla="*/ 1312403 w 1507403"/>
              <a:gd name="connsiteY3" fmla="*/ 20605 h 157338"/>
              <a:gd name="connsiteX4" fmla="*/ 310228 w 1507403"/>
              <a:gd name="connsiteY4" fmla="*/ 2089 h 157338"/>
              <a:gd name="connsiteX5" fmla="*/ 44318 w 1507403"/>
              <a:gd name="connsiteY5" fmla="*/ 33139 h 157338"/>
              <a:gd name="connsiteX6" fmla="*/ 44318 w 1507403"/>
              <a:gd name="connsiteY6" fmla="*/ 126288 h 157338"/>
              <a:gd name="connsiteX7" fmla="*/ 310227 w 1507403"/>
              <a:gd name="connsiteY7" fmla="*/ 157338 h 157338"/>
              <a:gd name="connsiteX0" fmla="*/ 629318 w 1507403"/>
              <a:gd name="connsiteY0" fmla="*/ 157338 h 157694"/>
              <a:gd name="connsiteX1" fmla="*/ 1244036 w 1507403"/>
              <a:gd name="connsiteY1" fmla="*/ 140246 h 157694"/>
              <a:gd name="connsiteX2" fmla="*/ 1480225 w 1507403"/>
              <a:gd name="connsiteY2" fmla="*/ 95238 h 157694"/>
              <a:gd name="connsiteX3" fmla="*/ 1312403 w 1507403"/>
              <a:gd name="connsiteY3" fmla="*/ 20605 h 157694"/>
              <a:gd name="connsiteX4" fmla="*/ 310228 w 1507403"/>
              <a:gd name="connsiteY4" fmla="*/ 2089 h 157694"/>
              <a:gd name="connsiteX5" fmla="*/ 44318 w 1507403"/>
              <a:gd name="connsiteY5" fmla="*/ 33139 h 157694"/>
              <a:gd name="connsiteX6" fmla="*/ 44318 w 1507403"/>
              <a:gd name="connsiteY6" fmla="*/ 126288 h 157694"/>
              <a:gd name="connsiteX7" fmla="*/ 310227 w 1507403"/>
              <a:gd name="connsiteY7" fmla="*/ 157338 h 157694"/>
              <a:gd name="connsiteX0" fmla="*/ 629318 w 1507403"/>
              <a:gd name="connsiteY0" fmla="*/ 157338 h 167688"/>
              <a:gd name="connsiteX1" fmla="*/ 1267499 w 1507403"/>
              <a:gd name="connsiteY1" fmla="*/ 157338 h 167688"/>
              <a:gd name="connsiteX2" fmla="*/ 1480225 w 1507403"/>
              <a:gd name="connsiteY2" fmla="*/ 95238 h 167688"/>
              <a:gd name="connsiteX3" fmla="*/ 1312403 w 1507403"/>
              <a:gd name="connsiteY3" fmla="*/ 20605 h 167688"/>
              <a:gd name="connsiteX4" fmla="*/ 310228 w 1507403"/>
              <a:gd name="connsiteY4" fmla="*/ 2089 h 167688"/>
              <a:gd name="connsiteX5" fmla="*/ 44318 w 1507403"/>
              <a:gd name="connsiteY5" fmla="*/ 33139 h 167688"/>
              <a:gd name="connsiteX6" fmla="*/ 44318 w 1507403"/>
              <a:gd name="connsiteY6" fmla="*/ 126288 h 167688"/>
              <a:gd name="connsiteX7" fmla="*/ 310227 w 1507403"/>
              <a:gd name="connsiteY7" fmla="*/ 157338 h 16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7403" h="167688">
                <a:moveTo>
                  <a:pt x="629318" y="157338"/>
                </a:moveTo>
                <a:cubicBezTo>
                  <a:pt x="679524" y="157694"/>
                  <a:pt x="1125681" y="167688"/>
                  <a:pt x="1267499" y="157338"/>
                </a:cubicBezTo>
                <a:cubicBezTo>
                  <a:pt x="1409317" y="146988"/>
                  <a:pt x="1472741" y="118027"/>
                  <a:pt x="1480225" y="95238"/>
                </a:cubicBezTo>
                <a:cubicBezTo>
                  <a:pt x="1487709" y="72449"/>
                  <a:pt x="1507403" y="36130"/>
                  <a:pt x="1312403" y="20605"/>
                </a:cubicBezTo>
                <a:cubicBezTo>
                  <a:pt x="1117403" y="5080"/>
                  <a:pt x="521575" y="0"/>
                  <a:pt x="310228" y="2089"/>
                </a:cubicBezTo>
                <a:cubicBezTo>
                  <a:pt x="98881" y="4178"/>
                  <a:pt x="88636" y="12439"/>
                  <a:pt x="44318" y="33139"/>
                </a:cubicBezTo>
                <a:cubicBezTo>
                  <a:pt x="0" y="53839"/>
                  <a:pt x="0" y="105588"/>
                  <a:pt x="44318" y="126288"/>
                </a:cubicBezTo>
                <a:cubicBezTo>
                  <a:pt x="88636" y="146988"/>
                  <a:pt x="243997" y="155914"/>
                  <a:pt x="310227" y="157338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 flipV="1">
            <a:off x="5358873" y="2667000"/>
            <a:ext cx="1575327" cy="297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934200" y="25146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~1100 - 3000 ft AGL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30"/>
          <p:cNvGrpSpPr/>
          <p:nvPr/>
        </p:nvGrpSpPr>
        <p:grpSpPr>
          <a:xfrm>
            <a:off x="3200400" y="2746177"/>
            <a:ext cx="149040" cy="193380"/>
            <a:chOff x="7086600" y="3733800"/>
            <a:chExt cx="381000" cy="457200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7391400" y="3733800"/>
              <a:ext cx="0" cy="45720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7086600" y="3962400"/>
              <a:ext cx="3810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162800" y="3886200"/>
              <a:ext cx="0" cy="15240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Freeform 81"/>
          <p:cNvSpPr/>
          <p:nvPr/>
        </p:nvSpPr>
        <p:spPr>
          <a:xfrm>
            <a:off x="1219200" y="914400"/>
            <a:ext cx="5334000" cy="309927"/>
          </a:xfrm>
          <a:custGeom>
            <a:avLst/>
            <a:gdLst>
              <a:gd name="connsiteX0" fmla="*/ 366045 w 1582397"/>
              <a:gd name="connsiteY0" fmla="*/ 155249 h 155249"/>
              <a:gd name="connsiteX1" fmla="*/ 1306082 w 1582397"/>
              <a:gd name="connsiteY1" fmla="*/ 138157 h 155249"/>
              <a:gd name="connsiteX2" fmla="*/ 1459907 w 1582397"/>
              <a:gd name="connsiteY2" fmla="*/ 78337 h 155249"/>
              <a:gd name="connsiteX3" fmla="*/ 1374449 w 1582397"/>
              <a:gd name="connsiteY3" fmla="*/ 18516 h 155249"/>
              <a:gd name="connsiteX4" fmla="*/ 212221 w 1582397"/>
              <a:gd name="connsiteY4" fmla="*/ 18516 h 155249"/>
              <a:gd name="connsiteX5" fmla="*/ 101125 w 1582397"/>
              <a:gd name="connsiteY5" fmla="*/ 129612 h 155249"/>
              <a:gd name="connsiteX6" fmla="*/ 237858 w 1582397"/>
              <a:gd name="connsiteY6" fmla="*/ 155249 h 155249"/>
              <a:gd name="connsiteX0" fmla="*/ 366045 w 1582753"/>
              <a:gd name="connsiteY0" fmla="*/ 156317 h 157029"/>
              <a:gd name="connsiteX1" fmla="*/ 1306082 w 1582753"/>
              <a:gd name="connsiteY1" fmla="*/ 139225 h 157029"/>
              <a:gd name="connsiteX2" fmla="*/ 1462043 w 1582753"/>
              <a:gd name="connsiteY2" fmla="*/ 137089 h 157029"/>
              <a:gd name="connsiteX3" fmla="*/ 1374449 w 1582753"/>
              <a:gd name="connsiteY3" fmla="*/ 19584 h 157029"/>
              <a:gd name="connsiteX4" fmla="*/ 212221 w 1582753"/>
              <a:gd name="connsiteY4" fmla="*/ 19584 h 157029"/>
              <a:gd name="connsiteX5" fmla="*/ 101125 w 1582753"/>
              <a:gd name="connsiteY5" fmla="*/ 130680 h 157029"/>
              <a:gd name="connsiteX6" fmla="*/ 237858 w 1582753"/>
              <a:gd name="connsiteY6" fmla="*/ 156317 h 157029"/>
              <a:gd name="connsiteX0" fmla="*/ 366045 w 1595453"/>
              <a:gd name="connsiteY0" fmla="*/ 155249 h 155249"/>
              <a:gd name="connsiteX1" fmla="*/ 1306082 w 1595453"/>
              <a:gd name="connsiteY1" fmla="*/ 138157 h 155249"/>
              <a:gd name="connsiteX2" fmla="*/ 1538243 w 1595453"/>
              <a:gd name="connsiteY2" fmla="*/ 59821 h 155249"/>
              <a:gd name="connsiteX3" fmla="*/ 1374449 w 1595453"/>
              <a:gd name="connsiteY3" fmla="*/ 18516 h 155249"/>
              <a:gd name="connsiteX4" fmla="*/ 212221 w 1595453"/>
              <a:gd name="connsiteY4" fmla="*/ 18516 h 155249"/>
              <a:gd name="connsiteX5" fmla="*/ 101125 w 1595453"/>
              <a:gd name="connsiteY5" fmla="*/ 129612 h 155249"/>
              <a:gd name="connsiteX6" fmla="*/ 237858 w 1595453"/>
              <a:gd name="connsiteY6" fmla="*/ 155249 h 155249"/>
              <a:gd name="connsiteX0" fmla="*/ 366045 w 1595453"/>
              <a:gd name="connsiteY0" fmla="*/ 155249 h 155249"/>
              <a:gd name="connsiteX1" fmla="*/ 1306082 w 1595453"/>
              <a:gd name="connsiteY1" fmla="*/ 138157 h 155249"/>
              <a:gd name="connsiteX2" fmla="*/ 1538243 w 1595453"/>
              <a:gd name="connsiteY2" fmla="*/ 59821 h 155249"/>
              <a:gd name="connsiteX3" fmla="*/ 1374449 w 1595453"/>
              <a:gd name="connsiteY3" fmla="*/ 18516 h 155249"/>
              <a:gd name="connsiteX4" fmla="*/ 212221 w 1595453"/>
              <a:gd name="connsiteY4" fmla="*/ 18516 h 155249"/>
              <a:gd name="connsiteX5" fmla="*/ 101125 w 1595453"/>
              <a:gd name="connsiteY5" fmla="*/ 129612 h 155249"/>
              <a:gd name="connsiteX6" fmla="*/ 237858 w 1595453"/>
              <a:gd name="connsiteY6" fmla="*/ 155249 h 155249"/>
              <a:gd name="connsiteX0" fmla="*/ 366045 w 1595453"/>
              <a:gd name="connsiteY0" fmla="*/ 156317 h 157029"/>
              <a:gd name="connsiteX1" fmla="*/ 1306082 w 1595453"/>
              <a:gd name="connsiteY1" fmla="*/ 139225 h 157029"/>
              <a:gd name="connsiteX2" fmla="*/ 1538243 w 1595453"/>
              <a:gd name="connsiteY2" fmla="*/ 137089 h 157029"/>
              <a:gd name="connsiteX3" fmla="*/ 1374449 w 1595453"/>
              <a:gd name="connsiteY3" fmla="*/ 19584 h 157029"/>
              <a:gd name="connsiteX4" fmla="*/ 212221 w 1595453"/>
              <a:gd name="connsiteY4" fmla="*/ 19584 h 157029"/>
              <a:gd name="connsiteX5" fmla="*/ 101125 w 1595453"/>
              <a:gd name="connsiteY5" fmla="*/ 130680 h 157029"/>
              <a:gd name="connsiteX6" fmla="*/ 237858 w 1595453"/>
              <a:gd name="connsiteY6" fmla="*/ 156317 h 157029"/>
              <a:gd name="connsiteX0" fmla="*/ 366045 w 1595453"/>
              <a:gd name="connsiteY0" fmla="*/ 155249 h 155249"/>
              <a:gd name="connsiteX1" fmla="*/ 1306082 w 1595453"/>
              <a:gd name="connsiteY1" fmla="*/ 138157 h 155249"/>
              <a:gd name="connsiteX2" fmla="*/ 1538243 w 1595453"/>
              <a:gd name="connsiteY2" fmla="*/ 59821 h 155249"/>
              <a:gd name="connsiteX3" fmla="*/ 1374449 w 1595453"/>
              <a:gd name="connsiteY3" fmla="*/ 18516 h 155249"/>
              <a:gd name="connsiteX4" fmla="*/ 212221 w 1595453"/>
              <a:gd name="connsiteY4" fmla="*/ 18516 h 155249"/>
              <a:gd name="connsiteX5" fmla="*/ 101125 w 1595453"/>
              <a:gd name="connsiteY5" fmla="*/ 129612 h 155249"/>
              <a:gd name="connsiteX6" fmla="*/ 237858 w 1595453"/>
              <a:gd name="connsiteY6" fmla="*/ 155249 h 155249"/>
              <a:gd name="connsiteX0" fmla="*/ 1004843 w 1595453"/>
              <a:gd name="connsiteY0" fmla="*/ 136021 h 155249"/>
              <a:gd name="connsiteX1" fmla="*/ 1306082 w 1595453"/>
              <a:gd name="connsiteY1" fmla="*/ 138157 h 155249"/>
              <a:gd name="connsiteX2" fmla="*/ 1538243 w 1595453"/>
              <a:gd name="connsiteY2" fmla="*/ 59821 h 155249"/>
              <a:gd name="connsiteX3" fmla="*/ 1374449 w 1595453"/>
              <a:gd name="connsiteY3" fmla="*/ 18516 h 155249"/>
              <a:gd name="connsiteX4" fmla="*/ 212221 w 1595453"/>
              <a:gd name="connsiteY4" fmla="*/ 18516 h 155249"/>
              <a:gd name="connsiteX5" fmla="*/ 101125 w 1595453"/>
              <a:gd name="connsiteY5" fmla="*/ 129612 h 155249"/>
              <a:gd name="connsiteX6" fmla="*/ 237858 w 1595453"/>
              <a:gd name="connsiteY6" fmla="*/ 155249 h 155249"/>
              <a:gd name="connsiteX0" fmla="*/ 1004843 w 1595453"/>
              <a:gd name="connsiteY0" fmla="*/ 136021 h 155249"/>
              <a:gd name="connsiteX1" fmla="*/ 700043 w 1595453"/>
              <a:gd name="connsiteY1" fmla="*/ 136021 h 155249"/>
              <a:gd name="connsiteX2" fmla="*/ 1306082 w 1595453"/>
              <a:gd name="connsiteY2" fmla="*/ 138157 h 155249"/>
              <a:gd name="connsiteX3" fmla="*/ 1538243 w 1595453"/>
              <a:gd name="connsiteY3" fmla="*/ 59821 h 155249"/>
              <a:gd name="connsiteX4" fmla="*/ 1374449 w 1595453"/>
              <a:gd name="connsiteY4" fmla="*/ 18516 h 155249"/>
              <a:gd name="connsiteX5" fmla="*/ 212221 w 1595453"/>
              <a:gd name="connsiteY5" fmla="*/ 18516 h 155249"/>
              <a:gd name="connsiteX6" fmla="*/ 101125 w 1595453"/>
              <a:gd name="connsiteY6" fmla="*/ 129612 h 155249"/>
              <a:gd name="connsiteX7" fmla="*/ 237858 w 1595453"/>
              <a:gd name="connsiteY7" fmla="*/ 155249 h 155249"/>
              <a:gd name="connsiteX0" fmla="*/ 700043 w 1595453"/>
              <a:gd name="connsiteY0" fmla="*/ 136021 h 155249"/>
              <a:gd name="connsiteX1" fmla="*/ 1306082 w 1595453"/>
              <a:gd name="connsiteY1" fmla="*/ 138157 h 155249"/>
              <a:gd name="connsiteX2" fmla="*/ 1538243 w 1595453"/>
              <a:gd name="connsiteY2" fmla="*/ 59821 h 155249"/>
              <a:gd name="connsiteX3" fmla="*/ 1374449 w 1595453"/>
              <a:gd name="connsiteY3" fmla="*/ 18516 h 155249"/>
              <a:gd name="connsiteX4" fmla="*/ 212221 w 1595453"/>
              <a:gd name="connsiteY4" fmla="*/ 18516 h 155249"/>
              <a:gd name="connsiteX5" fmla="*/ 101125 w 1595453"/>
              <a:gd name="connsiteY5" fmla="*/ 129612 h 155249"/>
              <a:gd name="connsiteX6" fmla="*/ 237858 w 1595453"/>
              <a:gd name="connsiteY6" fmla="*/ 155249 h 155249"/>
              <a:gd name="connsiteX0" fmla="*/ 700043 w 1596124"/>
              <a:gd name="connsiteY0" fmla="*/ 136021 h 155249"/>
              <a:gd name="connsiteX1" fmla="*/ 1306082 w 1596124"/>
              <a:gd name="connsiteY1" fmla="*/ 138157 h 155249"/>
              <a:gd name="connsiteX2" fmla="*/ 1542271 w 1596124"/>
              <a:gd name="connsiteY2" fmla="*/ 93149 h 155249"/>
              <a:gd name="connsiteX3" fmla="*/ 1374449 w 1596124"/>
              <a:gd name="connsiteY3" fmla="*/ 18516 h 155249"/>
              <a:gd name="connsiteX4" fmla="*/ 212221 w 1596124"/>
              <a:gd name="connsiteY4" fmla="*/ 18516 h 155249"/>
              <a:gd name="connsiteX5" fmla="*/ 101125 w 1596124"/>
              <a:gd name="connsiteY5" fmla="*/ 129612 h 155249"/>
              <a:gd name="connsiteX6" fmla="*/ 237858 w 1596124"/>
              <a:gd name="connsiteY6" fmla="*/ 155249 h 155249"/>
              <a:gd name="connsiteX0" fmla="*/ 699169 w 1595250"/>
              <a:gd name="connsiteY0" fmla="*/ 129944 h 149172"/>
              <a:gd name="connsiteX1" fmla="*/ 1305208 w 1595250"/>
              <a:gd name="connsiteY1" fmla="*/ 132080 h 149172"/>
              <a:gd name="connsiteX2" fmla="*/ 1541397 w 1595250"/>
              <a:gd name="connsiteY2" fmla="*/ 87072 h 149172"/>
              <a:gd name="connsiteX3" fmla="*/ 1373575 w 1595250"/>
              <a:gd name="connsiteY3" fmla="*/ 12439 h 149172"/>
              <a:gd name="connsiteX4" fmla="*/ 211347 w 1595250"/>
              <a:gd name="connsiteY4" fmla="*/ 12439 h 149172"/>
              <a:gd name="connsiteX5" fmla="*/ 105490 w 1595250"/>
              <a:gd name="connsiteY5" fmla="*/ 87072 h 149172"/>
              <a:gd name="connsiteX6" fmla="*/ 236984 w 1595250"/>
              <a:gd name="connsiteY6" fmla="*/ 149172 h 149172"/>
              <a:gd name="connsiteX0" fmla="*/ 597952 w 1478210"/>
              <a:gd name="connsiteY0" fmla="*/ 129886 h 149114"/>
              <a:gd name="connsiteX1" fmla="*/ 1203991 w 1478210"/>
              <a:gd name="connsiteY1" fmla="*/ 132022 h 149114"/>
              <a:gd name="connsiteX2" fmla="*/ 1440180 w 1478210"/>
              <a:gd name="connsiteY2" fmla="*/ 87014 h 149114"/>
              <a:gd name="connsiteX3" fmla="*/ 1272358 w 1478210"/>
              <a:gd name="connsiteY3" fmla="*/ 12381 h 149114"/>
              <a:gd name="connsiteX4" fmla="*/ 205071 w 1478210"/>
              <a:gd name="connsiteY4" fmla="*/ 12727 h 149114"/>
              <a:gd name="connsiteX5" fmla="*/ 110130 w 1478210"/>
              <a:gd name="connsiteY5" fmla="*/ 12381 h 149114"/>
              <a:gd name="connsiteX6" fmla="*/ 4273 w 1478210"/>
              <a:gd name="connsiteY6" fmla="*/ 87014 h 149114"/>
              <a:gd name="connsiteX7" fmla="*/ 135767 w 1478210"/>
              <a:gd name="connsiteY7" fmla="*/ 149114 h 149114"/>
              <a:gd name="connsiteX0" fmla="*/ 606731 w 1486989"/>
              <a:gd name="connsiteY0" fmla="*/ 129886 h 149114"/>
              <a:gd name="connsiteX1" fmla="*/ 1212770 w 1486989"/>
              <a:gd name="connsiteY1" fmla="*/ 132022 h 149114"/>
              <a:gd name="connsiteX2" fmla="*/ 1448959 w 1486989"/>
              <a:gd name="connsiteY2" fmla="*/ 87014 h 149114"/>
              <a:gd name="connsiteX3" fmla="*/ 1281137 w 1486989"/>
              <a:gd name="connsiteY3" fmla="*/ 12381 h 149114"/>
              <a:gd name="connsiteX4" fmla="*/ 213850 w 1486989"/>
              <a:gd name="connsiteY4" fmla="*/ 12727 h 149114"/>
              <a:gd name="connsiteX5" fmla="*/ 66233 w 1486989"/>
              <a:gd name="connsiteY5" fmla="*/ 24915 h 149114"/>
              <a:gd name="connsiteX6" fmla="*/ 13052 w 1486989"/>
              <a:gd name="connsiteY6" fmla="*/ 87014 h 149114"/>
              <a:gd name="connsiteX7" fmla="*/ 144546 w 1486989"/>
              <a:gd name="connsiteY7" fmla="*/ 149114 h 149114"/>
              <a:gd name="connsiteX0" fmla="*/ 606731 w 1486989"/>
              <a:gd name="connsiteY0" fmla="*/ 129886 h 149114"/>
              <a:gd name="connsiteX1" fmla="*/ 1212770 w 1486989"/>
              <a:gd name="connsiteY1" fmla="*/ 132022 h 149114"/>
              <a:gd name="connsiteX2" fmla="*/ 1448959 w 1486989"/>
              <a:gd name="connsiteY2" fmla="*/ 87014 h 149114"/>
              <a:gd name="connsiteX3" fmla="*/ 1281137 w 1486989"/>
              <a:gd name="connsiteY3" fmla="*/ 12381 h 149114"/>
              <a:gd name="connsiteX4" fmla="*/ 213850 w 1486989"/>
              <a:gd name="connsiteY4" fmla="*/ 12727 h 149114"/>
              <a:gd name="connsiteX5" fmla="*/ 66233 w 1486989"/>
              <a:gd name="connsiteY5" fmla="*/ 24915 h 149114"/>
              <a:gd name="connsiteX6" fmla="*/ 13052 w 1486989"/>
              <a:gd name="connsiteY6" fmla="*/ 118064 h 149114"/>
              <a:gd name="connsiteX7" fmla="*/ 144546 w 1486989"/>
              <a:gd name="connsiteY7" fmla="*/ 149114 h 149114"/>
              <a:gd name="connsiteX0" fmla="*/ 629134 w 1509392"/>
              <a:gd name="connsiteY0" fmla="*/ 129886 h 149114"/>
              <a:gd name="connsiteX1" fmla="*/ 1235173 w 1509392"/>
              <a:gd name="connsiteY1" fmla="*/ 132022 h 149114"/>
              <a:gd name="connsiteX2" fmla="*/ 1471362 w 1509392"/>
              <a:gd name="connsiteY2" fmla="*/ 87014 h 149114"/>
              <a:gd name="connsiteX3" fmla="*/ 1303540 w 1509392"/>
              <a:gd name="connsiteY3" fmla="*/ 12381 h 149114"/>
              <a:gd name="connsiteX4" fmla="*/ 236253 w 1509392"/>
              <a:gd name="connsiteY4" fmla="*/ 12727 h 149114"/>
              <a:gd name="connsiteX5" fmla="*/ 88636 w 1509392"/>
              <a:gd name="connsiteY5" fmla="*/ 24915 h 149114"/>
              <a:gd name="connsiteX6" fmla="*/ 35455 w 1509392"/>
              <a:gd name="connsiteY6" fmla="*/ 118064 h 149114"/>
              <a:gd name="connsiteX7" fmla="*/ 301364 w 1509392"/>
              <a:gd name="connsiteY7" fmla="*/ 149114 h 149114"/>
              <a:gd name="connsiteX0" fmla="*/ 637997 w 1518255"/>
              <a:gd name="connsiteY0" fmla="*/ 129886 h 149114"/>
              <a:gd name="connsiteX1" fmla="*/ 1244036 w 1518255"/>
              <a:gd name="connsiteY1" fmla="*/ 132022 h 149114"/>
              <a:gd name="connsiteX2" fmla="*/ 1480225 w 1518255"/>
              <a:gd name="connsiteY2" fmla="*/ 87014 h 149114"/>
              <a:gd name="connsiteX3" fmla="*/ 1312403 w 1518255"/>
              <a:gd name="connsiteY3" fmla="*/ 12381 h 149114"/>
              <a:gd name="connsiteX4" fmla="*/ 245116 w 1518255"/>
              <a:gd name="connsiteY4" fmla="*/ 12727 h 149114"/>
              <a:gd name="connsiteX5" fmla="*/ 44318 w 1518255"/>
              <a:gd name="connsiteY5" fmla="*/ 24915 h 149114"/>
              <a:gd name="connsiteX6" fmla="*/ 44318 w 1518255"/>
              <a:gd name="connsiteY6" fmla="*/ 118064 h 149114"/>
              <a:gd name="connsiteX7" fmla="*/ 310227 w 1518255"/>
              <a:gd name="connsiteY7" fmla="*/ 149114 h 149114"/>
              <a:gd name="connsiteX0" fmla="*/ 637997 w 1507403"/>
              <a:gd name="connsiteY0" fmla="*/ 138110 h 157338"/>
              <a:gd name="connsiteX1" fmla="*/ 1244036 w 1507403"/>
              <a:gd name="connsiteY1" fmla="*/ 140246 h 157338"/>
              <a:gd name="connsiteX2" fmla="*/ 1480225 w 1507403"/>
              <a:gd name="connsiteY2" fmla="*/ 95238 h 157338"/>
              <a:gd name="connsiteX3" fmla="*/ 1312403 w 1507403"/>
              <a:gd name="connsiteY3" fmla="*/ 20605 h 157338"/>
              <a:gd name="connsiteX4" fmla="*/ 310228 w 1507403"/>
              <a:gd name="connsiteY4" fmla="*/ 2089 h 157338"/>
              <a:gd name="connsiteX5" fmla="*/ 44318 w 1507403"/>
              <a:gd name="connsiteY5" fmla="*/ 33139 h 157338"/>
              <a:gd name="connsiteX6" fmla="*/ 44318 w 1507403"/>
              <a:gd name="connsiteY6" fmla="*/ 126288 h 157338"/>
              <a:gd name="connsiteX7" fmla="*/ 310227 w 1507403"/>
              <a:gd name="connsiteY7" fmla="*/ 157338 h 157338"/>
              <a:gd name="connsiteX0" fmla="*/ 629318 w 1507403"/>
              <a:gd name="connsiteY0" fmla="*/ 157338 h 157694"/>
              <a:gd name="connsiteX1" fmla="*/ 1244036 w 1507403"/>
              <a:gd name="connsiteY1" fmla="*/ 140246 h 157694"/>
              <a:gd name="connsiteX2" fmla="*/ 1480225 w 1507403"/>
              <a:gd name="connsiteY2" fmla="*/ 95238 h 157694"/>
              <a:gd name="connsiteX3" fmla="*/ 1312403 w 1507403"/>
              <a:gd name="connsiteY3" fmla="*/ 20605 h 157694"/>
              <a:gd name="connsiteX4" fmla="*/ 310228 w 1507403"/>
              <a:gd name="connsiteY4" fmla="*/ 2089 h 157694"/>
              <a:gd name="connsiteX5" fmla="*/ 44318 w 1507403"/>
              <a:gd name="connsiteY5" fmla="*/ 33139 h 157694"/>
              <a:gd name="connsiteX6" fmla="*/ 44318 w 1507403"/>
              <a:gd name="connsiteY6" fmla="*/ 126288 h 157694"/>
              <a:gd name="connsiteX7" fmla="*/ 310227 w 1507403"/>
              <a:gd name="connsiteY7" fmla="*/ 157338 h 157694"/>
              <a:gd name="connsiteX0" fmla="*/ 629318 w 1507403"/>
              <a:gd name="connsiteY0" fmla="*/ 157338 h 167688"/>
              <a:gd name="connsiteX1" fmla="*/ 1267499 w 1507403"/>
              <a:gd name="connsiteY1" fmla="*/ 157338 h 167688"/>
              <a:gd name="connsiteX2" fmla="*/ 1480225 w 1507403"/>
              <a:gd name="connsiteY2" fmla="*/ 95238 h 167688"/>
              <a:gd name="connsiteX3" fmla="*/ 1312403 w 1507403"/>
              <a:gd name="connsiteY3" fmla="*/ 20605 h 167688"/>
              <a:gd name="connsiteX4" fmla="*/ 310228 w 1507403"/>
              <a:gd name="connsiteY4" fmla="*/ 2089 h 167688"/>
              <a:gd name="connsiteX5" fmla="*/ 44318 w 1507403"/>
              <a:gd name="connsiteY5" fmla="*/ 33139 h 167688"/>
              <a:gd name="connsiteX6" fmla="*/ 44318 w 1507403"/>
              <a:gd name="connsiteY6" fmla="*/ 126288 h 167688"/>
              <a:gd name="connsiteX7" fmla="*/ 310227 w 1507403"/>
              <a:gd name="connsiteY7" fmla="*/ 157338 h 16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7403" h="167688">
                <a:moveTo>
                  <a:pt x="629318" y="157338"/>
                </a:moveTo>
                <a:cubicBezTo>
                  <a:pt x="679524" y="157694"/>
                  <a:pt x="1125681" y="167688"/>
                  <a:pt x="1267499" y="157338"/>
                </a:cubicBezTo>
                <a:cubicBezTo>
                  <a:pt x="1409317" y="146988"/>
                  <a:pt x="1472741" y="118027"/>
                  <a:pt x="1480225" y="95238"/>
                </a:cubicBezTo>
                <a:cubicBezTo>
                  <a:pt x="1487709" y="72449"/>
                  <a:pt x="1507403" y="36130"/>
                  <a:pt x="1312403" y="20605"/>
                </a:cubicBezTo>
                <a:cubicBezTo>
                  <a:pt x="1117403" y="5080"/>
                  <a:pt x="521575" y="0"/>
                  <a:pt x="310228" y="2089"/>
                </a:cubicBezTo>
                <a:cubicBezTo>
                  <a:pt x="98881" y="4178"/>
                  <a:pt x="88636" y="12439"/>
                  <a:pt x="44318" y="33139"/>
                </a:cubicBezTo>
                <a:cubicBezTo>
                  <a:pt x="0" y="53839"/>
                  <a:pt x="0" y="105588"/>
                  <a:pt x="44318" y="126288"/>
                </a:cubicBezTo>
                <a:cubicBezTo>
                  <a:pt x="88636" y="146988"/>
                  <a:pt x="243997" y="155914"/>
                  <a:pt x="310227" y="157338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6400800" y="914400"/>
            <a:ext cx="685800" cy="148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7086600" y="7620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~4,100 – 10,000 ft AGL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6" name="Group 30"/>
          <p:cNvGrpSpPr/>
          <p:nvPr/>
        </p:nvGrpSpPr>
        <p:grpSpPr>
          <a:xfrm>
            <a:off x="2895600" y="1143000"/>
            <a:ext cx="149040" cy="193380"/>
            <a:chOff x="7086600" y="3733800"/>
            <a:chExt cx="381000" cy="457200"/>
          </a:xfrm>
        </p:grpSpPr>
        <p:cxnSp>
          <p:nvCxnSpPr>
            <p:cNvPr id="110" name="Straight Connector 109"/>
            <p:cNvCxnSpPr/>
            <p:nvPr/>
          </p:nvCxnSpPr>
          <p:spPr>
            <a:xfrm>
              <a:off x="7391400" y="3733800"/>
              <a:ext cx="0" cy="45720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7086600" y="3962400"/>
              <a:ext cx="3810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7162800" y="3886200"/>
              <a:ext cx="0" cy="15240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/>
          <p:cNvSpPr txBox="1"/>
          <p:nvPr/>
        </p:nvSpPr>
        <p:spPr>
          <a:xfrm>
            <a:off x="76200" y="6400800"/>
            <a:ext cx="807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NOTE: Cessna 337 smoke sampling aircraft is downwind following plume ~1000 - 8000 ft AGL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295400" y="5254823"/>
            <a:ext cx="670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UAF Scout – LWIR, Flight 1 HIP-3, Flight 2 as directed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4" name="Group 30"/>
          <p:cNvGrpSpPr/>
          <p:nvPr/>
        </p:nvGrpSpPr>
        <p:grpSpPr>
          <a:xfrm>
            <a:off x="1139640" y="5334000"/>
            <a:ext cx="149040" cy="193380"/>
            <a:chOff x="7086600" y="3733800"/>
            <a:chExt cx="381000" cy="457200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7391400" y="3733800"/>
              <a:ext cx="0" cy="457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7086600" y="3962400"/>
              <a:ext cx="381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7162800" y="3886200"/>
              <a:ext cx="0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30"/>
          <p:cNvGrpSpPr/>
          <p:nvPr/>
        </p:nvGrpSpPr>
        <p:grpSpPr>
          <a:xfrm>
            <a:off x="1143000" y="5660863"/>
            <a:ext cx="149040" cy="193380"/>
            <a:chOff x="7086600" y="3733800"/>
            <a:chExt cx="381000" cy="457200"/>
          </a:xfrm>
        </p:grpSpPr>
        <p:cxnSp>
          <p:nvCxnSpPr>
            <p:cNvPr id="129" name="Straight Connector 128"/>
            <p:cNvCxnSpPr/>
            <p:nvPr/>
          </p:nvCxnSpPr>
          <p:spPr>
            <a:xfrm>
              <a:off x="7391400" y="3733800"/>
              <a:ext cx="0" cy="457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H="1">
              <a:off x="7086600" y="3962400"/>
              <a:ext cx="381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7162800" y="3886200"/>
              <a:ext cx="0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TextBox 131"/>
          <p:cNvSpPr txBox="1"/>
          <p:nvPr/>
        </p:nvSpPr>
        <p:spPr>
          <a:xfrm>
            <a:off x="1292040" y="5625643"/>
            <a:ext cx="7775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EAFB Test Wing G2R1, G2R2 – LWIR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smoke sensor, wind, T, and RH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sampler, F1 HIP-1, HIP-2; F2 MAPPS 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3" name="Group 30"/>
          <p:cNvGrpSpPr/>
          <p:nvPr/>
        </p:nvGrpSpPr>
        <p:grpSpPr>
          <a:xfrm>
            <a:off x="1146360" y="6052043"/>
            <a:ext cx="149040" cy="193380"/>
            <a:chOff x="7086600" y="3733800"/>
            <a:chExt cx="381000" cy="457200"/>
          </a:xfrm>
        </p:grpSpPr>
        <p:cxnSp>
          <p:nvCxnSpPr>
            <p:cNvPr id="134" name="Straight Connector 133"/>
            <p:cNvCxnSpPr/>
            <p:nvPr/>
          </p:nvCxnSpPr>
          <p:spPr>
            <a:xfrm>
              <a:off x="7391400" y="3733800"/>
              <a:ext cx="0" cy="45720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7086600" y="3962400"/>
              <a:ext cx="3810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7162800" y="3886200"/>
              <a:ext cx="0" cy="15240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TextBox 136"/>
          <p:cNvSpPr txBox="1"/>
          <p:nvPr/>
        </p:nvSpPr>
        <p:spPr>
          <a:xfrm>
            <a:off x="1295400" y="6016823"/>
            <a:ext cx="662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U. Alaska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ScanEagle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– LWIR synoptic view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8" name="Group 30"/>
          <p:cNvGrpSpPr/>
          <p:nvPr/>
        </p:nvGrpSpPr>
        <p:grpSpPr>
          <a:xfrm>
            <a:off x="1143000" y="4961691"/>
            <a:ext cx="149040" cy="193380"/>
            <a:chOff x="7086600" y="3733800"/>
            <a:chExt cx="381000" cy="457200"/>
          </a:xfrm>
        </p:grpSpPr>
        <p:cxnSp>
          <p:nvCxnSpPr>
            <p:cNvPr id="139" name="Straight Connector 138"/>
            <p:cNvCxnSpPr/>
            <p:nvPr/>
          </p:nvCxnSpPr>
          <p:spPr>
            <a:xfrm>
              <a:off x="7391400" y="3733800"/>
              <a:ext cx="0" cy="45720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H="1">
              <a:off x="7086600" y="3962400"/>
              <a:ext cx="3810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7162800" y="3886200"/>
              <a:ext cx="0" cy="15240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TextBox 141"/>
          <p:cNvSpPr txBox="1"/>
          <p:nvPr/>
        </p:nvSpPr>
        <p:spPr>
          <a:xfrm>
            <a:off x="1295400" y="4885491"/>
            <a:ext cx="754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Piper Navajo  – WASP sensor (LWIR/MWIR/SWIR and visible fire mapping at zenith)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28600" y="5574268"/>
            <a:ext cx="56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UAS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76200" y="4888468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Manned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 flipV="1">
            <a:off x="3810000" y="137160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>
            <a:off x="3657600" y="1752600"/>
            <a:ext cx="304800" cy="76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3657600" y="1905000"/>
            <a:ext cx="304800" cy="76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>
            <a:off x="3810000" y="1981200"/>
            <a:ext cx="0" cy="3810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4038600" y="1676400"/>
            <a:ext cx="201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&gt;2000 ft separation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Left Brace 153"/>
          <p:cNvSpPr/>
          <p:nvPr/>
        </p:nvSpPr>
        <p:spPr>
          <a:xfrm>
            <a:off x="838200" y="5334000"/>
            <a:ext cx="228600" cy="9144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285897" y="2827504"/>
            <a:ext cx="0" cy="18537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21734" y="2766301"/>
            <a:ext cx="135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0 m met tower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3429000" y="4038600"/>
            <a:ext cx="0" cy="18537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5029200" y="4158027"/>
            <a:ext cx="0" cy="18537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631105" y="3382893"/>
            <a:ext cx="1079920" cy="427107"/>
            <a:chOff x="2984499" y="3198250"/>
            <a:chExt cx="2159840" cy="427107"/>
          </a:xfrm>
        </p:grpSpPr>
        <p:sp>
          <p:nvSpPr>
            <p:cNvPr id="77" name="Freeform 76"/>
            <p:cNvSpPr/>
            <p:nvPr/>
          </p:nvSpPr>
          <p:spPr>
            <a:xfrm>
              <a:off x="2984499" y="3198250"/>
              <a:ext cx="2159840" cy="309927"/>
            </a:xfrm>
            <a:custGeom>
              <a:avLst/>
              <a:gdLst>
                <a:gd name="connsiteX0" fmla="*/ 366045 w 1582397"/>
                <a:gd name="connsiteY0" fmla="*/ 155249 h 155249"/>
                <a:gd name="connsiteX1" fmla="*/ 1306082 w 1582397"/>
                <a:gd name="connsiteY1" fmla="*/ 138157 h 155249"/>
                <a:gd name="connsiteX2" fmla="*/ 1459907 w 1582397"/>
                <a:gd name="connsiteY2" fmla="*/ 78337 h 155249"/>
                <a:gd name="connsiteX3" fmla="*/ 1374449 w 1582397"/>
                <a:gd name="connsiteY3" fmla="*/ 18516 h 155249"/>
                <a:gd name="connsiteX4" fmla="*/ 212221 w 1582397"/>
                <a:gd name="connsiteY4" fmla="*/ 18516 h 155249"/>
                <a:gd name="connsiteX5" fmla="*/ 101125 w 1582397"/>
                <a:gd name="connsiteY5" fmla="*/ 129612 h 155249"/>
                <a:gd name="connsiteX6" fmla="*/ 237858 w 1582397"/>
                <a:gd name="connsiteY6" fmla="*/ 155249 h 155249"/>
                <a:gd name="connsiteX0" fmla="*/ 366045 w 1582753"/>
                <a:gd name="connsiteY0" fmla="*/ 156317 h 157029"/>
                <a:gd name="connsiteX1" fmla="*/ 1306082 w 1582753"/>
                <a:gd name="connsiteY1" fmla="*/ 139225 h 157029"/>
                <a:gd name="connsiteX2" fmla="*/ 1462043 w 1582753"/>
                <a:gd name="connsiteY2" fmla="*/ 137089 h 157029"/>
                <a:gd name="connsiteX3" fmla="*/ 1374449 w 1582753"/>
                <a:gd name="connsiteY3" fmla="*/ 19584 h 157029"/>
                <a:gd name="connsiteX4" fmla="*/ 212221 w 1582753"/>
                <a:gd name="connsiteY4" fmla="*/ 19584 h 157029"/>
                <a:gd name="connsiteX5" fmla="*/ 101125 w 1582753"/>
                <a:gd name="connsiteY5" fmla="*/ 130680 h 157029"/>
                <a:gd name="connsiteX6" fmla="*/ 237858 w 1582753"/>
                <a:gd name="connsiteY6" fmla="*/ 156317 h 157029"/>
                <a:gd name="connsiteX0" fmla="*/ 366045 w 1595453"/>
                <a:gd name="connsiteY0" fmla="*/ 155249 h 155249"/>
                <a:gd name="connsiteX1" fmla="*/ 1306082 w 1595453"/>
                <a:gd name="connsiteY1" fmla="*/ 138157 h 155249"/>
                <a:gd name="connsiteX2" fmla="*/ 1538243 w 1595453"/>
                <a:gd name="connsiteY2" fmla="*/ 59821 h 155249"/>
                <a:gd name="connsiteX3" fmla="*/ 1374449 w 1595453"/>
                <a:gd name="connsiteY3" fmla="*/ 18516 h 155249"/>
                <a:gd name="connsiteX4" fmla="*/ 212221 w 1595453"/>
                <a:gd name="connsiteY4" fmla="*/ 18516 h 155249"/>
                <a:gd name="connsiteX5" fmla="*/ 101125 w 1595453"/>
                <a:gd name="connsiteY5" fmla="*/ 129612 h 155249"/>
                <a:gd name="connsiteX6" fmla="*/ 237858 w 1595453"/>
                <a:gd name="connsiteY6" fmla="*/ 155249 h 155249"/>
                <a:gd name="connsiteX0" fmla="*/ 366045 w 1595453"/>
                <a:gd name="connsiteY0" fmla="*/ 155249 h 155249"/>
                <a:gd name="connsiteX1" fmla="*/ 1306082 w 1595453"/>
                <a:gd name="connsiteY1" fmla="*/ 138157 h 155249"/>
                <a:gd name="connsiteX2" fmla="*/ 1538243 w 1595453"/>
                <a:gd name="connsiteY2" fmla="*/ 59821 h 155249"/>
                <a:gd name="connsiteX3" fmla="*/ 1374449 w 1595453"/>
                <a:gd name="connsiteY3" fmla="*/ 18516 h 155249"/>
                <a:gd name="connsiteX4" fmla="*/ 212221 w 1595453"/>
                <a:gd name="connsiteY4" fmla="*/ 18516 h 155249"/>
                <a:gd name="connsiteX5" fmla="*/ 101125 w 1595453"/>
                <a:gd name="connsiteY5" fmla="*/ 129612 h 155249"/>
                <a:gd name="connsiteX6" fmla="*/ 237858 w 1595453"/>
                <a:gd name="connsiteY6" fmla="*/ 155249 h 155249"/>
                <a:gd name="connsiteX0" fmla="*/ 366045 w 1595453"/>
                <a:gd name="connsiteY0" fmla="*/ 156317 h 157029"/>
                <a:gd name="connsiteX1" fmla="*/ 1306082 w 1595453"/>
                <a:gd name="connsiteY1" fmla="*/ 139225 h 157029"/>
                <a:gd name="connsiteX2" fmla="*/ 1538243 w 1595453"/>
                <a:gd name="connsiteY2" fmla="*/ 137089 h 157029"/>
                <a:gd name="connsiteX3" fmla="*/ 1374449 w 1595453"/>
                <a:gd name="connsiteY3" fmla="*/ 19584 h 157029"/>
                <a:gd name="connsiteX4" fmla="*/ 212221 w 1595453"/>
                <a:gd name="connsiteY4" fmla="*/ 19584 h 157029"/>
                <a:gd name="connsiteX5" fmla="*/ 101125 w 1595453"/>
                <a:gd name="connsiteY5" fmla="*/ 130680 h 157029"/>
                <a:gd name="connsiteX6" fmla="*/ 237858 w 1595453"/>
                <a:gd name="connsiteY6" fmla="*/ 156317 h 157029"/>
                <a:gd name="connsiteX0" fmla="*/ 366045 w 1595453"/>
                <a:gd name="connsiteY0" fmla="*/ 155249 h 155249"/>
                <a:gd name="connsiteX1" fmla="*/ 1306082 w 1595453"/>
                <a:gd name="connsiteY1" fmla="*/ 138157 h 155249"/>
                <a:gd name="connsiteX2" fmla="*/ 1538243 w 1595453"/>
                <a:gd name="connsiteY2" fmla="*/ 59821 h 155249"/>
                <a:gd name="connsiteX3" fmla="*/ 1374449 w 1595453"/>
                <a:gd name="connsiteY3" fmla="*/ 18516 h 155249"/>
                <a:gd name="connsiteX4" fmla="*/ 212221 w 1595453"/>
                <a:gd name="connsiteY4" fmla="*/ 18516 h 155249"/>
                <a:gd name="connsiteX5" fmla="*/ 101125 w 1595453"/>
                <a:gd name="connsiteY5" fmla="*/ 129612 h 155249"/>
                <a:gd name="connsiteX6" fmla="*/ 237858 w 1595453"/>
                <a:gd name="connsiteY6" fmla="*/ 155249 h 155249"/>
                <a:gd name="connsiteX0" fmla="*/ 1004843 w 1595453"/>
                <a:gd name="connsiteY0" fmla="*/ 136021 h 155249"/>
                <a:gd name="connsiteX1" fmla="*/ 1306082 w 1595453"/>
                <a:gd name="connsiteY1" fmla="*/ 138157 h 155249"/>
                <a:gd name="connsiteX2" fmla="*/ 1538243 w 1595453"/>
                <a:gd name="connsiteY2" fmla="*/ 59821 h 155249"/>
                <a:gd name="connsiteX3" fmla="*/ 1374449 w 1595453"/>
                <a:gd name="connsiteY3" fmla="*/ 18516 h 155249"/>
                <a:gd name="connsiteX4" fmla="*/ 212221 w 1595453"/>
                <a:gd name="connsiteY4" fmla="*/ 18516 h 155249"/>
                <a:gd name="connsiteX5" fmla="*/ 101125 w 1595453"/>
                <a:gd name="connsiteY5" fmla="*/ 129612 h 155249"/>
                <a:gd name="connsiteX6" fmla="*/ 237858 w 1595453"/>
                <a:gd name="connsiteY6" fmla="*/ 155249 h 155249"/>
                <a:gd name="connsiteX0" fmla="*/ 1004843 w 1595453"/>
                <a:gd name="connsiteY0" fmla="*/ 136021 h 155249"/>
                <a:gd name="connsiteX1" fmla="*/ 700043 w 1595453"/>
                <a:gd name="connsiteY1" fmla="*/ 136021 h 155249"/>
                <a:gd name="connsiteX2" fmla="*/ 1306082 w 1595453"/>
                <a:gd name="connsiteY2" fmla="*/ 138157 h 155249"/>
                <a:gd name="connsiteX3" fmla="*/ 1538243 w 1595453"/>
                <a:gd name="connsiteY3" fmla="*/ 59821 h 155249"/>
                <a:gd name="connsiteX4" fmla="*/ 1374449 w 1595453"/>
                <a:gd name="connsiteY4" fmla="*/ 18516 h 155249"/>
                <a:gd name="connsiteX5" fmla="*/ 212221 w 1595453"/>
                <a:gd name="connsiteY5" fmla="*/ 18516 h 155249"/>
                <a:gd name="connsiteX6" fmla="*/ 101125 w 1595453"/>
                <a:gd name="connsiteY6" fmla="*/ 129612 h 155249"/>
                <a:gd name="connsiteX7" fmla="*/ 237858 w 1595453"/>
                <a:gd name="connsiteY7" fmla="*/ 155249 h 155249"/>
                <a:gd name="connsiteX0" fmla="*/ 700043 w 1595453"/>
                <a:gd name="connsiteY0" fmla="*/ 136021 h 155249"/>
                <a:gd name="connsiteX1" fmla="*/ 1306082 w 1595453"/>
                <a:gd name="connsiteY1" fmla="*/ 138157 h 155249"/>
                <a:gd name="connsiteX2" fmla="*/ 1538243 w 1595453"/>
                <a:gd name="connsiteY2" fmla="*/ 59821 h 155249"/>
                <a:gd name="connsiteX3" fmla="*/ 1374449 w 1595453"/>
                <a:gd name="connsiteY3" fmla="*/ 18516 h 155249"/>
                <a:gd name="connsiteX4" fmla="*/ 212221 w 1595453"/>
                <a:gd name="connsiteY4" fmla="*/ 18516 h 155249"/>
                <a:gd name="connsiteX5" fmla="*/ 101125 w 1595453"/>
                <a:gd name="connsiteY5" fmla="*/ 129612 h 155249"/>
                <a:gd name="connsiteX6" fmla="*/ 237858 w 1595453"/>
                <a:gd name="connsiteY6" fmla="*/ 155249 h 155249"/>
                <a:gd name="connsiteX0" fmla="*/ 700043 w 1596124"/>
                <a:gd name="connsiteY0" fmla="*/ 136021 h 155249"/>
                <a:gd name="connsiteX1" fmla="*/ 1306082 w 1596124"/>
                <a:gd name="connsiteY1" fmla="*/ 138157 h 155249"/>
                <a:gd name="connsiteX2" fmla="*/ 1542271 w 1596124"/>
                <a:gd name="connsiteY2" fmla="*/ 93149 h 155249"/>
                <a:gd name="connsiteX3" fmla="*/ 1374449 w 1596124"/>
                <a:gd name="connsiteY3" fmla="*/ 18516 h 155249"/>
                <a:gd name="connsiteX4" fmla="*/ 212221 w 1596124"/>
                <a:gd name="connsiteY4" fmla="*/ 18516 h 155249"/>
                <a:gd name="connsiteX5" fmla="*/ 101125 w 1596124"/>
                <a:gd name="connsiteY5" fmla="*/ 129612 h 155249"/>
                <a:gd name="connsiteX6" fmla="*/ 237858 w 1596124"/>
                <a:gd name="connsiteY6" fmla="*/ 155249 h 155249"/>
                <a:gd name="connsiteX0" fmla="*/ 699169 w 1595250"/>
                <a:gd name="connsiteY0" fmla="*/ 129944 h 149172"/>
                <a:gd name="connsiteX1" fmla="*/ 1305208 w 1595250"/>
                <a:gd name="connsiteY1" fmla="*/ 132080 h 149172"/>
                <a:gd name="connsiteX2" fmla="*/ 1541397 w 1595250"/>
                <a:gd name="connsiteY2" fmla="*/ 87072 h 149172"/>
                <a:gd name="connsiteX3" fmla="*/ 1373575 w 1595250"/>
                <a:gd name="connsiteY3" fmla="*/ 12439 h 149172"/>
                <a:gd name="connsiteX4" fmla="*/ 211347 w 1595250"/>
                <a:gd name="connsiteY4" fmla="*/ 12439 h 149172"/>
                <a:gd name="connsiteX5" fmla="*/ 105490 w 1595250"/>
                <a:gd name="connsiteY5" fmla="*/ 87072 h 149172"/>
                <a:gd name="connsiteX6" fmla="*/ 236984 w 1595250"/>
                <a:gd name="connsiteY6" fmla="*/ 149172 h 149172"/>
                <a:gd name="connsiteX0" fmla="*/ 597952 w 1478210"/>
                <a:gd name="connsiteY0" fmla="*/ 129886 h 149114"/>
                <a:gd name="connsiteX1" fmla="*/ 1203991 w 1478210"/>
                <a:gd name="connsiteY1" fmla="*/ 132022 h 149114"/>
                <a:gd name="connsiteX2" fmla="*/ 1440180 w 1478210"/>
                <a:gd name="connsiteY2" fmla="*/ 87014 h 149114"/>
                <a:gd name="connsiteX3" fmla="*/ 1272358 w 1478210"/>
                <a:gd name="connsiteY3" fmla="*/ 12381 h 149114"/>
                <a:gd name="connsiteX4" fmla="*/ 205071 w 1478210"/>
                <a:gd name="connsiteY4" fmla="*/ 12727 h 149114"/>
                <a:gd name="connsiteX5" fmla="*/ 110130 w 1478210"/>
                <a:gd name="connsiteY5" fmla="*/ 12381 h 149114"/>
                <a:gd name="connsiteX6" fmla="*/ 4273 w 1478210"/>
                <a:gd name="connsiteY6" fmla="*/ 87014 h 149114"/>
                <a:gd name="connsiteX7" fmla="*/ 135767 w 1478210"/>
                <a:gd name="connsiteY7" fmla="*/ 149114 h 149114"/>
                <a:gd name="connsiteX0" fmla="*/ 606731 w 1486989"/>
                <a:gd name="connsiteY0" fmla="*/ 129886 h 149114"/>
                <a:gd name="connsiteX1" fmla="*/ 1212770 w 1486989"/>
                <a:gd name="connsiteY1" fmla="*/ 132022 h 149114"/>
                <a:gd name="connsiteX2" fmla="*/ 1448959 w 1486989"/>
                <a:gd name="connsiteY2" fmla="*/ 87014 h 149114"/>
                <a:gd name="connsiteX3" fmla="*/ 1281137 w 1486989"/>
                <a:gd name="connsiteY3" fmla="*/ 12381 h 149114"/>
                <a:gd name="connsiteX4" fmla="*/ 213850 w 1486989"/>
                <a:gd name="connsiteY4" fmla="*/ 12727 h 149114"/>
                <a:gd name="connsiteX5" fmla="*/ 66233 w 1486989"/>
                <a:gd name="connsiteY5" fmla="*/ 24915 h 149114"/>
                <a:gd name="connsiteX6" fmla="*/ 13052 w 1486989"/>
                <a:gd name="connsiteY6" fmla="*/ 87014 h 149114"/>
                <a:gd name="connsiteX7" fmla="*/ 144546 w 1486989"/>
                <a:gd name="connsiteY7" fmla="*/ 149114 h 149114"/>
                <a:gd name="connsiteX0" fmla="*/ 606731 w 1486989"/>
                <a:gd name="connsiteY0" fmla="*/ 129886 h 149114"/>
                <a:gd name="connsiteX1" fmla="*/ 1212770 w 1486989"/>
                <a:gd name="connsiteY1" fmla="*/ 132022 h 149114"/>
                <a:gd name="connsiteX2" fmla="*/ 1448959 w 1486989"/>
                <a:gd name="connsiteY2" fmla="*/ 87014 h 149114"/>
                <a:gd name="connsiteX3" fmla="*/ 1281137 w 1486989"/>
                <a:gd name="connsiteY3" fmla="*/ 12381 h 149114"/>
                <a:gd name="connsiteX4" fmla="*/ 213850 w 1486989"/>
                <a:gd name="connsiteY4" fmla="*/ 12727 h 149114"/>
                <a:gd name="connsiteX5" fmla="*/ 66233 w 1486989"/>
                <a:gd name="connsiteY5" fmla="*/ 24915 h 149114"/>
                <a:gd name="connsiteX6" fmla="*/ 13052 w 1486989"/>
                <a:gd name="connsiteY6" fmla="*/ 118064 h 149114"/>
                <a:gd name="connsiteX7" fmla="*/ 144546 w 1486989"/>
                <a:gd name="connsiteY7" fmla="*/ 149114 h 149114"/>
                <a:gd name="connsiteX0" fmla="*/ 629134 w 1509392"/>
                <a:gd name="connsiteY0" fmla="*/ 129886 h 149114"/>
                <a:gd name="connsiteX1" fmla="*/ 1235173 w 1509392"/>
                <a:gd name="connsiteY1" fmla="*/ 132022 h 149114"/>
                <a:gd name="connsiteX2" fmla="*/ 1471362 w 1509392"/>
                <a:gd name="connsiteY2" fmla="*/ 87014 h 149114"/>
                <a:gd name="connsiteX3" fmla="*/ 1303540 w 1509392"/>
                <a:gd name="connsiteY3" fmla="*/ 12381 h 149114"/>
                <a:gd name="connsiteX4" fmla="*/ 236253 w 1509392"/>
                <a:gd name="connsiteY4" fmla="*/ 12727 h 149114"/>
                <a:gd name="connsiteX5" fmla="*/ 88636 w 1509392"/>
                <a:gd name="connsiteY5" fmla="*/ 24915 h 149114"/>
                <a:gd name="connsiteX6" fmla="*/ 35455 w 1509392"/>
                <a:gd name="connsiteY6" fmla="*/ 118064 h 149114"/>
                <a:gd name="connsiteX7" fmla="*/ 301364 w 1509392"/>
                <a:gd name="connsiteY7" fmla="*/ 149114 h 149114"/>
                <a:gd name="connsiteX0" fmla="*/ 637997 w 1518255"/>
                <a:gd name="connsiteY0" fmla="*/ 129886 h 149114"/>
                <a:gd name="connsiteX1" fmla="*/ 1244036 w 1518255"/>
                <a:gd name="connsiteY1" fmla="*/ 132022 h 149114"/>
                <a:gd name="connsiteX2" fmla="*/ 1480225 w 1518255"/>
                <a:gd name="connsiteY2" fmla="*/ 87014 h 149114"/>
                <a:gd name="connsiteX3" fmla="*/ 1312403 w 1518255"/>
                <a:gd name="connsiteY3" fmla="*/ 12381 h 149114"/>
                <a:gd name="connsiteX4" fmla="*/ 245116 w 1518255"/>
                <a:gd name="connsiteY4" fmla="*/ 12727 h 149114"/>
                <a:gd name="connsiteX5" fmla="*/ 44318 w 1518255"/>
                <a:gd name="connsiteY5" fmla="*/ 24915 h 149114"/>
                <a:gd name="connsiteX6" fmla="*/ 44318 w 1518255"/>
                <a:gd name="connsiteY6" fmla="*/ 118064 h 149114"/>
                <a:gd name="connsiteX7" fmla="*/ 310227 w 1518255"/>
                <a:gd name="connsiteY7" fmla="*/ 149114 h 149114"/>
                <a:gd name="connsiteX0" fmla="*/ 637997 w 1507403"/>
                <a:gd name="connsiteY0" fmla="*/ 138110 h 157338"/>
                <a:gd name="connsiteX1" fmla="*/ 1244036 w 1507403"/>
                <a:gd name="connsiteY1" fmla="*/ 140246 h 157338"/>
                <a:gd name="connsiteX2" fmla="*/ 1480225 w 1507403"/>
                <a:gd name="connsiteY2" fmla="*/ 95238 h 157338"/>
                <a:gd name="connsiteX3" fmla="*/ 1312403 w 1507403"/>
                <a:gd name="connsiteY3" fmla="*/ 20605 h 157338"/>
                <a:gd name="connsiteX4" fmla="*/ 310228 w 1507403"/>
                <a:gd name="connsiteY4" fmla="*/ 2089 h 157338"/>
                <a:gd name="connsiteX5" fmla="*/ 44318 w 1507403"/>
                <a:gd name="connsiteY5" fmla="*/ 33139 h 157338"/>
                <a:gd name="connsiteX6" fmla="*/ 44318 w 1507403"/>
                <a:gd name="connsiteY6" fmla="*/ 126288 h 157338"/>
                <a:gd name="connsiteX7" fmla="*/ 310227 w 1507403"/>
                <a:gd name="connsiteY7" fmla="*/ 157338 h 157338"/>
                <a:gd name="connsiteX0" fmla="*/ 629318 w 1507403"/>
                <a:gd name="connsiteY0" fmla="*/ 157338 h 157694"/>
                <a:gd name="connsiteX1" fmla="*/ 1244036 w 1507403"/>
                <a:gd name="connsiteY1" fmla="*/ 140246 h 157694"/>
                <a:gd name="connsiteX2" fmla="*/ 1480225 w 1507403"/>
                <a:gd name="connsiteY2" fmla="*/ 95238 h 157694"/>
                <a:gd name="connsiteX3" fmla="*/ 1312403 w 1507403"/>
                <a:gd name="connsiteY3" fmla="*/ 20605 h 157694"/>
                <a:gd name="connsiteX4" fmla="*/ 310228 w 1507403"/>
                <a:gd name="connsiteY4" fmla="*/ 2089 h 157694"/>
                <a:gd name="connsiteX5" fmla="*/ 44318 w 1507403"/>
                <a:gd name="connsiteY5" fmla="*/ 33139 h 157694"/>
                <a:gd name="connsiteX6" fmla="*/ 44318 w 1507403"/>
                <a:gd name="connsiteY6" fmla="*/ 126288 h 157694"/>
                <a:gd name="connsiteX7" fmla="*/ 310227 w 1507403"/>
                <a:gd name="connsiteY7" fmla="*/ 157338 h 157694"/>
                <a:gd name="connsiteX0" fmla="*/ 629318 w 1507403"/>
                <a:gd name="connsiteY0" fmla="*/ 157338 h 167688"/>
                <a:gd name="connsiteX1" fmla="*/ 1267499 w 1507403"/>
                <a:gd name="connsiteY1" fmla="*/ 157338 h 167688"/>
                <a:gd name="connsiteX2" fmla="*/ 1480225 w 1507403"/>
                <a:gd name="connsiteY2" fmla="*/ 95238 h 167688"/>
                <a:gd name="connsiteX3" fmla="*/ 1312403 w 1507403"/>
                <a:gd name="connsiteY3" fmla="*/ 20605 h 167688"/>
                <a:gd name="connsiteX4" fmla="*/ 310228 w 1507403"/>
                <a:gd name="connsiteY4" fmla="*/ 2089 h 167688"/>
                <a:gd name="connsiteX5" fmla="*/ 44318 w 1507403"/>
                <a:gd name="connsiteY5" fmla="*/ 33139 h 167688"/>
                <a:gd name="connsiteX6" fmla="*/ 44318 w 1507403"/>
                <a:gd name="connsiteY6" fmla="*/ 126288 h 167688"/>
                <a:gd name="connsiteX7" fmla="*/ 310227 w 1507403"/>
                <a:gd name="connsiteY7" fmla="*/ 157338 h 16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7403" h="167688">
                  <a:moveTo>
                    <a:pt x="629318" y="157338"/>
                  </a:moveTo>
                  <a:cubicBezTo>
                    <a:pt x="679524" y="157694"/>
                    <a:pt x="1125681" y="167688"/>
                    <a:pt x="1267499" y="157338"/>
                  </a:cubicBezTo>
                  <a:cubicBezTo>
                    <a:pt x="1409317" y="146988"/>
                    <a:pt x="1472741" y="118027"/>
                    <a:pt x="1480225" y="95238"/>
                  </a:cubicBezTo>
                  <a:cubicBezTo>
                    <a:pt x="1487709" y="72449"/>
                    <a:pt x="1507403" y="36130"/>
                    <a:pt x="1312403" y="20605"/>
                  </a:cubicBezTo>
                  <a:cubicBezTo>
                    <a:pt x="1117403" y="5080"/>
                    <a:pt x="521575" y="0"/>
                    <a:pt x="310228" y="2089"/>
                  </a:cubicBezTo>
                  <a:cubicBezTo>
                    <a:pt x="98881" y="4178"/>
                    <a:pt x="88636" y="12439"/>
                    <a:pt x="44318" y="33139"/>
                  </a:cubicBezTo>
                  <a:cubicBezTo>
                    <a:pt x="0" y="53839"/>
                    <a:pt x="0" y="105588"/>
                    <a:pt x="44318" y="126288"/>
                  </a:cubicBezTo>
                  <a:cubicBezTo>
                    <a:pt x="88636" y="146988"/>
                    <a:pt x="243997" y="155914"/>
                    <a:pt x="310227" y="157338"/>
                  </a:cubicBez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78" name="Group 30"/>
            <p:cNvGrpSpPr/>
            <p:nvPr/>
          </p:nvGrpSpPr>
          <p:grpSpPr>
            <a:xfrm>
              <a:off x="3581400" y="3431977"/>
              <a:ext cx="149040" cy="193380"/>
              <a:chOff x="7086600" y="3733800"/>
              <a:chExt cx="381000" cy="457200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>
                <a:off x="7391400" y="3733800"/>
                <a:ext cx="0" cy="4572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7086600" y="3962400"/>
                <a:ext cx="3810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7162800" y="3886200"/>
                <a:ext cx="0" cy="1524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8" name="Straight Connector 87"/>
          <p:cNvCxnSpPr/>
          <p:nvPr/>
        </p:nvCxnSpPr>
        <p:spPr>
          <a:xfrm>
            <a:off x="3962400" y="3581400"/>
            <a:ext cx="297180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010400" y="3349823"/>
            <a:ext cx="1396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~600 ft AGL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96908" y="3983529"/>
            <a:ext cx="1140784" cy="200986"/>
            <a:chOff x="3276600" y="3805371"/>
            <a:chExt cx="1595453" cy="200986"/>
          </a:xfrm>
        </p:grpSpPr>
        <p:sp>
          <p:nvSpPr>
            <p:cNvPr id="39" name="Freeform 38"/>
            <p:cNvSpPr/>
            <p:nvPr/>
          </p:nvSpPr>
          <p:spPr>
            <a:xfrm>
              <a:off x="3276600" y="3805371"/>
              <a:ext cx="1595453" cy="157029"/>
            </a:xfrm>
            <a:custGeom>
              <a:avLst/>
              <a:gdLst>
                <a:gd name="connsiteX0" fmla="*/ 366045 w 1582397"/>
                <a:gd name="connsiteY0" fmla="*/ 155249 h 155249"/>
                <a:gd name="connsiteX1" fmla="*/ 1306082 w 1582397"/>
                <a:gd name="connsiteY1" fmla="*/ 138157 h 155249"/>
                <a:gd name="connsiteX2" fmla="*/ 1459907 w 1582397"/>
                <a:gd name="connsiteY2" fmla="*/ 78337 h 155249"/>
                <a:gd name="connsiteX3" fmla="*/ 1374449 w 1582397"/>
                <a:gd name="connsiteY3" fmla="*/ 18516 h 155249"/>
                <a:gd name="connsiteX4" fmla="*/ 212221 w 1582397"/>
                <a:gd name="connsiteY4" fmla="*/ 18516 h 155249"/>
                <a:gd name="connsiteX5" fmla="*/ 101125 w 1582397"/>
                <a:gd name="connsiteY5" fmla="*/ 129612 h 155249"/>
                <a:gd name="connsiteX6" fmla="*/ 237858 w 1582397"/>
                <a:gd name="connsiteY6" fmla="*/ 155249 h 155249"/>
                <a:gd name="connsiteX0" fmla="*/ 366045 w 1582753"/>
                <a:gd name="connsiteY0" fmla="*/ 156317 h 157029"/>
                <a:gd name="connsiteX1" fmla="*/ 1306082 w 1582753"/>
                <a:gd name="connsiteY1" fmla="*/ 139225 h 157029"/>
                <a:gd name="connsiteX2" fmla="*/ 1462043 w 1582753"/>
                <a:gd name="connsiteY2" fmla="*/ 137089 h 157029"/>
                <a:gd name="connsiteX3" fmla="*/ 1374449 w 1582753"/>
                <a:gd name="connsiteY3" fmla="*/ 19584 h 157029"/>
                <a:gd name="connsiteX4" fmla="*/ 212221 w 1582753"/>
                <a:gd name="connsiteY4" fmla="*/ 19584 h 157029"/>
                <a:gd name="connsiteX5" fmla="*/ 101125 w 1582753"/>
                <a:gd name="connsiteY5" fmla="*/ 130680 h 157029"/>
                <a:gd name="connsiteX6" fmla="*/ 237858 w 1582753"/>
                <a:gd name="connsiteY6" fmla="*/ 156317 h 157029"/>
                <a:gd name="connsiteX0" fmla="*/ 366045 w 1595453"/>
                <a:gd name="connsiteY0" fmla="*/ 155249 h 155249"/>
                <a:gd name="connsiteX1" fmla="*/ 1306082 w 1595453"/>
                <a:gd name="connsiteY1" fmla="*/ 138157 h 155249"/>
                <a:gd name="connsiteX2" fmla="*/ 1538243 w 1595453"/>
                <a:gd name="connsiteY2" fmla="*/ 59821 h 155249"/>
                <a:gd name="connsiteX3" fmla="*/ 1374449 w 1595453"/>
                <a:gd name="connsiteY3" fmla="*/ 18516 h 155249"/>
                <a:gd name="connsiteX4" fmla="*/ 212221 w 1595453"/>
                <a:gd name="connsiteY4" fmla="*/ 18516 h 155249"/>
                <a:gd name="connsiteX5" fmla="*/ 101125 w 1595453"/>
                <a:gd name="connsiteY5" fmla="*/ 129612 h 155249"/>
                <a:gd name="connsiteX6" fmla="*/ 237858 w 1595453"/>
                <a:gd name="connsiteY6" fmla="*/ 155249 h 155249"/>
                <a:gd name="connsiteX0" fmla="*/ 366045 w 1595453"/>
                <a:gd name="connsiteY0" fmla="*/ 155249 h 155249"/>
                <a:gd name="connsiteX1" fmla="*/ 1306082 w 1595453"/>
                <a:gd name="connsiteY1" fmla="*/ 138157 h 155249"/>
                <a:gd name="connsiteX2" fmla="*/ 1538243 w 1595453"/>
                <a:gd name="connsiteY2" fmla="*/ 59821 h 155249"/>
                <a:gd name="connsiteX3" fmla="*/ 1374449 w 1595453"/>
                <a:gd name="connsiteY3" fmla="*/ 18516 h 155249"/>
                <a:gd name="connsiteX4" fmla="*/ 212221 w 1595453"/>
                <a:gd name="connsiteY4" fmla="*/ 18516 h 155249"/>
                <a:gd name="connsiteX5" fmla="*/ 101125 w 1595453"/>
                <a:gd name="connsiteY5" fmla="*/ 129612 h 155249"/>
                <a:gd name="connsiteX6" fmla="*/ 237858 w 1595453"/>
                <a:gd name="connsiteY6" fmla="*/ 155249 h 155249"/>
                <a:gd name="connsiteX0" fmla="*/ 366045 w 1595453"/>
                <a:gd name="connsiteY0" fmla="*/ 156317 h 157029"/>
                <a:gd name="connsiteX1" fmla="*/ 1306082 w 1595453"/>
                <a:gd name="connsiteY1" fmla="*/ 139225 h 157029"/>
                <a:gd name="connsiteX2" fmla="*/ 1538243 w 1595453"/>
                <a:gd name="connsiteY2" fmla="*/ 137089 h 157029"/>
                <a:gd name="connsiteX3" fmla="*/ 1374449 w 1595453"/>
                <a:gd name="connsiteY3" fmla="*/ 19584 h 157029"/>
                <a:gd name="connsiteX4" fmla="*/ 212221 w 1595453"/>
                <a:gd name="connsiteY4" fmla="*/ 19584 h 157029"/>
                <a:gd name="connsiteX5" fmla="*/ 101125 w 1595453"/>
                <a:gd name="connsiteY5" fmla="*/ 130680 h 157029"/>
                <a:gd name="connsiteX6" fmla="*/ 237858 w 1595453"/>
                <a:gd name="connsiteY6" fmla="*/ 156317 h 157029"/>
                <a:gd name="connsiteX0" fmla="*/ 366045 w 1595453"/>
                <a:gd name="connsiteY0" fmla="*/ 155249 h 155249"/>
                <a:gd name="connsiteX1" fmla="*/ 1306082 w 1595453"/>
                <a:gd name="connsiteY1" fmla="*/ 138157 h 155249"/>
                <a:gd name="connsiteX2" fmla="*/ 1538243 w 1595453"/>
                <a:gd name="connsiteY2" fmla="*/ 59821 h 155249"/>
                <a:gd name="connsiteX3" fmla="*/ 1374449 w 1595453"/>
                <a:gd name="connsiteY3" fmla="*/ 18516 h 155249"/>
                <a:gd name="connsiteX4" fmla="*/ 212221 w 1595453"/>
                <a:gd name="connsiteY4" fmla="*/ 18516 h 155249"/>
                <a:gd name="connsiteX5" fmla="*/ 101125 w 1595453"/>
                <a:gd name="connsiteY5" fmla="*/ 129612 h 155249"/>
                <a:gd name="connsiteX6" fmla="*/ 237858 w 1595453"/>
                <a:gd name="connsiteY6" fmla="*/ 155249 h 155249"/>
                <a:gd name="connsiteX0" fmla="*/ 1004843 w 1595453"/>
                <a:gd name="connsiteY0" fmla="*/ 136021 h 155249"/>
                <a:gd name="connsiteX1" fmla="*/ 1306082 w 1595453"/>
                <a:gd name="connsiteY1" fmla="*/ 138157 h 155249"/>
                <a:gd name="connsiteX2" fmla="*/ 1538243 w 1595453"/>
                <a:gd name="connsiteY2" fmla="*/ 59821 h 155249"/>
                <a:gd name="connsiteX3" fmla="*/ 1374449 w 1595453"/>
                <a:gd name="connsiteY3" fmla="*/ 18516 h 155249"/>
                <a:gd name="connsiteX4" fmla="*/ 212221 w 1595453"/>
                <a:gd name="connsiteY4" fmla="*/ 18516 h 155249"/>
                <a:gd name="connsiteX5" fmla="*/ 101125 w 1595453"/>
                <a:gd name="connsiteY5" fmla="*/ 129612 h 155249"/>
                <a:gd name="connsiteX6" fmla="*/ 237858 w 1595453"/>
                <a:gd name="connsiteY6" fmla="*/ 155249 h 155249"/>
                <a:gd name="connsiteX0" fmla="*/ 1004843 w 1595453"/>
                <a:gd name="connsiteY0" fmla="*/ 136021 h 155249"/>
                <a:gd name="connsiteX1" fmla="*/ 700043 w 1595453"/>
                <a:gd name="connsiteY1" fmla="*/ 136021 h 155249"/>
                <a:gd name="connsiteX2" fmla="*/ 1306082 w 1595453"/>
                <a:gd name="connsiteY2" fmla="*/ 138157 h 155249"/>
                <a:gd name="connsiteX3" fmla="*/ 1538243 w 1595453"/>
                <a:gd name="connsiteY3" fmla="*/ 59821 h 155249"/>
                <a:gd name="connsiteX4" fmla="*/ 1374449 w 1595453"/>
                <a:gd name="connsiteY4" fmla="*/ 18516 h 155249"/>
                <a:gd name="connsiteX5" fmla="*/ 212221 w 1595453"/>
                <a:gd name="connsiteY5" fmla="*/ 18516 h 155249"/>
                <a:gd name="connsiteX6" fmla="*/ 101125 w 1595453"/>
                <a:gd name="connsiteY6" fmla="*/ 129612 h 155249"/>
                <a:gd name="connsiteX7" fmla="*/ 237858 w 1595453"/>
                <a:gd name="connsiteY7" fmla="*/ 155249 h 155249"/>
                <a:gd name="connsiteX0" fmla="*/ 700043 w 1595453"/>
                <a:gd name="connsiteY0" fmla="*/ 136021 h 155249"/>
                <a:gd name="connsiteX1" fmla="*/ 1306082 w 1595453"/>
                <a:gd name="connsiteY1" fmla="*/ 138157 h 155249"/>
                <a:gd name="connsiteX2" fmla="*/ 1538243 w 1595453"/>
                <a:gd name="connsiteY2" fmla="*/ 59821 h 155249"/>
                <a:gd name="connsiteX3" fmla="*/ 1374449 w 1595453"/>
                <a:gd name="connsiteY3" fmla="*/ 18516 h 155249"/>
                <a:gd name="connsiteX4" fmla="*/ 212221 w 1595453"/>
                <a:gd name="connsiteY4" fmla="*/ 18516 h 155249"/>
                <a:gd name="connsiteX5" fmla="*/ 101125 w 1595453"/>
                <a:gd name="connsiteY5" fmla="*/ 129612 h 155249"/>
                <a:gd name="connsiteX6" fmla="*/ 237858 w 1595453"/>
                <a:gd name="connsiteY6" fmla="*/ 155249 h 155249"/>
                <a:gd name="connsiteX0" fmla="*/ 700043 w 1595453"/>
                <a:gd name="connsiteY0" fmla="*/ 137089 h 157029"/>
                <a:gd name="connsiteX1" fmla="*/ 1306082 w 1595453"/>
                <a:gd name="connsiteY1" fmla="*/ 139225 h 157029"/>
                <a:gd name="connsiteX2" fmla="*/ 1538243 w 1595453"/>
                <a:gd name="connsiteY2" fmla="*/ 137089 h 157029"/>
                <a:gd name="connsiteX3" fmla="*/ 1374449 w 1595453"/>
                <a:gd name="connsiteY3" fmla="*/ 19584 h 157029"/>
                <a:gd name="connsiteX4" fmla="*/ 212221 w 1595453"/>
                <a:gd name="connsiteY4" fmla="*/ 19584 h 157029"/>
                <a:gd name="connsiteX5" fmla="*/ 101125 w 1595453"/>
                <a:gd name="connsiteY5" fmla="*/ 130680 h 157029"/>
                <a:gd name="connsiteX6" fmla="*/ 237858 w 1595453"/>
                <a:gd name="connsiteY6" fmla="*/ 156317 h 157029"/>
                <a:gd name="connsiteX0" fmla="*/ 700043 w 1595453"/>
                <a:gd name="connsiteY0" fmla="*/ 137089 h 157029"/>
                <a:gd name="connsiteX1" fmla="*/ 1306082 w 1595453"/>
                <a:gd name="connsiteY1" fmla="*/ 139225 h 157029"/>
                <a:gd name="connsiteX2" fmla="*/ 1538243 w 1595453"/>
                <a:gd name="connsiteY2" fmla="*/ 137089 h 157029"/>
                <a:gd name="connsiteX3" fmla="*/ 1374449 w 1595453"/>
                <a:gd name="connsiteY3" fmla="*/ 19584 h 157029"/>
                <a:gd name="connsiteX4" fmla="*/ 212221 w 1595453"/>
                <a:gd name="connsiteY4" fmla="*/ 19584 h 157029"/>
                <a:gd name="connsiteX5" fmla="*/ 101125 w 1595453"/>
                <a:gd name="connsiteY5" fmla="*/ 130680 h 157029"/>
                <a:gd name="connsiteX6" fmla="*/ 237858 w 1595453"/>
                <a:gd name="connsiteY6" fmla="*/ 156317 h 15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5453" h="157029">
                  <a:moveTo>
                    <a:pt x="700043" y="137089"/>
                  </a:moveTo>
                  <a:lnTo>
                    <a:pt x="1306082" y="139225"/>
                  </a:lnTo>
                  <a:cubicBezTo>
                    <a:pt x="1445782" y="139225"/>
                    <a:pt x="1526849" y="157029"/>
                    <a:pt x="1538243" y="137089"/>
                  </a:cubicBezTo>
                  <a:cubicBezTo>
                    <a:pt x="1549637" y="117149"/>
                    <a:pt x="1595453" y="39168"/>
                    <a:pt x="1374449" y="19584"/>
                  </a:cubicBezTo>
                  <a:cubicBezTo>
                    <a:pt x="1153445" y="0"/>
                    <a:pt x="424442" y="1068"/>
                    <a:pt x="212221" y="19584"/>
                  </a:cubicBezTo>
                  <a:cubicBezTo>
                    <a:pt x="0" y="38100"/>
                    <a:pt x="96852" y="107891"/>
                    <a:pt x="101125" y="130680"/>
                  </a:cubicBezTo>
                  <a:cubicBezTo>
                    <a:pt x="105398" y="153469"/>
                    <a:pt x="171628" y="154893"/>
                    <a:pt x="237858" y="156317"/>
                  </a:cubicBezTo>
                </a:path>
              </a:pathLst>
            </a:cu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" name="Group 30"/>
            <p:cNvGrpSpPr/>
            <p:nvPr/>
          </p:nvGrpSpPr>
          <p:grpSpPr>
            <a:xfrm>
              <a:off x="3737160" y="3812977"/>
              <a:ext cx="149040" cy="193380"/>
              <a:chOff x="7086600" y="3733800"/>
              <a:chExt cx="381000" cy="457200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7391400" y="3733800"/>
                <a:ext cx="0" cy="4572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7086600" y="3962400"/>
                <a:ext cx="381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7162800" y="3886200"/>
                <a:ext cx="0" cy="1524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/>
          <p:cNvSpPr txBox="1"/>
          <p:nvPr/>
        </p:nvSpPr>
        <p:spPr>
          <a:xfrm>
            <a:off x="8153400" y="3076191"/>
            <a:ext cx="84134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Calibri"/>
              </a:rPr>
              <a:t>500 ft. </a:t>
            </a:r>
            <a:r>
              <a:rPr lang="en-US" sz="1200" dirty="0" err="1" smtClean="0">
                <a:solidFill>
                  <a:srgbClr val="FF0000"/>
                </a:solidFill>
                <a:latin typeface="Calibri"/>
              </a:rPr>
              <a:t>lat</a:t>
            </a:r>
            <a:r>
              <a:rPr lang="en-US" sz="1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Calibri"/>
              </a:rPr>
              <a:t>separation</a:t>
            </a:r>
            <a:endParaRPr lang="en-US" sz="1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8001000" y="3076191"/>
            <a:ext cx="152400" cy="46166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5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000" dirty="0" smtClean="0">
                <a:ea typeface="Times New Roman"/>
                <a:cs typeface="Times New Roman"/>
              </a:rPr>
              <a:t>B70L2G </a:t>
            </a:r>
            <a:r>
              <a:rPr lang="en-US" sz="2000" dirty="0">
                <a:ea typeface="Times New Roman"/>
                <a:cs typeface="Times New Roman"/>
              </a:rPr>
              <a:t>Manned/Unmanned Schedule November </a:t>
            </a:r>
            <a:r>
              <a:rPr lang="en-US" sz="2000" dirty="0" smtClean="0">
                <a:ea typeface="Times New Roman"/>
                <a:cs typeface="Times New Roman"/>
              </a:rPr>
              <a:t>10, 2012 V2</a:t>
            </a:r>
            <a:endParaRPr lang="en-US" sz="2000" dirty="0">
              <a:effectLst/>
              <a:ea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990600"/>
            <a:ext cx="8229600" cy="5135563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4000" b="1" dirty="0" smtClean="0">
                <a:solidFill>
                  <a:schemeClr val="bg1"/>
                </a:solidFill>
              </a:rPr>
              <a:t>1000</a:t>
            </a:r>
            <a:r>
              <a:rPr lang="en-US" sz="4000" b="1" dirty="0">
                <a:solidFill>
                  <a:schemeClr val="bg1"/>
                </a:solidFill>
              </a:rPr>
              <a:t>	Launch Weather Balloon </a:t>
            </a:r>
            <a:r>
              <a:rPr lang="en-US" sz="4000" b="1" dirty="0" smtClean="0">
                <a:solidFill>
                  <a:schemeClr val="bg1"/>
                </a:solidFill>
              </a:rPr>
              <a:t>1</a:t>
            </a:r>
          </a:p>
          <a:p>
            <a:pPr lvl="0"/>
            <a:r>
              <a:rPr lang="en-US" sz="4000" b="1" dirty="0" smtClean="0">
                <a:solidFill>
                  <a:schemeClr val="bg1"/>
                </a:solidFill>
              </a:rPr>
              <a:t>1000	Get MAPPs and </a:t>
            </a:r>
            <a:r>
              <a:rPr lang="en-US" sz="4000" b="1" dirty="0" err="1" smtClean="0">
                <a:solidFill>
                  <a:schemeClr val="bg1"/>
                </a:solidFill>
              </a:rPr>
              <a:t>Thethersonde</a:t>
            </a:r>
            <a:r>
              <a:rPr lang="en-US" sz="4000" b="1" dirty="0" smtClean="0">
                <a:solidFill>
                  <a:schemeClr val="bg1"/>
                </a:solidFill>
              </a:rPr>
              <a:t> coordinates.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1100</a:t>
            </a:r>
            <a:r>
              <a:rPr lang="en-US" sz="4000" b="1" dirty="0">
                <a:solidFill>
                  <a:schemeClr val="bg1"/>
                </a:solidFill>
              </a:rPr>
              <a:t>	Launch Scan Eagle (SE</a:t>
            </a:r>
            <a:r>
              <a:rPr lang="en-US" sz="4000" b="1" dirty="0" smtClean="0">
                <a:solidFill>
                  <a:schemeClr val="bg1"/>
                </a:solidFill>
              </a:rPr>
              <a:t>)—1500 AGL</a:t>
            </a:r>
            <a:endParaRPr lang="en-US" sz="4000" b="1" dirty="0">
              <a:solidFill>
                <a:schemeClr val="bg1"/>
              </a:solidFill>
            </a:endParaRPr>
          </a:p>
          <a:p>
            <a:pPr lvl="0"/>
            <a:r>
              <a:rPr lang="en-US" sz="4000" b="1" dirty="0">
                <a:solidFill>
                  <a:schemeClr val="bg1"/>
                </a:solidFill>
              </a:rPr>
              <a:t>1115	Launch Low Manned (LM) (Urbanski, Smoke Sampling</a:t>
            </a:r>
            <a:r>
              <a:rPr lang="en-US" sz="40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1130	</a:t>
            </a:r>
            <a:r>
              <a:rPr lang="en-US" sz="4000" b="1" dirty="0">
                <a:solidFill>
                  <a:schemeClr val="bg1"/>
                </a:solidFill>
              </a:rPr>
              <a:t>Launch High Manned (HM) (</a:t>
            </a:r>
            <a:r>
              <a:rPr lang="en-US" sz="4000" b="1" dirty="0" err="1">
                <a:solidFill>
                  <a:schemeClr val="bg1"/>
                </a:solidFill>
              </a:rPr>
              <a:t>Kremens</a:t>
            </a:r>
            <a:r>
              <a:rPr lang="en-US" sz="4000" b="1" dirty="0">
                <a:solidFill>
                  <a:schemeClr val="bg1"/>
                </a:solidFill>
              </a:rPr>
              <a:t>, WASP</a:t>
            </a:r>
            <a:r>
              <a:rPr lang="en-US" sz="4000" b="1" dirty="0" smtClean="0">
                <a:solidFill>
                  <a:schemeClr val="bg1"/>
                </a:solidFill>
              </a:rPr>
              <a:t>)</a:t>
            </a:r>
            <a:endParaRPr lang="en-US" sz="4000" b="1" dirty="0">
              <a:solidFill>
                <a:schemeClr val="bg1"/>
              </a:solidFill>
            </a:endParaRPr>
          </a:p>
          <a:p>
            <a:pPr lvl="0"/>
            <a:r>
              <a:rPr lang="en-US" sz="4000" b="1" dirty="0" smtClean="0">
                <a:solidFill>
                  <a:schemeClr val="bg1"/>
                </a:solidFill>
              </a:rPr>
              <a:t>1150</a:t>
            </a:r>
            <a:r>
              <a:rPr lang="en-US" sz="4000" b="1" dirty="0">
                <a:solidFill>
                  <a:schemeClr val="bg1"/>
                </a:solidFill>
              </a:rPr>
              <a:t>	Low Manned begins sampling over </a:t>
            </a:r>
            <a:r>
              <a:rPr lang="en-US" sz="4000" b="1" dirty="0" smtClean="0">
                <a:solidFill>
                  <a:schemeClr val="bg1"/>
                </a:solidFill>
              </a:rPr>
              <a:t>B70L2G </a:t>
            </a:r>
            <a:r>
              <a:rPr lang="en-US" sz="4000" b="1" dirty="0">
                <a:solidFill>
                  <a:schemeClr val="bg1"/>
                </a:solidFill>
              </a:rPr>
              <a:t>once SE Upwind </a:t>
            </a:r>
            <a:r>
              <a:rPr lang="en-US" sz="4000" b="1" dirty="0" smtClean="0">
                <a:solidFill>
                  <a:schemeClr val="bg1"/>
                </a:solidFill>
              </a:rPr>
              <a:t>LG1</a:t>
            </a:r>
          </a:p>
          <a:p>
            <a:pPr lvl="0"/>
            <a:r>
              <a:rPr lang="en-US" sz="4000" b="1" dirty="0" smtClean="0">
                <a:solidFill>
                  <a:srgbClr val="FF0000"/>
                </a:solidFill>
              </a:rPr>
              <a:t>1220</a:t>
            </a:r>
            <a:r>
              <a:rPr lang="en-US" sz="4000" b="1" dirty="0">
                <a:solidFill>
                  <a:srgbClr val="FF0000"/>
                </a:solidFill>
              </a:rPr>
              <a:t>	</a:t>
            </a:r>
            <a:r>
              <a:rPr lang="en-US" sz="4000" b="1" dirty="0" smtClean="0">
                <a:solidFill>
                  <a:srgbClr val="FF0000"/>
                </a:solidFill>
              </a:rPr>
              <a:t>IGINITION</a:t>
            </a:r>
          </a:p>
          <a:p>
            <a:pPr lvl="1"/>
            <a:r>
              <a:rPr lang="en-US" sz="4000" b="1" dirty="0" smtClean="0">
                <a:solidFill>
                  <a:schemeClr val="bg1"/>
                </a:solidFill>
              </a:rPr>
              <a:t>Launch Scout</a:t>
            </a:r>
          </a:p>
          <a:p>
            <a:pPr lvl="1"/>
            <a:r>
              <a:rPr lang="en-US" sz="4000" b="1" dirty="0" smtClean="0">
                <a:solidFill>
                  <a:schemeClr val="bg1"/>
                </a:solidFill>
              </a:rPr>
              <a:t>Raise </a:t>
            </a:r>
            <a:r>
              <a:rPr lang="en-US" sz="4000" b="1" dirty="0" err="1" smtClean="0">
                <a:solidFill>
                  <a:schemeClr val="bg1"/>
                </a:solidFill>
              </a:rPr>
              <a:t>Tethersonde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to 300 ft. AGL</a:t>
            </a:r>
          </a:p>
          <a:p>
            <a:pPr lvl="1"/>
            <a:r>
              <a:rPr lang="en-US" sz="4000" b="1" dirty="0" smtClean="0">
                <a:solidFill>
                  <a:schemeClr val="bg1"/>
                </a:solidFill>
              </a:rPr>
              <a:t>Launch G2R1 </a:t>
            </a:r>
          </a:p>
          <a:p>
            <a:pPr lvl="1"/>
            <a:r>
              <a:rPr lang="en-US" sz="4000" b="1" dirty="0" smtClean="0">
                <a:solidFill>
                  <a:schemeClr val="bg1"/>
                </a:solidFill>
              </a:rPr>
              <a:t>Launch G2R2 </a:t>
            </a:r>
            <a:endParaRPr lang="en-US" sz="4000" b="1" dirty="0">
              <a:solidFill>
                <a:schemeClr val="bg1"/>
              </a:solidFill>
            </a:endParaRPr>
          </a:p>
          <a:p>
            <a:pPr lvl="1"/>
            <a:r>
              <a:rPr lang="en-US" sz="4000" b="1" dirty="0">
                <a:solidFill>
                  <a:schemeClr val="bg1"/>
                </a:solidFill>
              </a:rPr>
              <a:t>LM Cleared to Orbit as </a:t>
            </a:r>
            <a:r>
              <a:rPr lang="en-US" sz="4000" b="1" dirty="0" smtClean="0">
                <a:solidFill>
                  <a:schemeClr val="bg1"/>
                </a:solidFill>
              </a:rPr>
              <a:t>desired North of Range Downwind</a:t>
            </a:r>
            <a:endParaRPr lang="en-US" sz="4000" b="1" dirty="0">
              <a:solidFill>
                <a:schemeClr val="bg1"/>
              </a:solidFill>
            </a:endParaRPr>
          </a:p>
          <a:p>
            <a:pPr lvl="1"/>
            <a:r>
              <a:rPr lang="en-US" sz="4000" b="1" dirty="0">
                <a:solidFill>
                  <a:schemeClr val="bg1"/>
                </a:solidFill>
              </a:rPr>
              <a:t>HM Orbit </a:t>
            </a:r>
            <a:r>
              <a:rPr lang="en-US" sz="4000" b="1" dirty="0" smtClean="0">
                <a:solidFill>
                  <a:schemeClr val="bg1"/>
                </a:solidFill>
              </a:rPr>
              <a:t>6000 </a:t>
            </a:r>
            <a:r>
              <a:rPr lang="en-US" sz="4000" b="1" dirty="0">
                <a:solidFill>
                  <a:schemeClr val="bg1"/>
                </a:solidFill>
              </a:rPr>
              <a:t>– 10000 ft. AGL over </a:t>
            </a:r>
            <a:r>
              <a:rPr lang="en-US" sz="4000" b="1" dirty="0" smtClean="0">
                <a:solidFill>
                  <a:schemeClr val="bg1"/>
                </a:solidFill>
              </a:rPr>
              <a:t>L2G</a:t>
            </a:r>
            <a:endParaRPr lang="en-US" sz="4000" b="1" dirty="0">
              <a:solidFill>
                <a:schemeClr val="bg1"/>
              </a:solidFill>
            </a:endParaRPr>
          </a:p>
          <a:p>
            <a:pPr lvl="1"/>
            <a:r>
              <a:rPr lang="en-US" sz="4000" b="1" dirty="0">
                <a:solidFill>
                  <a:schemeClr val="bg1"/>
                </a:solidFill>
              </a:rPr>
              <a:t>SE Orbit </a:t>
            </a:r>
            <a:r>
              <a:rPr lang="en-US" sz="4000" b="1" dirty="0" smtClean="0">
                <a:solidFill>
                  <a:schemeClr val="bg1"/>
                </a:solidFill>
              </a:rPr>
              <a:t>1100 – 3000 </a:t>
            </a:r>
            <a:r>
              <a:rPr lang="en-US" sz="4000" b="1" dirty="0">
                <a:solidFill>
                  <a:schemeClr val="bg1"/>
                </a:solidFill>
              </a:rPr>
              <a:t>ft. AGL over </a:t>
            </a:r>
            <a:r>
              <a:rPr lang="en-US" sz="4000" b="1" dirty="0" smtClean="0">
                <a:solidFill>
                  <a:schemeClr val="bg1"/>
                </a:solidFill>
              </a:rPr>
              <a:t>L2G</a:t>
            </a:r>
            <a:endParaRPr lang="en-US" sz="4000" b="1" dirty="0">
              <a:solidFill>
                <a:schemeClr val="bg1"/>
              </a:solidFill>
            </a:endParaRPr>
          </a:p>
          <a:p>
            <a:pPr lvl="1"/>
            <a:r>
              <a:rPr lang="en-US" sz="4000" b="1" dirty="0">
                <a:solidFill>
                  <a:schemeClr val="bg1"/>
                </a:solidFill>
              </a:rPr>
              <a:t>G2R1 – G2R2 Orbit 600/650 ft. AGL , 500 ft. lateral separation over HIP </a:t>
            </a:r>
            <a:r>
              <a:rPr lang="en-US" sz="4000" b="1" dirty="0" smtClean="0">
                <a:solidFill>
                  <a:schemeClr val="bg1"/>
                </a:solidFill>
              </a:rPr>
              <a:t>2 – 3 </a:t>
            </a:r>
            <a:endParaRPr lang="en-US" sz="4000" b="1" dirty="0">
              <a:solidFill>
                <a:schemeClr val="bg1"/>
              </a:solidFill>
            </a:endParaRPr>
          </a:p>
          <a:p>
            <a:pPr lvl="1"/>
            <a:r>
              <a:rPr lang="en-US" sz="4000" b="1" dirty="0">
                <a:solidFill>
                  <a:schemeClr val="bg1"/>
                </a:solidFill>
              </a:rPr>
              <a:t>Scout Orbit 50 – 100 ft. AGL </a:t>
            </a:r>
            <a:r>
              <a:rPr lang="en-US" sz="4000" b="1" dirty="0" smtClean="0">
                <a:solidFill>
                  <a:schemeClr val="bg1"/>
                </a:solidFill>
              </a:rPr>
              <a:t>HIP – 1 </a:t>
            </a:r>
            <a:r>
              <a:rPr lang="en-US" sz="4000" b="1" dirty="0">
                <a:solidFill>
                  <a:schemeClr val="bg1"/>
                </a:solidFill>
              </a:rPr>
              <a:t>	</a:t>
            </a:r>
          </a:p>
          <a:p>
            <a:pPr lvl="0"/>
            <a:r>
              <a:rPr lang="en-US" sz="4000" b="1" dirty="0" smtClean="0">
                <a:solidFill>
                  <a:schemeClr val="bg1"/>
                </a:solidFill>
              </a:rPr>
              <a:t>1235</a:t>
            </a:r>
            <a:r>
              <a:rPr lang="en-US" sz="4000" b="1" dirty="0">
                <a:solidFill>
                  <a:schemeClr val="bg1"/>
                </a:solidFill>
              </a:rPr>
              <a:t>	Retrieve </a:t>
            </a:r>
            <a:r>
              <a:rPr lang="en-US" sz="4000" b="1" dirty="0" smtClean="0">
                <a:solidFill>
                  <a:schemeClr val="bg1"/>
                </a:solidFill>
              </a:rPr>
              <a:t>Scout once HIP – 1 is burned over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1235	Focus SE imagery over MAPPS</a:t>
            </a:r>
            <a:endParaRPr lang="en-US" sz="4000" b="1" dirty="0">
              <a:solidFill>
                <a:schemeClr val="bg1"/>
              </a:solidFill>
            </a:endParaRPr>
          </a:p>
          <a:p>
            <a:pPr lvl="0"/>
            <a:r>
              <a:rPr lang="en-US" sz="4000" b="1" dirty="0" smtClean="0">
                <a:solidFill>
                  <a:schemeClr val="bg1"/>
                </a:solidFill>
              </a:rPr>
              <a:t>1240</a:t>
            </a:r>
            <a:r>
              <a:rPr lang="en-US" sz="4000" b="1" dirty="0">
                <a:solidFill>
                  <a:schemeClr val="bg1"/>
                </a:solidFill>
              </a:rPr>
              <a:t>	Re-launch Scout (As needed / Directed</a:t>
            </a:r>
            <a:r>
              <a:rPr lang="en-US" sz="4000" b="1" dirty="0" smtClean="0">
                <a:solidFill>
                  <a:schemeClr val="bg1"/>
                </a:solidFill>
              </a:rPr>
              <a:t>)</a:t>
            </a:r>
            <a:endParaRPr lang="en-US" sz="4000" b="1" dirty="0">
              <a:solidFill>
                <a:schemeClr val="bg1"/>
              </a:solidFill>
            </a:endParaRPr>
          </a:p>
          <a:p>
            <a:pPr lvl="0"/>
            <a:r>
              <a:rPr lang="en-US" sz="4000" b="1" dirty="0" smtClean="0">
                <a:solidFill>
                  <a:schemeClr val="bg1"/>
                </a:solidFill>
              </a:rPr>
              <a:t>1242</a:t>
            </a:r>
            <a:r>
              <a:rPr lang="en-US" sz="4000" b="1" dirty="0">
                <a:solidFill>
                  <a:schemeClr val="bg1"/>
                </a:solidFill>
              </a:rPr>
              <a:t>	</a:t>
            </a:r>
            <a:r>
              <a:rPr lang="en-US" sz="4000" b="1" dirty="0" smtClean="0">
                <a:solidFill>
                  <a:schemeClr val="bg1"/>
                </a:solidFill>
              </a:rPr>
              <a:t>Satellite Overpass VIIRS</a:t>
            </a:r>
          </a:p>
          <a:p>
            <a:pPr lvl="0"/>
            <a:r>
              <a:rPr lang="en-US" sz="4000" b="1" dirty="0" smtClean="0">
                <a:solidFill>
                  <a:schemeClr val="bg1"/>
                </a:solidFill>
              </a:rPr>
              <a:t>1243	Satellite Overpass MODIS</a:t>
            </a:r>
            <a:endParaRPr lang="en-US" sz="4000" b="1" dirty="0">
              <a:solidFill>
                <a:schemeClr val="bg1"/>
              </a:solidFill>
            </a:endParaRPr>
          </a:p>
          <a:p>
            <a:pPr lvl="0"/>
            <a:r>
              <a:rPr lang="en-US" sz="4000" b="1" dirty="0" smtClean="0">
                <a:solidFill>
                  <a:schemeClr val="bg1"/>
                </a:solidFill>
              </a:rPr>
              <a:t>1245</a:t>
            </a:r>
            <a:r>
              <a:rPr lang="en-US" sz="4000" b="1" dirty="0">
                <a:solidFill>
                  <a:schemeClr val="bg1"/>
                </a:solidFill>
              </a:rPr>
              <a:t>	</a:t>
            </a:r>
            <a:r>
              <a:rPr lang="en-US" sz="4000" b="1" dirty="0" smtClean="0">
                <a:solidFill>
                  <a:schemeClr val="bg1"/>
                </a:solidFill>
              </a:rPr>
              <a:t>Retrieve G2R1</a:t>
            </a:r>
          </a:p>
          <a:p>
            <a:pPr lvl="0"/>
            <a:r>
              <a:rPr lang="en-US" sz="4000" b="1" dirty="0" smtClean="0">
                <a:solidFill>
                  <a:schemeClr val="bg1"/>
                </a:solidFill>
              </a:rPr>
              <a:t>1300	Retrieve G2R2</a:t>
            </a:r>
          </a:p>
          <a:p>
            <a:pPr lvl="0"/>
            <a:r>
              <a:rPr lang="en-US" sz="4000" b="1" dirty="0" smtClean="0">
                <a:solidFill>
                  <a:schemeClr val="bg1"/>
                </a:solidFill>
              </a:rPr>
              <a:t>1305 </a:t>
            </a:r>
            <a:r>
              <a:rPr lang="en-US" sz="4000" b="1" dirty="0">
                <a:solidFill>
                  <a:schemeClr val="bg1"/>
                </a:solidFill>
              </a:rPr>
              <a:t>	Burnout Complete</a:t>
            </a:r>
          </a:p>
          <a:p>
            <a:pPr lvl="1"/>
            <a:r>
              <a:rPr lang="en-US" sz="4000" b="1" dirty="0">
                <a:solidFill>
                  <a:schemeClr val="bg1"/>
                </a:solidFill>
              </a:rPr>
              <a:t>Retrieve SE once LM confirms it is clear of B70 (Tree Line) or above 5000 ft. AGL</a:t>
            </a:r>
          </a:p>
          <a:p>
            <a:pPr lvl="1"/>
            <a:r>
              <a:rPr lang="en-US" sz="4000" b="1" dirty="0">
                <a:solidFill>
                  <a:schemeClr val="bg1"/>
                </a:solidFill>
              </a:rPr>
              <a:t>Retrieve G2R1 </a:t>
            </a:r>
          </a:p>
          <a:p>
            <a:pPr lvl="1"/>
            <a:r>
              <a:rPr lang="en-US" sz="4000" b="1" dirty="0">
                <a:solidFill>
                  <a:schemeClr val="bg1"/>
                </a:solidFill>
              </a:rPr>
              <a:t>Release HM  </a:t>
            </a:r>
          </a:p>
          <a:p>
            <a:pPr lvl="0"/>
            <a:r>
              <a:rPr lang="en-US" sz="4000" b="1" dirty="0" smtClean="0">
                <a:solidFill>
                  <a:schemeClr val="bg1"/>
                </a:solidFill>
              </a:rPr>
              <a:t>1330</a:t>
            </a:r>
            <a:r>
              <a:rPr lang="en-US" sz="4000" b="1" dirty="0">
                <a:solidFill>
                  <a:schemeClr val="bg1"/>
                </a:solidFill>
              </a:rPr>
              <a:t>	</a:t>
            </a:r>
            <a:r>
              <a:rPr lang="en-US" sz="4000" b="1" dirty="0" smtClean="0">
                <a:solidFill>
                  <a:schemeClr val="bg1"/>
                </a:solidFill>
              </a:rPr>
              <a:t>Lower </a:t>
            </a:r>
            <a:r>
              <a:rPr lang="en-US" sz="4000" b="1" dirty="0" err="1" smtClean="0">
                <a:solidFill>
                  <a:schemeClr val="bg1"/>
                </a:solidFill>
              </a:rPr>
              <a:t>Tethersonde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  <a:p>
            <a:pPr lvl="1"/>
            <a:r>
              <a:rPr lang="en-US" sz="4000" b="1" dirty="0">
                <a:solidFill>
                  <a:schemeClr val="bg1"/>
                </a:solidFill>
              </a:rPr>
              <a:t>Confirm LM </a:t>
            </a:r>
            <a:r>
              <a:rPr lang="en-US" sz="4000" b="1" dirty="0" smtClean="0">
                <a:solidFill>
                  <a:schemeClr val="bg1"/>
                </a:solidFill>
              </a:rPr>
              <a:t>has departed</a:t>
            </a:r>
          </a:p>
          <a:p>
            <a:pPr lvl="1"/>
            <a:r>
              <a:rPr lang="en-US" sz="4000" b="1" dirty="0" smtClean="0">
                <a:solidFill>
                  <a:schemeClr val="bg1"/>
                </a:solidFill>
              </a:rPr>
              <a:t>Confirm HM has departed B70</a:t>
            </a:r>
          </a:p>
          <a:p>
            <a:pPr lvl="1"/>
            <a:r>
              <a:rPr lang="en-US" sz="4000" b="1" dirty="0" smtClean="0">
                <a:solidFill>
                  <a:schemeClr val="bg1"/>
                </a:solidFill>
              </a:rPr>
              <a:t>Confirm  </a:t>
            </a:r>
            <a:r>
              <a:rPr lang="en-US" sz="4000" b="1" dirty="0">
                <a:solidFill>
                  <a:schemeClr val="bg1"/>
                </a:solidFill>
              </a:rPr>
              <a:t>SE has </a:t>
            </a:r>
            <a:r>
              <a:rPr lang="en-US" sz="4000" b="1" dirty="0" smtClean="0">
                <a:solidFill>
                  <a:schemeClr val="bg1"/>
                </a:solidFill>
              </a:rPr>
              <a:t>landed</a:t>
            </a:r>
          </a:p>
          <a:p>
            <a:pPr lvl="1"/>
            <a:r>
              <a:rPr lang="en-US" sz="4000" b="1" dirty="0" smtClean="0">
                <a:solidFill>
                  <a:schemeClr val="bg1"/>
                </a:solidFill>
              </a:rPr>
              <a:t>Confirm no RxCadre Aircraft Manned/Unmanned are airborne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4000" b="1" dirty="0" smtClean="0">
                <a:solidFill>
                  <a:schemeClr val="bg1"/>
                </a:solidFill>
              </a:rPr>
              <a:t>1400 	Launch Weather </a:t>
            </a:r>
            <a:r>
              <a:rPr lang="en-US" sz="4000" b="1" dirty="0">
                <a:solidFill>
                  <a:schemeClr val="bg1"/>
                </a:solidFill>
              </a:rPr>
              <a:t>Balloon 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4000" b="1" dirty="0" smtClean="0">
                <a:solidFill>
                  <a:schemeClr val="bg1"/>
                </a:solidFill>
              </a:rPr>
              <a:t>1430 	Release Airspace</a:t>
            </a:r>
            <a:endParaRPr lang="en-US" sz="4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57801" y="953869"/>
            <a:ext cx="335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Calibri"/>
              </a:rPr>
              <a:t>All times approximate, based upon ignition time</a:t>
            </a:r>
            <a:endParaRPr lang="en-US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706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7543800" cy="557991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sp>
        <p:nvSpPr>
          <p:cNvPr id="28" name="Freeform 27"/>
          <p:cNvSpPr/>
          <p:nvPr/>
        </p:nvSpPr>
        <p:spPr>
          <a:xfrm>
            <a:off x="3043451" y="2872854"/>
            <a:ext cx="1467134" cy="1392071"/>
          </a:xfrm>
          <a:custGeom>
            <a:avLst/>
            <a:gdLst>
              <a:gd name="connsiteX0" fmla="*/ 0 w 1467134"/>
              <a:gd name="connsiteY0" fmla="*/ 552734 h 1392071"/>
              <a:gd name="connsiteX1" fmla="*/ 689212 w 1467134"/>
              <a:gd name="connsiteY1" fmla="*/ 1392071 h 1392071"/>
              <a:gd name="connsiteX2" fmla="*/ 1467134 w 1467134"/>
              <a:gd name="connsiteY2" fmla="*/ 887104 h 1392071"/>
              <a:gd name="connsiteX3" fmla="*/ 839337 w 1467134"/>
              <a:gd name="connsiteY3" fmla="*/ 0 h 1392071"/>
              <a:gd name="connsiteX4" fmla="*/ 0 w 1467134"/>
              <a:gd name="connsiteY4" fmla="*/ 552734 h 139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134" h="1392071">
                <a:moveTo>
                  <a:pt x="0" y="552734"/>
                </a:moveTo>
                <a:lnTo>
                  <a:pt x="689212" y="1392071"/>
                </a:lnTo>
                <a:lnTo>
                  <a:pt x="1467134" y="887104"/>
                </a:lnTo>
                <a:lnTo>
                  <a:pt x="839337" y="0"/>
                </a:lnTo>
                <a:lnTo>
                  <a:pt x="0" y="552734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9670001">
            <a:off x="3723247" y="1953000"/>
            <a:ext cx="171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00"/>
                </a:solidFill>
                <a:latin typeface="Calibri"/>
              </a:rPr>
              <a:t>Test Area B-70</a:t>
            </a:r>
            <a:endParaRPr lang="en-US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990600"/>
            <a:ext cx="64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00"/>
                </a:solidFill>
                <a:latin typeface="Calibri"/>
              </a:rPr>
              <a:t>B-75</a:t>
            </a:r>
            <a:endParaRPr lang="en-US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3124200"/>
            <a:ext cx="64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00"/>
                </a:solidFill>
                <a:latin typeface="Calibri"/>
              </a:rPr>
              <a:t>B-82</a:t>
            </a:r>
            <a:endParaRPr lang="en-US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" name="Oval 1"/>
          <p:cNvSpPr/>
          <p:nvPr/>
        </p:nvSpPr>
        <p:spPr>
          <a:xfrm rot="19955147">
            <a:off x="5622422" y="1373898"/>
            <a:ext cx="381000" cy="164068"/>
          </a:xfrm>
          <a:prstGeom prst="ellipse">
            <a:avLst/>
          </a:prstGeom>
          <a:solidFill>
            <a:srgbClr val="FFC000">
              <a:alpha val="69804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0594" y="1114025"/>
            <a:ext cx="127201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UAS Launch \ Recovery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999683" y="1229441"/>
            <a:ext cx="450911" cy="1431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276600" y="2819400"/>
            <a:ext cx="381000" cy="348734"/>
          </a:xfrm>
          <a:prstGeom prst="ellipse">
            <a:avLst/>
          </a:prstGeom>
          <a:solidFill>
            <a:srgbClr val="FF33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352800" y="2895600"/>
            <a:ext cx="216089" cy="196334"/>
          </a:xfrm>
          <a:prstGeom prst="ellipse">
            <a:avLst/>
          </a:prstGeom>
          <a:solidFill>
            <a:srgbClr val="4F81BD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flipV="1">
            <a:off x="3429000" y="2971800"/>
            <a:ext cx="45719" cy="4571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85386" y="2592024"/>
            <a:ext cx="123916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err="1" smtClean="0">
                <a:solidFill>
                  <a:prstClr val="black"/>
                </a:solidFill>
                <a:latin typeface="Calibri"/>
              </a:rPr>
              <a:t>Tethersonde</a:t>
            </a: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 Balloon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967251" y="2682322"/>
            <a:ext cx="385549" cy="13707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800600" y="3733800"/>
            <a:ext cx="131419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30 meter tower(MAPPS)</a:t>
            </a:r>
          </a:p>
        </p:txBody>
      </p:sp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5808518"/>
            <a:ext cx="5047993" cy="1410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cxnSp>
        <p:nvCxnSpPr>
          <p:cNvPr id="37" name="Straight Arrow Connector 36"/>
          <p:cNvCxnSpPr/>
          <p:nvPr/>
        </p:nvCxnSpPr>
        <p:spPr>
          <a:xfrm flipV="1">
            <a:off x="685800" y="4261899"/>
            <a:ext cx="0" cy="685800"/>
          </a:xfrm>
          <a:prstGeom prst="straightConnector1">
            <a:avLst/>
          </a:prstGeom>
          <a:ln>
            <a:solidFill>
              <a:srgbClr val="FFFF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3400" y="4888468"/>
            <a:ext cx="609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66"/>
                </a:solidFill>
                <a:latin typeface="Calibri"/>
              </a:rPr>
              <a:t>N</a:t>
            </a:r>
            <a:endParaRPr lang="en-US" b="1" dirty="0">
              <a:solidFill>
                <a:srgbClr val="FFFF66"/>
              </a:solidFill>
              <a:latin typeface="Calibri"/>
            </a:endParaRPr>
          </a:p>
        </p:txBody>
      </p:sp>
      <p:pic>
        <p:nvPicPr>
          <p:cNvPr id="39" name="Picture 3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81800" y="4419600"/>
            <a:ext cx="1928495" cy="1474113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7010400" y="5943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200400" y="3429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886200" y="3124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39000" y="5910590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chemeClr val="bg1"/>
                </a:solidFill>
                <a:latin typeface="Calibri"/>
              </a:rPr>
              <a:t>HIP</a:t>
            </a:r>
            <a:endParaRPr lang="en-US" sz="11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0" name="Oval 39"/>
          <p:cNvSpPr/>
          <p:nvPr/>
        </p:nvSpPr>
        <p:spPr>
          <a:xfrm flipV="1">
            <a:off x="3733800" y="342900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3779519" y="3495751"/>
            <a:ext cx="1097281" cy="31424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3429000" y="3581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4393287"/>
            <a:ext cx="83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Calibri"/>
              </a:rPr>
              <a:t>L1G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4829" y="3243161"/>
            <a:ext cx="594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Calibri"/>
              </a:rPr>
              <a:t>L2G</a:t>
            </a:r>
          </a:p>
        </p:txBody>
      </p:sp>
      <p:sp>
        <p:nvSpPr>
          <p:cNvPr id="9" name="Freeform 8"/>
          <p:cNvSpPr/>
          <p:nvPr/>
        </p:nvSpPr>
        <p:spPr>
          <a:xfrm>
            <a:off x="4141206" y="1524000"/>
            <a:ext cx="2040583" cy="1567934"/>
          </a:xfrm>
          <a:custGeom>
            <a:avLst/>
            <a:gdLst>
              <a:gd name="connsiteX0" fmla="*/ 1741018 w 1990789"/>
              <a:gd name="connsiteY0" fmla="*/ 0 h 1536192"/>
              <a:gd name="connsiteX1" fmla="*/ 1858061 w 1990789"/>
              <a:gd name="connsiteY1" fmla="*/ 292608 h 1536192"/>
              <a:gd name="connsiteX2" fmla="*/ 124358 w 1990789"/>
              <a:gd name="connsiteY2" fmla="*/ 1455724 h 1536192"/>
              <a:gd name="connsiteX3" fmla="*/ 124358 w 1990789"/>
              <a:gd name="connsiteY3" fmla="*/ 1455724 h 1536192"/>
              <a:gd name="connsiteX4" fmla="*/ 0 w 1990789"/>
              <a:gd name="connsiteY4" fmla="*/ 1536192 h 153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0789" h="1536192">
                <a:moveTo>
                  <a:pt x="1741018" y="0"/>
                </a:moveTo>
                <a:cubicBezTo>
                  <a:pt x="1934261" y="24993"/>
                  <a:pt x="2127504" y="49987"/>
                  <a:pt x="1858061" y="292608"/>
                </a:cubicBezTo>
                <a:cubicBezTo>
                  <a:pt x="1588618" y="535229"/>
                  <a:pt x="124358" y="1455724"/>
                  <a:pt x="124358" y="1455724"/>
                </a:cubicBezTo>
                <a:lnTo>
                  <a:pt x="124358" y="1455724"/>
                </a:lnTo>
                <a:lnTo>
                  <a:pt x="0" y="1536192"/>
                </a:lnTo>
              </a:path>
            </a:pathLst>
          </a:custGeom>
          <a:noFill/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05000" y="3791102"/>
            <a:ext cx="13716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Scout Launch \ Recovery</a:t>
            </a:r>
          </a:p>
        </p:txBody>
      </p:sp>
      <p:cxnSp>
        <p:nvCxnSpPr>
          <p:cNvPr id="46" name="Straight Arrow Connector 45"/>
          <p:cNvCxnSpPr>
            <a:stCxn id="45" idx="0"/>
          </p:cNvCxnSpPr>
          <p:nvPr/>
        </p:nvCxnSpPr>
        <p:spPr>
          <a:xfrm flipV="1">
            <a:off x="2590800" y="3200400"/>
            <a:ext cx="357553" cy="59070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Rectangle 2053"/>
          <p:cNvSpPr>
            <a:spLocks/>
          </p:cNvSpPr>
          <p:nvPr/>
        </p:nvSpPr>
        <p:spPr>
          <a:xfrm rot="-1920000">
            <a:off x="3036888" y="3122577"/>
            <a:ext cx="81653" cy="143273"/>
          </a:xfrm>
          <a:prstGeom prst="rect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55" name="TextBox 2054"/>
          <p:cNvSpPr txBox="1"/>
          <p:nvPr/>
        </p:nvSpPr>
        <p:spPr>
          <a:xfrm>
            <a:off x="1066800" y="6236732"/>
            <a:ext cx="2615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99"/>
                </a:solidFill>
                <a:latin typeface="Calibri"/>
              </a:rPr>
              <a:t>B70L2G Air Plan 10Nov12</a:t>
            </a:r>
            <a:endParaRPr lang="en-US" b="1" dirty="0">
              <a:solidFill>
                <a:srgbClr val="FFFF99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160025" y="762000"/>
            <a:ext cx="2446019" cy="1545968"/>
          </a:xfrm>
          <a:prstGeom prst="straightConnector1">
            <a:avLst/>
          </a:prstGeom>
          <a:ln w="28575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9680685">
            <a:off x="3024342" y="1044774"/>
            <a:ext cx="260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Calibri"/>
              </a:rPr>
              <a:t>LM Profile (Approximate)</a:t>
            </a:r>
            <a:endParaRPr lang="en-US" b="1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76814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8229600" cy="601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533400" y="3048000"/>
            <a:ext cx="0" cy="1371600"/>
          </a:xfrm>
          <a:prstGeom prst="straightConnector1">
            <a:avLst/>
          </a:prstGeom>
          <a:ln w="28575">
            <a:solidFill>
              <a:srgbClr val="FF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000" y="4419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  <a:latin typeface="Calibri"/>
              </a:rPr>
              <a:t>N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Left Brace 6"/>
          <p:cNvSpPr/>
          <p:nvPr/>
        </p:nvSpPr>
        <p:spPr>
          <a:xfrm rot="19663217">
            <a:off x="4256333" y="3344452"/>
            <a:ext cx="1295400" cy="2115889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4648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0.6 miles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015409" y="1900362"/>
            <a:ext cx="1224501" cy="1009815"/>
          </a:xfrm>
          <a:custGeom>
            <a:avLst/>
            <a:gdLst>
              <a:gd name="connsiteX0" fmla="*/ 0 w 1224501"/>
              <a:gd name="connsiteY0" fmla="*/ 0 h 1009815"/>
              <a:gd name="connsiteX1" fmla="*/ 63610 w 1224501"/>
              <a:gd name="connsiteY1" fmla="*/ 71561 h 1009815"/>
              <a:gd name="connsiteX2" fmla="*/ 262393 w 1224501"/>
              <a:gd name="connsiteY2" fmla="*/ 95415 h 1009815"/>
              <a:gd name="connsiteX3" fmla="*/ 413468 w 1224501"/>
              <a:gd name="connsiteY3" fmla="*/ 230588 h 1009815"/>
              <a:gd name="connsiteX4" fmla="*/ 628153 w 1224501"/>
              <a:gd name="connsiteY4" fmla="*/ 421419 h 1009815"/>
              <a:gd name="connsiteX5" fmla="*/ 691763 w 1224501"/>
              <a:gd name="connsiteY5" fmla="*/ 445273 h 1009815"/>
              <a:gd name="connsiteX6" fmla="*/ 771276 w 1224501"/>
              <a:gd name="connsiteY6" fmla="*/ 524786 h 1009815"/>
              <a:gd name="connsiteX7" fmla="*/ 938254 w 1224501"/>
              <a:gd name="connsiteY7" fmla="*/ 628153 h 1009815"/>
              <a:gd name="connsiteX8" fmla="*/ 1081377 w 1224501"/>
              <a:gd name="connsiteY8" fmla="*/ 771276 h 1009815"/>
              <a:gd name="connsiteX9" fmla="*/ 1144988 w 1224501"/>
              <a:gd name="connsiteY9" fmla="*/ 850789 h 1009815"/>
              <a:gd name="connsiteX10" fmla="*/ 1224501 w 1224501"/>
              <a:gd name="connsiteY10" fmla="*/ 906448 h 1009815"/>
              <a:gd name="connsiteX11" fmla="*/ 1224501 w 1224501"/>
              <a:gd name="connsiteY11" fmla="*/ 1009815 h 100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4501" h="1009815">
                <a:moveTo>
                  <a:pt x="0" y="0"/>
                </a:moveTo>
                <a:lnTo>
                  <a:pt x="63610" y="71561"/>
                </a:lnTo>
                <a:lnTo>
                  <a:pt x="262393" y="95415"/>
                </a:lnTo>
                <a:lnTo>
                  <a:pt x="413468" y="230588"/>
                </a:lnTo>
                <a:lnTo>
                  <a:pt x="628153" y="421419"/>
                </a:lnTo>
                <a:lnTo>
                  <a:pt x="691763" y="445273"/>
                </a:lnTo>
                <a:lnTo>
                  <a:pt x="771276" y="524786"/>
                </a:lnTo>
                <a:lnTo>
                  <a:pt x="938254" y="628153"/>
                </a:lnTo>
                <a:lnTo>
                  <a:pt x="1081377" y="771276"/>
                </a:lnTo>
                <a:lnTo>
                  <a:pt x="1144988" y="850789"/>
                </a:lnTo>
                <a:lnTo>
                  <a:pt x="1224501" y="906448"/>
                </a:lnTo>
                <a:lnTo>
                  <a:pt x="1224501" y="1009815"/>
                </a:ln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16002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FF00"/>
                </a:solidFill>
                <a:latin typeface="Calibri"/>
              </a:rPr>
              <a:t>S</a:t>
            </a:r>
            <a:endParaRPr lang="en-US" sz="16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2709446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FF00"/>
                </a:solidFill>
                <a:latin typeface="Calibri"/>
              </a:rPr>
              <a:t>A</a:t>
            </a:r>
            <a:endParaRPr lang="en-US" sz="16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4451743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FF00"/>
                </a:solidFill>
                <a:latin typeface="Calibri"/>
              </a:rPr>
              <a:t>B</a:t>
            </a:r>
            <a:endParaRPr lang="en-US" sz="16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9400" y="4385846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FF00"/>
                </a:solidFill>
                <a:latin typeface="Calibri"/>
              </a:rPr>
              <a:t>C</a:t>
            </a:r>
            <a:endParaRPr lang="en-US" sz="16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19600" y="12192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FF00"/>
                </a:solidFill>
                <a:latin typeface="Calibri"/>
              </a:rPr>
              <a:t>D</a:t>
            </a:r>
            <a:endParaRPr lang="en-US" sz="16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" y="22860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B-70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040372" y="1435395"/>
            <a:ext cx="2732568" cy="3232298"/>
          </a:xfrm>
          <a:custGeom>
            <a:avLst/>
            <a:gdLst>
              <a:gd name="connsiteX0" fmla="*/ 0 w 2732568"/>
              <a:gd name="connsiteY0" fmla="*/ 425303 h 3232298"/>
              <a:gd name="connsiteX1" fmla="*/ 63795 w 2732568"/>
              <a:gd name="connsiteY1" fmla="*/ 531628 h 3232298"/>
              <a:gd name="connsiteX2" fmla="*/ 265814 w 2732568"/>
              <a:gd name="connsiteY2" fmla="*/ 520996 h 3232298"/>
              <a:gd name="connsiteX3" fmla="*/ 606056 w 2732568"/>
              <a:gd name="connsiteY3" fmla="*/ 861238 h 3232298"/>
              <a:gd name="connsiteX4" fmla="*/ 723014 w 2732568"/>
              <a:gd name="connsiteY4" fmla="*/ 903768 h 3232298"/>
              <a:gd name="connsiteX5" fmla="*/ 808075 w 2732568"/>
              <a:gd name="connsiteY5" fmla="*/ 1010093 h 3232298"/>
              <a:gd name="connsiteX6" fmla="*/ 988828 w 2732568"/>
              <a:gd name="connsiteY6" fmla="*/ 1137684 h 3232298"/>
              <a:gd name="connsiteX7" fmla="*/ 1169581 w 2732568"/>
              <a:gd name="connsiteY7" fmla="*/ 1329070 h 3232298"/>
              <a:gd name="connsiteX8" fmla="*/ 1222744 w 2732568"/>
              <a:gd name="connsiteY8" fmla="*/ 1382233 h 3232298"/>
              <a:gd name="connsiteX9" fmla="*/ 1222744 w 2732568"/>
              <a:gd name="connsiteY9" fmla="*/ 1477926 h 3232298"/>
              <a:gd name="connsiteX10" fmla="*/ 1339702 w 2732568"/>
              <a:gd name="connsiteY10" fmla="*/ 1541721 h 3232298"/>
              <a:gd name="connsiteX11" fmla="*/ 1456661 w 2732568"/>
              <a:gd name="connsiteY11" fmla="*/ 1637414 h 3232298"/>
              <a:gd name="connsiteX12" fmla="*/ 1509823 w 2732568"/>
              <a:gd name="connsiteY12" fmla="*/ 1839433 h 3232298"/>
              <a:gd name="connsiteX13" fmla="*/ 1509823 w 2732568"/>
              <a:gd name="connsiteY13" fmla="*/ 2009554 h 3232298"/>
              <a:gd name="connsiteX14" fmla="*/ 1562986 w 2732568"/>
              <a:gd name="connsiteY14" fmla="*/ 2094614 h 3232298"/>
              <a:gd name="connsiteX15" fmla="*/ 1690577 w 2732568"/>
              <a:gd name="connsiteY15" fmla="*/ 2137145 h 3232298"/>
              <a:gd name="connsiteX16" fmla="*/ 1828800 w 2732568"/>
              <a:gd name="connsiteY16" fmla="*/ 2222205 h 3232298"/>
              <a:gd name="connsiteX17" fmla="*/ 1871330 w 2732568"/>
              <a:gd name="connsiteY17" fmla="*/ 2317898 h 3232298"/>
              <a:gd name="connsiteX18" fmla="*/ 1860698 w 2732568"/>
              <a:gd name="connsiteY18" fmla="*/ 2381693 h 3232298"/>
              <a:gd name="connsiteX19" fmla="*/ 1988288 w 2732568"/>
              <a:gd name="connsiteY19" fmla="*/ 2402958 h 3232298"/>
              <a:gd name="connsiteX20" fmla="*/ 2030819 w 2732568"/>
              <a:gd name="connsiteY20" fmla="*/ 2573079 h 3232298"/>
              <a:gd name="connsiteX21" fmla="*/ 2105247 w 2732568"/>
              <a:gd name="connsiteY21" fmla="*/ 2615610 h 3232298"/>
              <a:gd name="connsiteX22" fmla="*/ 2190307 w 2732568"/>
              <a:gd name="connsiteY22" fmla="*/ 2658140 h 3232298"/>
              <a:gd name="connsiteX23" fmla="*/ 2339163 w 2732568"/>
              <a:gd name="connsiteY23" fmla="*/ 2690038 h 3232298"/>
              <a:gd name="connsiteX24" fmla="*/ 2434856 w 2732568"/>
              <a:gd name="connsiteY24" fmla="*/ 2764465 h 3232298"/>
              <a:gd name="connsiteX25" fmla="*/ 2466754 w 2732568"/>
              <a:gd name="connsiteY25" fmla="*/ 2838893 h 3232298"/>
              <a:gd name="connsiteX26" fmla="*/ 2456121 w 2732568"/>
              <a:gd name="connsiteY26" fmla="*/ 2977117 h 3232298"/>
              <a:gd name="connsiteX27" fmla="*/ 2392326 w 2732568"/>
              <a:gd name="connsiteY27" fmla="*/ 3136605 h 3232298"/>
              <a:gd name="connsiteX28" fmla="*/ 2360428 w 2732568"/>
              <a:gd name="connsiteY28" fmla="*/ 3232298 h 3232298"/>
              <a:gd name="connsiteX29" fmla="*/ 2732568 w 2732568"/>
              <a:gd name="connsiteY29" fmla="*/ 2977117 h 3232298"/>
              <a:gd name="connsiteX30" fmla="*/ 2711302 w 2732568"/>
              <a:gd name="connsiteY30" fmla="*/ 2658140 h 3232298"/>
              <a:gd name="connsiteX31" fmla="*/ 2583712 w 2732568"/>
              <a:gd name="connsiteY31" fmla="*/ 2509284 h 3232298"/>
              <a:gd name="connsiteX32" fmla="*/ 2445488 w 2732568"/>
              <a:gd name="connsiteY32" fmla="*/ 2339163 h 3232298"/>
              <a:gd name="connsiteX33" fmla="*/ 2339163 w 2732568"/>
              <a:gd name="connsiteY33" fmla="*/ 2137145 h 3232298"/>
              <a:gd name="connsiteX34" fmla="*/ 2158409 w 2732568"/>
              <a:gd name="connsiteY34" fmla="*/ 2009554 h 3232298"/>
              <a:gd name="connsiteX35" fmla="*/ 1913861 w 2732568"/>
              <a:gd name="connsiteY35" fmla="*/ 1860698 h 3232298"/>
              <a:gd name="connsiteX36" fmla="*/ 1733107 w 2732568"/>
              <a:gd name="connsiteY36" fmla="*/ 1679945 h 3232298"/>
              <a:gd name="connsiteX37" fmla="*/ 1669312 w 2732568"/>
              <a:gd name="connsiteY37" fmla="*/ 1392865 h 3232298"/>
              <a:gd name="connsiteX38" fmla="*/ 1679944 w 2732568"/>
              <a:gd name="connsiteY38" fmla="*/ 1137684 h 3232298"/>
              <a:gd name="connsiteX39" fmla="*/ 1552354 w 2732568"/>
              <a:gd name="connsiteY39" fmla="*/ 925033 h 3232298"/>
              <a:gd name="connsiteX40" fmla="*/ 1339702 w 2732568"/>
              <a:gd name="connsiteY40" fmla="*/ 839972 h 3232298"/>
              <a:gd name="connsiteX41" fmla="*/ 1116419 w 2732568"/>
              <a:gd name="connsiteY41" fmla="*/ 691117 h 3232298"/>
              <a:gd name="connsiteX42" fmla="*/ 1158949 w 2732568"/>
              <a:gd name="connsiteY42" fmla="*/ 478465 h 3232298"/>
              <a:gd name="connsiteX43" fmla="*/ 1105786 w 2732568"/>
              <a:gd name="connsiteY43" fmla="*/ 287079 h 3232298"/>
              <a:gd name="connsiteX44" fmla="*/ 925033 w 2732568"/>
              <a:gd name="connsiteY44" fmla="*/ 180754 h 3232298"/>
              <a:gd name="connsiteX45" fmla="*/ 744279 w 2732568"/>
              <a:gd name="connsiteY45" fmla="*/ 95693 h 3232298"/>
              <a:gd name="connsiteX46" fmla="*/ 637954 w 2732568"/>
              <a:gd name="connsiteY46" fmla="*/ 0 h 3232298"/>
              <a:gd name="connsiteX47" fmla="*/ 63795 w 2732568"/>
              <a:gd name="connsiteY47" fmla="*/ 404038 h 323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732568" h="3232298">
                <a:moveTo>
                  <a:pt x="0" y="425303"/>
                </a:moveTo>
                <a:lnTo>
                  <a:pt x="63795" y="531628"/>
                </a:lnTo>
                <a:lnTo>
                  <a:pt x="265814" y="520996"/>
                </a:lnTo>
                <a:lnTo>
                  <a:pt x="606056" y="861238"/>
                </a:lnTo>
                <a:lnTo>
                  <a:pt x="723014" y="903768"/>
                </a:lnTo>
                <a:lnTo>
                  <a:pt x="808075" y="1010093"/>
                </a:lnTo>
                <a:lnTo>
                  <a:pt x="988828" y="1137684"/>
                </a:lnTo>
                <a:lnTo>
                  <a:pt x="1169581" y="1329070"/>
                </a:lnTo>
                <a:lnTo>
                  <a:pt x="1222744" y="1382233"/>
                </a:lnTo>
                <a:lnTo>
                  <a:pt x="1222744" y="1477926"/>
                </a:lnTo>
                <a:lnTo>
                  <a:pt x="1339702" y="1541721"/>
                </a:lnTo>
                <a:lnTo>
                  <a:pt x="1456661" y="1637414"/>
                </a:lnTo>
                <a:lnTo>
                  <a:pt x="1509823" y="1839433"/>
                </a:lnTo>
                <a:lnTo>
                  <a:pt x="1509823" y="2009554"/>
                </a:lnTo>
                <a:lnTo>
                  <a:pt x="1562986" y="2094614"/>
                </a:lnTo>
                <a:lnTo>
                  <a:pt x="1690577" y="2137145"/>
                </a:lnTo>
                <a:lnTo>
                  <a:pt x="1828800" y="2222205"/>
                </a:lnTo>
                <a:lnTo>
                  <a:pt x="1871330" y="2317898"/>
                </a:lnTo>
                <a:lnTo>
                  <a:pt x="1860698" y="2381693"/>
                </a:lnTo>
                <a:lnTo>
                  <a:pt x="1988288" y="2402958"/>
                </a:lnTo>
                <a:lnTo>
                  <a:pt x="2030819" y="2573079"/>
                </a:lnTo>
                <a:lnTo>
                  <a:pt x="2105247" y="2615610"/>
                </a:lnTo>
                <a:lnTo>
                  <a:pt x="2190307" y="2658140"/>
                </a:lnTo>
                <a:lnTo>
                  <a:pt x="2339163" y="2690038"/>
                </a:lnTo>
                <a:lnTo>
                  <a:pt x="2434856" y="2764465"/>
                </a:lnTo>
                <a:lnTo>
                  <a:pt x="2466754" y="2838893"/>
                </a:lnTo>
                <a:lnTo>
                  <a:pt x="2456121" y="2977117"/>
                </a:lnTo>
                <a:lnTo>
                  <a:pt x="2392326" y="3136605"/>
                </a:lnTo>
                <a:lnTo>
                  <a:pt x="2360428" y="3232298"/>
                </a:lnTo>
                <a:lnTo>
                  <a:pt x="2732568" y="2977117"/>
                </a:lnTo>
                <a:lnTo>
                  <a:pt x="2711302" y="2658140"/>
                </a:lnTo>
                <a:lnTo>
                  <a:pt x="2583712" y="2509284"/>
                </a:lnTo>
                <a:lnTo>
                  <a:pt x="2445488" y="2339163"/>
                </a:lnTo>
                <a:lnTo>
                  <a:pt x="2339163" y="2137145"/>
                </a:lnTo>
                <a:lnTo>
                  <a:pt x="2158409" y="2009554"/>
                </a:lnTo>
                <a:lnTo>
                  <a:pt x="1913861" y="1860698"/>
                </a:lnTo>
                <a:lnTo>
                  <a:pt x="1733107" y="1679945"/>
                </a:lnTo>
                <a:lnTo>
                  <a:pt x="1669312" y="1392865"/>
                </a:lnTo>
                <a:lnTo>
                  <a:pt x="1679944" y="1137684"/>
                </a:lnTo>
                <a:lnTo>
                  <a:pt x="1552354" y="925033"/>
                </a:lnTo>
                <a:lnTo>
                  <a:pt x="1339702" y="839972"/>
                </a:lnTo>
                <a:lnTo>
                  <a:pt x="1116419" y="691117"/>
                </a:lnTo>
                <a:lnTo>
                  <a:pt x="1158949" y="478465"/>
                </a:lnTo>
                <a:lnTo>
                  <a:pt x="1105786" y="287079"/>
                </a:lnTo>
                <a:lnTo>
                  <a:pt x="925033" y="180754"/>
                </a:lnTo>
                <a:lnTo>
                  <a:pt x="744279" y="95693"/>
                </a:lnTo>
                <a:lnTo>
                  <a:pt x="637954" y="0"/>
                </a:lnTo>
                <a:lnTo>
                  <a:pt x="63795" y="404038"/>
                </a:lnTo>
              </a:path>
            </a:pathLst>
          </a:custGeom>
          <a:solidFill>
            <a:srgbClr val="34131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626781" y="1871330"/>
            <a:ext cx="3604438" cy="3359889"/>
          </a:xfrm>
          <a:custGeom>
            <a:avLst/>
            <a:gdLst>
              <a:gd name="connsiteX0" fmla="*/ 3604438 w 3604438"/>
              <a:gd name="connsiteY0" fmla="*/ 1095154 h 3359889"/>
              <a:gd name="connsiteX1" fmla="*/ 3583172 w 3604438"/>
              <a:gd name="connsiteY1" fmla="*/ 978196 h 3359889"/>
              <a:gd name="connsiteX2" fmla="*/ 3381154 w 3604438"/>
              <a:gd name="connsiteY2" fmla="*/ 723014 h 3359889"/>
              <a:gd name="connsiteX3" fmla="*/ 3189768 w 3604438"/>
              <a:gd name="connsiteY3" fmla="*/ 627321 h 3359889"/>
              <a:gd name="connsiteX4" fmla="*/ 3157870 w 3604438"/>
              <a:gd name="connsiteY4" fmla="*/ 499730 h 3359889"/>
              <a:gd name="connsiteX5" fmla="*/ 3083442 w 3604438"/>
              <a:gd name="connsiteY5" fmla="*/ 467833 h 3359889"/>
              <a:gd name="connsiteX6" fmla="*/ 2668772 w 3604438"/>
              <a:gd name="connsiteY6" fmla="*/ 106326 h 3359889"/>
              <a:gd name="connsiteX7" fmla="*/ 2488019 w 3604438"/>
              <a:gd name="connsiteY7" fmla="*/ 106326 h 3359889"/>
              <a:gd name="connsiteX8" fmla="*/ 2392326 w 3604438"/>
              <a:gd name="connsiteY8" fmla="*/ 0 h 3359889"/>
              <a:gd name="connsiteX9" fmla="*/ 0 w 3604438"/>
              <a:gd name="connsiteY9" fmla="*/ 1584251 h 3359889"/>
              <a:gd name="connsiteX10" fmla="*/ 1424763 w 3604438"/>
              <a:gd name="connsiteY10" fmla="*/ 3359889 h 3359889"/>
              <a:gd name="connsiteX11" fmla="*/ 2105247 w 3604438"/>
              <a:gd name="connsiteY11" fmla="*/ 2020186 h 3359889"/>
              <a:gd name="connsiteX12" fmla="*/ 3508745 w 3604438"/>
              <a:gd name="connsiteY12" fmla="*/ 1105786 h 33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04438" h="3359889">
                <a:moveTo>
                  <a:pt x="3604438" y="1095154"/>
                </a:moveTo>
                <a:lnTo>
                  <a:pt x="3583172" y="978196"/>
                </a:lnTo>
                <a:lnTo>
                  <a:pt x="3381154" y="723014"/>
                </a:lnTo>
                <a:lnTo>
                  <a:pt x="3189768" y="627321"/>
                </a:lnTo>
                <a:lnTo>
                  <a:pt x="3157870" y="499730"/>
                </a:lnTo>
                <a:lnTo>
                  <a:pt x="3083442" y="467833"/>
                </a:lnTo>
                <a:lnTo>
                  <a:pt x="2668772" y="106326"/>
                </a:lnTo>
                <a:lnTo>
                  <a:pt x="2488019" y="106326"/>
                </a:lnTo>
                <a:lnTo>
                  <a:pt x="2392326" y="0"/>
                </a:lnTo>
                <a:lnTo>
                  <a:pt x="0" y="1584251"/>
                </a:lnTo>
                <a:lnTo>
                  <a:pt x="1424763" y="3359889"/>
                </a:lnTo>
                <a:lnTo>
                  <a:pt x="2105247" y="2020186"/>
                </a:lnTo>
                <a:lnTo>
                  <a:pt x="3508745" y="1105786"/>
                </a:lnTo>
              </a:path>
            </a:pathLst>
          </a:custGeom>
          <a:noFill/>
          <a:ln w="38100">
            <a:solidFill>
              <a:srgbClr val="009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062177" y="2934586"/>
            <a:ext cx="3434316" cy="3381154"/>
          </a:xfrm>
          <a:custGeom>
            <a:avLst/>
            <a:gdLst>
              <a:gd name="connsiteX0" fmla="*/ 2062716 w 3434316"/>
              <a:gd name="connsiteY0" fmla="*/ 53163 h 3381154"/>
              <a:gd name="connsiteX1" fmla="*/ 2137144 w 3434316"/>
              <a:gd name="connsiteY1" fmla="*/ 0 h 3381154"/>
              <a:gd name="connsiteX2" fmla="*/ 2243470 w 3434316"/>
              <a:gd name="connsiteY2" fmla="*/ 42530 h 3381154"/>
              <a:gd name="connsiteX3" fmla="*/ 2402958 w 3434316"/>
              <a:gd name="connsiteY3" fmla="*/ 191386 h 3381154"/>
              <a:gd name="connsiteX4" fmla="*/ 2456121 w 3434316"/>
              <a:gd name="connsiteY4" fmla="*/ 382772 h 3381154"/>
              <a:gd name="connsiteX5" fmla="*/ 2466753 w 3434316"/>
              <a:gd name="connsiteY5" fmla="*/ 552893 h 3381154"/>
              <a:gd name="connsiteX6" fmla="*/ 2594344 w 3434316"/>
              <a:gd name="connsiteY6" fmla="*/ 648586 h 3381154"/>
              <a:gd name="connsiteX7" fmla="*/ 2721935 w 3434316"/>
              <a:gd name="connsiteY7" fmla="*/ 691116 h 3381154"/>
              <a:gd name="connsiteX8" fmla="*/ 2806995 w 3434316"/>
              <a:gd name="connsiteY8" fmla="*/ 829340 h 3381154"/>
              <a:gd name="connsiteX9" fmla="*/ 2881423 w 3434316"/>
              <a:gd name="connsiteY9" fmla="*/ 967563 h 3381154"/>
              <a:gd name="connsiteX10" fmla="*/ 2945218 w 3434316"/>
              <a:gd name="connsiteY10" fmla="*/ 946298 h 3381154"/>
              <a:gd name="connsiteX11" fmla="*/ 3040911 w 3434316"/>
              <a:gd name="connsiteY11" fmla="*/ 1116419 h 3381154"/>
              <a:gd name="connsiteX12" fmla="*/ 3179135 w 3434316"/>
              <a:gd name="connsiteY12" fmla="*/ 1190847 h 3381154"/>
              <a:gd name="connsiteX13" fmla="*/ 3327990 w 3434316"/>
              <a:gd name="connsiteY13" fmla="*/ 1244009 h 3381154"/>
              <a:gd name="connsiteX14" fmla="*/ 3402418 w 3434316"/>
              <a:gd name="connsiteY14" fmla="*/ 1339702 h 3381154"/>
              <a:gd name="connsiteX15" fmla="*/ 3434316 w 3434316"/>
              <a:gd name="connsiteY15" fmla="*/ 1520456 h 3381154"/>
              <a:gd name="connsiteX16" fmla="*/ 3381153 w 3434316"/>
              <a:gd name="connsiteY16" fmla="*/ 1701209 h 3381154"/>
              <a:gd name="connsiteX17" fmla="*/ 861237 w 3434316"/>
              <a:gd name="connsiteY17" fmla="*/ 3381154 h 3381154"/>
              <a:gd name="connsiteX18" fmla="*/ 0 w 3434316"/>
              <a:gd name="connsiteY18" fmla="*/ 2307265 h 338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34316" h="3381154">
                <a:moveTo>
                  <a:pt x="2062716" y="53163"/>
                </a:moveTo>
                <a:lnTo>
                  <a:pt x="2137144" y="0"/>
                </a:lnTo>
                <a:lnTo>
                  <a:pt x="2243470" y="42530"/>
                </a:lnTo>
                <a:lnTo>
                  <a:pt x="2402958" y="191386"/>
                </a:lnTo>
                <a:lnTo>
                  <a:pt x="2456121" y="382772"/>
                </a:lnTo>
                <a:lnTo>
                  <a:pt x="2466753" y="552893"/>
                </a:lnTo>
                <a:lnTo>
                  <a:pt x="2594344" y="648586"/>
                </a:lnTo>
                <a:lnTo>
                  <a:pt x="2721935" y="691116"/>
                </a:lnTo>
                <a:lnTo>
                  <a:pt x="2806995" y="829340"/>
                </a:lnTo>
                <a:lnTo>
                  <a:pt x="2881423" y="967563"/>
                </a:lnTo>
                <a:lnTo>
                  <a:pt x="2945218" y="946298"/>
                </a:lnTo>
                <a:lnTo>
                  <a:pt x="3040911" y="1116419"/>
                </a:lnTo>
                <a:lnTo>
                  <a:pt x="3179135" y="1190847"/>
                </a:lnTo>
                <a:lnTo>
                  <a:pt x="3327990" y="1244009"/>
                </a:lnTo>
                <a:lnTo>
                  <a:pt x="3402418" y="1339702"/>
                </a:lnTo>
                <a:lnTo>
                  <a:pt x="3434316" y="1520456"/>
                </a:lnTo>
                <a:lnTo>
                  <a:pt x="3381153" y="1701209"/>
                </a:lnTo>
                <a:lnTo>
                  <a:pt x="861237" y="3381154"/>
                </a:lnTo>
                <a:lnTo>
                  <a:pt x="0" y="2307265"/>
                </a:lnTo>
              </a:path>
            </a:pathLst>
          </a:custGeom>
          <a:ln w="38100">
            <a:solidFill>
              <a:srgbClr val="009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029200" y="4800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48400" y="3124200"/>
            <a:ext cx="64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FF00"/>
                </a:solidFill>
                <a:latin typeface="Calibri"/>
              </a:rPr>
              <a:t>B-82</a:t>
            </a:r>
            <a:endParaRPr lang="en-US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19600" y="5029200"/>
            <a:ext cx="81193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Calibri"/>
              </a:rPr>
              <a:t>Natural Pine HIP</a:t>
            </a:r>
          </a:p>
        </p:txBody>
      </p:sp>
      <p:sp>
        <p:nvSpPr>
          <p:cNvPr id="26" name="Oval 25"/>
          <p:cNvSpPr/>
          <p:nvPr/>
        </p:nvSpPr>
        <p:spPr>
          <a:xfrm>
            <a:off x="2819400" y="2133600"/>
            <a:ext cx="381000" cy="348734"/>
          </a:xfrm>
          <a:prstGeom prst="ellipse">
            <a:avLst/>
          </a:prstGeom>
          <a:solidFill>
            <a:srgbClr val="FF33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895600" y="2209800"/>
            <a:ext cx="216089" cy="196334"/>
          </a:xfrm>
          <a:prstGeom prst="ellipse">
            <a:avLst/>
          </a:prstGeom>
          <a:solidFill>
            <a:srgbClr val="4F81BD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 flipV="1">
            <a:off x="2971800" y="2286000"/>
            <a:ext cx="45719" cy="4571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14600" y="1752600"/>
            <a:ext cx="123916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Aerostat Balloon</a:t>
            </a:r>
          </a:p>
        </p:txBody>
      </p:sp>
      <p:sp>
        <p:nvSpPr>
          <p:cNvPr id="30" name="Oval 29"/>
          <p:cNvSpPr/>
          <p:nvPr/>
        </p:nvSpPr>
        <p:spPr>
          <a:xfrm flipV="1">
            <a:off x="5105400" y="480060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66616" y="3655368"/>
            <a:ext cx="123916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30 meter tower Burn 1</a:t>
            </a:r>
          </a:p>
        </p:txBody>
      </p:sp>
      <p:cxnSp>
        <p:nvCxnSpPr>
          <p:cNvPr id="32" name="Straight Arrow Connector 31"/>
          <p:cNvCxnSpPr>
            <a:endCxn id="22" idx="0"/>
          </p:cNvCxnSpPr>
          <p:nvPr/>
        </p:nvCxnSpPr>
        <p:spPr>
          <a:xfrm flipH="1">
            <a:off x="5105400" y="4419600"/>
            <a:ext cx="685800" cy="3810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2209800" y="3733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724400" y="2895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124200" y="4343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 flipV="1">
            <a:off x="3733800" y="342900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5105400" y="3200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00400" y="5257800"/>
            <a:ext cx="6858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Oak HIP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34000" y="2971800"/>
            <a:ext cx="8581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Managed Pine HIP</a:t>
            </a:r>
          </a:p>
        </p:txBody>
      </p:sp>
      <p:sp>
        <p:nvSpPr>
          <p:cNvPr id="43" name="Oval 42"/>
          <p:cNvSpPr/>
          <p:nvPr/>
        </p:nvSpPr>
        <p:spPr>
          <a:xfrm>
            <a:off x="3200400" y="5029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105400" y="4191000"/>
            <a:ext cx="123916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30 meter tower Burn 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57400" y="3200400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Burn Block L2G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114800" y="3733800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Burn Block L2F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476500" y="2692612"/>
            <a:ext cx="2057400" cy="156421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362200" y="2482334"/>
            <a:ext cx="2057400" cy="156421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247900" y="2299417"/>
            <a:ext cx="2057400" cy="156421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756659" y="3493532"/>
            <a:ext cx="53341" cy="1618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12092" y="2899441"/>
            <a:ext cx="1357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30 plot grid lines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3" name="Straight Arrow Connector 22"/>
          <p:cNvCxnSpPr>
            <a:endCxn id="19" idx="3"/>
          </p:cNvCxnSpPr>
          <p:nvPr/>
        </p:nvCxnSpPr>
        <p:spPr>
          <a:xfrm>
            <a:off x="3017519" y="3037940"/>
            <a:ext cx="151996" cy="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9817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Scout Imagery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USDA Forest Service, Remote Sensing Applications Center, http://fsweb.rsac.fs.fed.us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41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TBS_BlackTemplate">
  <a:themeElements>
    <a:clrScheme name="MTBS_Black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TBS_Black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TBS_Black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BS_Black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BS_Black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BS_Black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BS_Black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BS_Black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BS_Black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BS_Black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BS_Black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BS_Black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BS_Black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BS_Black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5725</TotalTime>
  <Words>971</Words>
  <Application>Microsoft Macintosh PowerPoint</Application>
  <PresentationFormat>On-screen Show (4:3)</PresentationFormat>
  <Paragraphs>227</Paragraphs>
  <Slides>25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MTBS_BlackTemplate</vt:lpstr>
      <vt:lpstr>Office Theme</vt:lpstr>
      <vt:lpstr>1_Office Theme</vt:lpstr>
      <vt:lpstr>2_Office Theme</vt:lpstr>
      <vt:lpstr>Supporting RxCADRE Fire Measurements Unmanned Aerial Systems</vt:lpstr>
      <vt:lpstr>RxCadre 2011</vt:lpstr>
      <vt:lpstr>PowerPoint Presentation</vt:lpstr>
      <vt:lpstr>3 Types of UAS</vt:lpstr>
      <vt:lpstr>PowerPoint Presentation</vt:lpstr>
      <vt:lpstr>B70L2G Manned/Unmanned Schedule November 10, 2012 V2</vt:lpstr>
      <vt:lpstr>PowerPoint Presentation</vt:lpstr>
      <vt:lpstr>PowerPoint Presentation</vt:lpstr>
      <vt:lpstr>Scout Imagery</vt:lpstr>
      <vt:lpstr>Scout TIR Imagery</vt:lpstr>
      <vt:lpstr>PowerPoint Presentation</vt:lpstr>
      <vt:lpstr>Scan Eagle Video</vt:lpstr>
      <vt:lpstr>Scan Eagle TIR</vt:lpstr>
      <vt:lpstr>PowerPoint Presentation</vt:lpstr>
      <vt:lpstr>G2R 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G2R Meteorological /Black Carbon</vt:lpstr>
      <vt:lpstr>PowerPoint Presentation</vt:lpstr>
      <vt:lpstr>PowerPoint Presentation</vt:lpstr>
      <vt:lpstr>PowerPoint Presentation</vt:lpstr>
      <vt:lpstr>Comments/Questions</vt:lpstr>
    </vt:vector>
  </TitlesOfParts>
  <Company>USDA 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USDA Forest Service</dc:creator>
  <cp:lastModifiedBy>Vince Ambrosia</cp:lastModifiedBy>
  <cp:revision>447</cp:revision>
  <dcterms:created xsi:type="dcterms:W3CDTF">2009-07-27T19:32:15Z</dcterms:created>
  <dcterms:modified xsi:type="dcterms:W3CDTF">2013-04-17T23:34:26Z</dcterms:modified>
</cp:coreProperties>
</file>